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tags/tag68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</p:sldMasterIdLst>
  <p:notesMasterIdLst>
    <p:notesMasterId r:id="rId37"/>
  </p:notesMasterIdLst>
  <p:handoutMasterIdLst>
    <p:handoutMasterId r:id="rId38"/>
  </p:handoutMasterIdLst>
  <p:sldIdLst>
    <p:sldId id="256" r:id="rId13"/>
    <p:sldId id="257" r:id="rId14"/>
    <p:sldId id="258" r:id="rId15"/>
    <p:sldId id="259" r:id="rId16"/>
    <p:sldId id="261" r:id="rId17"/>
    <p:sldId id="264" r:id="rId18"/>
    <p:sldId id="317" r:id="rId19"/>
    <p:sldId id="382" r:id="rId20"/>
    <p:sldId id="383" r:id="rId21"/>
    <p:sldId id="392" r:id="rId22"/>
    <p:sldId id="419" r:id="rId23"/>
    <p:sldId id="420" r:id="rId24"/>
    <p:sldId id="405" r:id="rId25"/>
    <p:sldId id="406" r:id="rId26"/>
    <p:sldId id="408" r:id="rId27"/>
    <p:sldId id="418" r:id="rId28"/>
    <p:sldId id="410" r:id="rId29"/>
    <p:sldId id="411" r:id="rId30"/>
    <p:sldId id="412" r:id="rId31"/>
    <p:sldId id="415" r:id="rId32"/>
    <p:sldId id="416" r:id="rId33"/>
    <p:sldId id="421" r:id="rId34"/>
    <p:sldId id="422" r:id="rId35"/>
    <p:sldId id="316" r:id="rId36"/>
  </p:sldIdLst>
  <p:sldSz cx="9144000" cy="6858000" type="screen4x3"/>
  <p:notesSz cx="6669088" cy="99282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8" autoAdjust="0"/>
  </p:normalViewPr>
  <p:slideViewPr>
    <p:cSldViewPr>
      <p:cViewPr>
        <p:scale>
          <a:sx n="94" d="100"/>
          <a:sy n="94" d="100"/>
        </p:scale>
        <p:origin x="-696" y="-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0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-file-01\PEPD\PROJECTOS%20DE%20DISTRIBUICAO%20GAS\PROJECTO%20PANDE&amp;TEMANE\PRODUCTION%20REPORT\PANDE&amp;TEMANE\Sumary%20production\Mapas%20Producao\Planilha%20de%20Monitoria%20Produ&#231;&#227;o%20de%20G&#225;s%20e%20Condensado%20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nvictor\Local%20Settings\Temporary%20Internet%20Files\Content.Outlook\X7XSMG9N\CONSUMIDORES%20%20DE%20G&#193;S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34"/>
  <c:chart>
    <c:title>
      <c:tx>
        <c:rich>
          <a:bodyPr/>
          <a:lstStyle/>
          <a:p>
            <a:pPr>
              <a:defRPr sz="1200"/>
            </a:pPr>
            <a:r>
              <a:rPr lang="en-US" sz="1200" dirty="0" err="1"/>
              <a:t>Evolucao</a:t>
            </a:r>
            <a:r>
              <a:rPr lang="en-US" sz="1200" dirty="0"/>
              <a:t> do </a:t>
            </a:r>
            <a:r>
              <a:rPr lang="en-US" sz="1200" dirty="0" err="1"/>
              <a:t>Consumo</a:t>
            </a:r>
            <a:r>
              <a:rPr lang="en-US" sz="1200" dirty="0"/>
              <a:t> </a:t>
            </a:r>
            <a:r>
              <a:rPr lang="en-US" sz="1200" dirty="0" err="1"/>
              <a:t>Nacional</a:t>
            </a:r>
            <a:r>
              <a:rPr lang="en-US" sz="1200" dirty="0"/>
              <a:t> </a:t>
            </a:r>
          </a:p>
        </c:rich>
      </c:tx>
    </c:title>
    <c:plotArea>
      <c:layout>
        <c:manualLayout>
          <c:layoutTarget val="inner"/>
          <c:xMode val="edge"/>
          <c:yMode val="edge"/>
          <c:x val="0.11232159018915702"/>
          <c:y val="0.11242930718565802"/>
          <c:w val="0.75859070956647834"/>
          <c:h val="0.78857425840637929"/>
        </c:manualLayout>
      </c:layout>
      <c:barChart>
        <c:barDir val="col"/>
        <c:grouping val="clustered"/>
        <c:ser>
          <c:idx val="0"/>
          <c:order val="0"/>
          <c:tx>
            <c:strRef>
              <c:f>RESUMO!$C$83:$C$84</c:f>
              <c:strCache>
                <c:ptCount val="1"/>
                <c:pt idx="0">
                  <c:v>ENH</c:v>
                </c:pt>
              </c:strCache>
            </c:strRef>
          </c:tx>
          <c:cat>
            <c:numRef>
              <c:f>RESUMO!$B$85:$B$92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RESUMO!$C$85:$C$92</c:f>
              <c:numCache>
                <c:formatCode>General</c:formatCode>
                <c:ptCount val="8"/>
                <c:pt idx="0">
                  <c:v>90908</c:v>
                </c:pt>
                <c:pt idx="1">
                  <c:v>138335.64000000001</c:v>
                </c:pt>
                <c:pt idx="2">
                  <c:v>137447.19</c:v>
                </c:pt>
                <c:pt idx="3">
                  <c:v>142714.31</c:v>
                </c:pt>
                <c:pt idx="4">
                  <c:v>198918.63</c:v>
                </c:pt>
                <c:pt idx="5">
                  <c:v>205385.93</c:v>
                </c:pt>
                <c:pt idx="6">
                  <c:v>263085.76</c:v>
                </c:pt>
                <c:pt idx="7">
                  <c:v>306880.71000000002</c:v>
                </c:pt>
              </c:numCache>
            </c:numRef>
          </c:val>
        </c:ser>
        <c:ser>
          <c:idx val="1"/>
          <c:order val="1"/>
          <c:tx>
            <c:strRef>
              <c:f>RESUMO!$D$83:$D$84</c:f>
              <c:strCache>
                <c:ptCount val="1"/>
                <c:pt idx="0">
                  <c:v>MGC</c:v>
                </c:pt>
              </c:strCache>
            </c:strRef>
          </c:tx>
          <c:cat>
            <c:numRef>
              <c:f>RESUMO!$B$85:$B$92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RESUMO!$D$85:$D$92</c:f>
              <c:numCache>
                <c:formatCode>General</c:formatCode>
                <c:ptCount val="8"/>
                <c:pt idx="0">
                  <c:v>0</c:v>
                </c:pt>
                <c:pt idx="1">
                  <c:v>730075.76</c:v>
                </c:pt>
                <c:pt idx="2">
                  <c:v>1215684.48</c:v>
                </c:pt>
                <c:pt idx="3">
                  <c:v>1328064.49</c:v>
                </c:pt>
                <c:pt idx="4">
                  <c:v>2329935.3199999891</c:v>
                </c:pt>
                <c:pt idx="5">
                  <c:v>2725613.4099999997</c:v>
                </c:pt>
                <c:pt idx="6">
                  <c:v>2986635.8499999992</c:v>
                </c:pt>
                <c:pt idx="7">
                  <c:v>3196898.7899999996</c:v>
                </c:pt>
              </c:numCache>
            </c:numRef>
          </c:val>
        </c:ser>
        <c:axId val="58782080"/>
        <c:axId val="58783616"/>
      </c:barChart>
      <c:lineChart>
        <c:grouping val="standard"/>
        <c:ser>
          <c:idx val="2"/>
          <c:order val="2"/>
          <c:tx>
            <c:strRef>
              <c:f>RESUMO!$E$83:$E$84</c:f>
              <c:strCache>
                <c:ptCount val="1"/>
                <c:pt idx="0">
                  <c:v>Total </c:v>
                </c:pt>
              </c:strCache>
            </c:strRef>
          </c:tx>
          <c:marker>
            <c:symbol val="none"/>
          </c:marker>
          <c:cat>
            <c:numRef>
              <c:f>RESUMO!$B$85:$B$92</c:f>
              <c:numCache>
                <c:formatCode>General</c:formatCode>
                <c:ptCount val="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RESUMO!$E$85:$E$92</c:f>
              <c:numCache>
                <c:formatCode>General</c:formatCode>
                <c:ptCount val="8"/>
                <c:pt idx="0">
                  <c:v>90908</c:v>
                </c:pt>
                <c:pt idx="1">
                  <c:v>868411.4</c:v>
                </c:pt>
                <c:pt idx="2">
                  <c:v>1353131.6700000004</c:v>
                </c:pt>
                <c:pt idx="3">
                  <c:v>1470778.8</c:v>
                </c:pt>
                <c:pt idx="4">
                  <c:v>2528853.9499999997</c:v>
                </c:pt>
                <c:pt idx="5">
                  <c:v>2930999.34</c:v>
                </c:pt>
                <c:pt idx="6">
                  <c:v>3249721.6100000003</c:v>
                </c:pt>
                <c:pt idx="7">
                  <c:v>3503779.5000000005</c:v>
                </c:pt>
              </c:numCache>
            </c:numRef>
          </c:val>
        </c:ser>
        <c:marker val="1"/>
        <c:axId val="58782080"/>
        <c:axId val="58783616"/>
      </c:lineChart>
      <c:catAx>
        <c:axId val="58782080"/>
        <c:scaling>
          <c:orientation val="minMax"/>
        </c:scaling>
        <c:axPos val="b"/>
        <c:numFmt formatCode="General" sourceLinked="1"/>
        <c:majorTickMark val="none"/>
        <c:tickLblPos val="nextTo"/>
        <c:crossAx val="58783616"/>
        <c:crosses val="autoZero"/>
        <c:auto val="1"/>
        <c:lblAlgn val="ctr"/>
        <c:lblOffset val="100"/>
      </c:catAx>
      <c:valAx>
        <c:axId val="587836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GJ</a:t>
                </a:r>
              </a:p>
              <a:p>
                <a:pPr>
                  <a:defRPr/>
                </a:pPr>
                <a:endParaRPr lang="en-US"/>
              </a:p>
            </c:rich>
          </c:tx>
        </c:title>
        <c:numFmt formatCode="General" sourceLinked="1"/>
        <c:tickLblPos val="nextTo"/>
        <c:crossAx val="58782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711105077382635"/>
          <c:y val="0.36211895689663215"/>
          <c:w val="0.11137953660964796"/>
          <c:h val="0.24686562329575493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26"/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Destribuicao de Consumidores por Regiao </a:t>
            </a:r>
            <a:r>
              <a:rPr lang="en-US" sz="1100" baseline="0"/>
              <a:t> </a:t>
            </a:r>
            <a:endParaRPr lang="en-US" sz="1100"/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Sheet1!$M$10</c:f>
              <c:strCache>
                <c:ptCount val="1"/>
                <c:pt idx="0">
                  <c:v>Consumidores Domesticos</c:v>
                </c:pt>
              </c:strCache>
            </c:strRef>
          </c:tx>
          <c:cat>
            <c:strRef>
              <c:f>Sheet1!$N$9:$P$9</c:f>
              <c:strCache>
                <c:ptCount val="3"/>
                <c:pt idx="0">
                  <c:v>VILANKULO</c:v>
                </c:pt>
                <c:pt idx="1">
                  <c:v>INHASSORO</c:v>
                </c:pt>
                <c:pt idx="2">
                  <c:v>GOVURO</c:v>
                </c:pt>
              </c:strCache>
            </c:strRef>
          </c:cat>
          <c:val>
            <c:numRef>
              <c:f>Sheet1!$N$10:$P$10</c:f>
              <c:numCache>
                <c:formatCode>General</c:formatCode>
                <c:ptCount val="3"/>
                <c:pt idx="0">
                  <c:v>150</c:v>
                </c:pt>
                <c:pt idx="1">
                  <c:v>17</c:v>
                </c:pt>
                <c:pt idx="2">
                  <c:v>10</c:v>
                </c:pt>
              </c:numCache>
            </c:numRef>
          </c:val>
        </c:ser>
        <c:ser>
          <c:idx val="1"/>
          <c:order val="1"/>
          <c:tx>
            <c:strRef>
              <c:f>Sheet1!$M$11</c:f>
              <c:strCache>
                <c:ptCount val="1"/>
                <c:pt idx="0">
                  <c:v>Consumidores Comercias </c:v>
                </c:pt>
              </c:strCache>
            </c:strRef>
          </c:tx>
          <c:cat>
            <c:strRef>
              <c:f>Sheet1!$N$9:$P$9</c:f>
              <c:strCache>
                <c:ptCount val="3"/>
                <c:pt idx="0">
                  <c:v>VILANKULO</c:v>
                </c:pt>
                <c:pt idx="1">
                  <c:v>INHASSORO</c:v>
                </c:pt>
                <c:pt idx="2">
                  <c:v>GOVURO</c:v>
                </c:pt>
              </c:strCache>
            </c:strRef>
          </c:cat>
          <c:val>
            <c:numRef>
              <c:f>Sheet1!$N$11:$P$11</c:f>
              <c:numCache>
                <c:formatCode>General</c:formatCode>
                <c:ptCount val="3"/>
                <c:pt idx="0">
                  <c:v>31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Sheet1!$M$12</c:f>
              <c:strCache>
                <c:ptCount val="1"/>
                <c:pt idx="0">
                  <c:v>Consumidores Industrias   </c:v>
                </c:pt>
              </c:strCache>
            </c:strRef>
          </c:tx>
          <c:cat>
            <c:strRef>
              <c:f>Sheet1!$N$9:$P$9</c:f>
              <c:strCache>
                <c:ptCount val="3"/>
                <c:pt idx="0">
                  <c:v>VILANKULO</c:v>
                </c:pt>
                <c:pt idx="1">
                  <c:v>INHASSORO</c:v>
                </c:pt>
                <c:pt idx="2">
                  <c:v>GOVURO</c:v>
                </c:pt>
              </c:strCache>
            </c:strRef>
          </c:cat>
          <c:val>
            <c:numRef>
              <c:f>Sheet1!$N$12:$P$12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dLbls>
          <c:showVal val="1"/>
        </c:dLbls>
        <c:axId val="58846592"/>
        <c:axId val="59401344"/>
      </c:barChart>
      <c:catAx>
        <c:axId val="58846592"/>
        <c:scaling>
          <c:orientation val="minMax"/>
        </c:scaling>
        <c:axPos val="b"/>
        <c:majorTickMark val="none"/>
        <c:tickLblPos val="nextTo"/>
        <c:crossAx val="59401344"/>
        <c:crosses val="autoZero"/>
        <c:auto val="1"/>
        <c:lblAlgn val="ctr"/>
        <c:lblOffset val="100"/>
      </c:catAx>
      <c:valAx>
        <c:axId val="594013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Numero</a:t>
                </a:r>
                <a:r>
                  <a:rPr lang="en-US" baseline="0"/>
                  <a:t> de Consumidor </a:t>
                </a:r>
                <a:endParaRPr lang="en-US"/>
              </a:p>
            </c:rich>
          </c:tx>
        </c:title>
        <c:numFmt formatCode="General" sourceLinked="1"/>
        <c:tickLblPos val="nextTo"/>
        <c:crossAx val="58846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565997798662433"/>
          <c:y val="0.34250276281254433"/>
          <c:w val="0.33552281771230441"/>
          <c:h val="0.23793307086614213"/>
        </c:manualLayout>
      </c:layout>
    </c:legend>
    <c:plotVisOnly val="1"/>
    <c:dispBlanksAs val="gap"/>
  </c:chart>
  <c:spPr>
    <a:ln>
      <a:solidFill>
        <a:schemeClr val="tx1"/>
      </a:soli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AB9A6-EE19-42F8-9135-59B2BFFE3466}" type="datetimeFigureOut">
              <a:rPr lang="en-US" smtClean="0"/>
              <a:pPr/>
              <a:t>12/6/2012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74EB-3318-49D3-872C-23480B8884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51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AutoShape 1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0" y="0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777607" y="1"/>
            <a:ext cx="2880676" cy="486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48237" cy="3713162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2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66909" y="4715908"/>
            <a:ext cx="5326008" cy="4457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0" y="9428367"/>
            <a:ext cx="2889938" cy="4998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777607" y="9430091"/>
            <a:ext cx="2880676" cy="486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D8855D7E-FE11-42F3-914D-42DF2ADC7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033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AB3369D-5273-455F-8D42-F8A9154AB1AA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3733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8086B22-139B-4ABF-BDCD-45822D52B20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83AD-E287-48A1-A06D-0EE619BF986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99521110-5F46-5744-AF2F-825205D724CA}" type="slidenum">
              <a:rPr lang="en-US">
                <a:latin typeface="Times New Roman" charset="0"/>
                <a:cs typeface="Arial" charset="0"/>
              </a:rPr>
              <a:pPr eaLnBrk="1" hangingPunct="1">
                <a:buFont typeface="Times New Roman" charset="0"/>
                <a:buNone/>
              </a:pPr>
              <a:t>11</a:t>
            </a:fld>
            <a:endParaRPr lang="en-US">
              <a:latin typeface="Times New Roman" charset="0"/>
              <a:cs typeface="Arial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11250" y="744538"/>
            <a:ext cx="4446588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716463"/>
            <a:ext cx="5327650" cy="44592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2709" name="Text Box 3"/>
          <p:cNvSpPr txBox="1">
            <a:spLocks noChangeArrowheads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10C4636F-67CB-2A4F-881A-6755EC79F272}" type="slidenum">
              <a:rPr lang="en-US" sz="1200">
                <a:solidFill>
                  <a:srgbClr val="000000"/>
                </a:solidFill>
              </a:rPr>
              <a:pPr algn="r"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47D320F-EBDE-405D-B940-46B110F2A318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24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4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33125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0976D44-A437-4384-BB3B-1689F3A2045B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9D0733B-7F11-48B5-ABE5-A06F1D8D00CA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2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098337E-4866-47AF-A5D8-13DC04507C23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4E50994-B4D9-4B33-B533-345B03CC7BDB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3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5781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3052F3E-1A00-4E3F-9BE9-C508EFDC9647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7EC7D82-F79E-454E-A128-4B3860C0D5D4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4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F589B39-0C69-45AB-B919-685B41B841D8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A093F2B-F156-471C-85E7-7E708317EC6F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5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53000" cy="3714750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909" y="4715907"/>
            <a:ext cx="5327552" cy="436255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CAC9D98-CE6A-4BEE-AAAB-D8A881C01A88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6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11515" y="744617"/>
            <a:ext cx="4446059" cy="372308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66909" y="4715907"/>
            <a:ext cx="5327552" cy="4459084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80901" name="Text Box 3"/>
          <p:cNvSpPr txBox="1">
            <a:spLocks noChangeArrowheads="1"/>
          </p:cNvSpPr>
          <p:nvPr/>
        </p:nvSpPr>
        <p:spPr bwMode="auto">
          <a:xfrm>
            <a:off x="3777607" y="9430091"/>
            <a:ext cx="2889938" cy="496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FF10F23-F4D0-4E82-B960-02B0BA39C745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5663" y="744538"/>
            <a:ext cx="4948237" cy="3713162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D9F0FCC-7C12-4BBD-812E-5A8893CA74DD}" type="slidenum">
              <a:rPr lang="en-US" smtClean="0">
                <a:latin typeface="Times New Roman" pitchFamily="18" charset="0"/>
                <a:cs typeface="Arial" pitchFamily="34" charset="0"/>
              </a:rPr>
              <a:pPr>
                <a:buFont typeface="Times New Roman" pitchFamily="18" charset="0"/>
                <a:buNone/>
              </a:pPr>
              <a:t>7</a:t>
            </a:fld>
            <a:endParaRPr lang="en-US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83AD-E287-48A1-A06D-0EE619BF986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083AD-E287-48A1-A06D-0EE619BF986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FD98A-0471-4B42-B3B4-5CE00067913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FDEE-50FB-427D-91B6-1F920ED30508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DCA8C-5C42-4BEE-BD50-79679E8EA1C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6F4CB-1E65-47F1-9E01-25DCF96DA4F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93F2A-F4B5-4C39-B60A-64E3C777EA4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A553-555C-4FEF-B88C-80E6070108B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07569-5F0D-4605-B9E8-4F9A6109DFA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4AE86-10B1-41FE-A638-F55CD5725A2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1DA39-F2A8-44EB-8B41-24FBB45CB56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36AA-0DBB-4CBF-9DD0-A4902AFEF7B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CAE44-F275-41D9-AF4E-C7A72C3E49B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18C45-4E90-4CB8-9693-3062DC03D64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3D07A-79D7-445A-BB04-2DAEDE65C65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9A77-6EB5-4766-BB55-21BDADE815C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53F1-9D41-41C6-A9CD-FBEE8A64794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583F1-CD55-41F6-9D05-EE046831823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BF85-FE8C-46A1-91CA-552C820BE7C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83850-EA02-4BA0-BB17-3F4A1C7B12C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5C965-6679-4FF6-BC01-ADAF4FACC82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BD097-7A04-4446-B99E-4F7C8A16EF8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5886F-455E-47FE-AF5B-C15E589A41A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80C90-65EF-4FDC-BB35-0C12C86C9D8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7ABEB-0D45-47FD-BC8B-6C955BF4333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9A49-39C8-41FD-B784-0497496447C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E0A9B-E51F-458B-A495-E0A9661AA07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ADDCC-B05C-450F-84AC-8270471FAE8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06099-13E0-4FB3-A43E-144F437A1C6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FA3B0-36B1-4FE3-9553-869F29F33E5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97361-670E-40AD-A5D2-D96C3870D878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B215F-409C-46D5-B8ED-4E9E52CD99D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EF382-566F-4BFB-8760-DD7C6A33F378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F333B-2CCA-4EDE-9623-D0F3709685F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C4DB-C9FD-4B73-8788-D9E6BA3BA8C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3481C-6B4B-4C4B-A623-7D5F7CBEEE0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5ABF-C904-40BE-857E-6CF808BE0B4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894E-274F-4E53-B0C3-AB19AA226B8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D037E-863B-4875-BFC8-8F291BC9B40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4B260-1391-44BF-9084-66C4C4DD0F5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E2258-B804-4D28-830B-0C599338811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220B-D42F-489A-B6E1-7A8FD2030F2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B180B-8405-4FCF-8B47-DA9B17E583E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BD12E-CF70-4280-ADF6-9CA1CAFB24E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04866-1A15-40D4-B4AC-644A1E978C7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62C5-2A7C-4564-B28F-F1A6FCD9D4A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C72E-9FEB-49D2-96D9-CAB7D3D0C48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3050"/>
            <a:ext cx="2054225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5038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F1000-5754-44D6-AE2E-F78AEDB87AB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 descr="Quadro04cop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1C970CC6-8FB8-D643-9CA8-F55F9AAA3132}" type="datetimeFigureOut">
              <a:rPr lang="pt-PT"/>
              <a:pPr/>
              <a:t>06-12-2012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8193B823-C1BB-5843-B83F-ACACC00C78A7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359315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023B1-19F0-4B05-AF90-755FE8EC453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EA215-5B41-4F31-901F-F67F9E33B88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BBD90-B3A2-462C-9C42-66B1AC1D02F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FEEF9-D3AC-4A53-B654-04F613B7315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229A-F8C2-4414-85F8-BEA25619D7F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F28AE-129C-4AFD-9F20-A3C84A9EA7D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6EEF-E838-4267-B4D1-8D2EE3FF305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A6807-4F97-4C1A-AB2C-3DAD308149E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509D7-3AEA-48FF-810A-812FE11FAC7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A80D7-D6BD-4961-8D8F-5C8EDAB0334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85F7F-87C0-475A-BC4D-9F09E5717B9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67FAB-352E-46DE-A7D1-EED66FD8FFB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AEA2-C27E-47B1-A2D0-9AF47BC3FC1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9AA98-D8C9-434A-97C1-132E5D18538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09ED6-4380-4855-AEA4-AC9A36842E0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A19C6-6BEE-47A4-AB41-66D850860F1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8D516-F1BB-43E3-AAFC-1FB6D408B71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55F41-A60E-4BD3-88E0-8C2EA52BA49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37DF5-EA1C-4176-98D6-B3F36FF437C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6173-C2E8-49FD-A6A3-3A505B3FE14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2D4E9-7C83-46F4-A862-A70E44C0374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4F223-62C4-46B8-843E-85AE7CC0C7A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3E244-08C5-428B-8795-DB7403CFD95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B6E6-CE1C-44EE-A63F-01640C002E1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7EED5-15C4-4AB4-B185-49D06583BB5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05A5B-BAC5-4742-A580-A33DC07F9E8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60E5-B0FB-4986-B9EE-11657E5355F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BFE87-9F1A-4548-82C9-DE20FA44046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7A9F8-EABE-4A08-92FA-0CC8BE579C1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EB559-B009-4EE1-9985-11C6E1557964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74C4F-EB6F-4EA6-91D9-8017091B6A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DEBE-1642-4B67-93AE-DD2794C0CF3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8208C-8E87-4F71-A611-48D21501359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8C5FA-C0DF-4A62-93FD-9B0D45B28B1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4CB65-B4D5-4509-A8BD-F64A01AE508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C7837-6550-4BD3-AB46-D26CC870B13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E9AED-8E88-425E-88EC-A8F57C69903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81CC-4A91-43B9-92B0-2AD339C0C98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B91C-48AB-4D5A-B93D-BFFFEFD3B77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5DFA8-3EB3-46C6-B1F3-6C2827236BB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1E2C9-78B0-4740-AE04-CC998C61B66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BE367-D4AB-4ED2-B45C-C8E8F44306E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BD32-8DA7-434A-9E96-27139F586C8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532B-04B0-47DD-8C3F-7CFC61B2883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68313" y="63087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05D6A935-0E9F-EA44-8457-46162EDAF7A4}" type="datetimeFigureOut">
              <a:rPr lang="pt-PT"/>
              <a:pPr/>
              <a:t>06-12-2012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fld id="{5DC4E2D7-7AC8-F84D-86CB-CA4ADB7DF861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48777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E689-DA31-493E-B40D-8931D352D60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E226-1378-47F8-8227-67C90D43AD30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4CC1D-C647-4F8E-A77C-C1B57832089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61DFA-5983-4C18-AA90-A9E5CE4E0EF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3E28-CDD5-433F-A102-700492C6340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1DD5E-C9E4-46FC-B753-ECC978E8C07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6A87-90E8-4E55-952B-BAD04A18E58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3057C-307E-49D1-A381-FF3A59AD29B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F826-8602-41BF-804E-90B6CEFCF0E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9F8A7-1E63-4845-A3D5-D546B1B5FCD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B5297-D58A-4D93-9A79-059643CACAD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EAF5F-3DB2-49BB-AC99-BEEB4590DD6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DC54A-422C-4A2F-9FAF-3B35F1E68ED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502F9-6BDE-41E7-857A-9B68B0D95BF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EAAF-C709-4361-815E-89FB3E3D4CD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13E63-3889-4315-8BB1-E40E461F7F6D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66454-766E-4A39-BD1B-8643B28B153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9E1B1-D06B-44EF-9BD2-87B235DE52E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5E9B-7A18-4BF5-807C-53B4F2CDC95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3982-13FB-4CFA-AC9B-5D5C7B79F7D9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B06BE112-E234-4CA2-9168-37765B068CC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CA8FAFEC-3835-49C4-9FE5-79ACA66E5A0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F972143D-A514-4CBE-86CA-265BCA69FE4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4763" y="-100013"/>
            <a:ext cx="9148763" cy="6958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1638" y="-100013"/>
            <a:ext cx="3097212" cy="1643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1675DBAF-247D-42B0-B30B-7E7EAC907075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1663" cy="113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9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2B86151F-7522-439F-825B-DFFD165BE27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49A79DAB-E598-4B1A-861B-737701EB2483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1D069E58-D426-4BE6-A42C-04B26B0A7F8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68313" y="6308725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4ACAE917-8372-48D7-B073-B330B1BA1F4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9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582F323D-73AC-4230-A260-53E282DF840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71450"/>
            <a:ext cx="9136063" cy="702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Calibri" pitchFamily="32" charset="0"/>
              <a:cs typeface="Arial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4075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fld id="{6F8F94B3-0F46-45AF-91E8-456CD2243C31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slideLayout" Target="../slideLayouts/slideLayout69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42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image" Target="../media/image16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46.jpeg"/><Relationship Id="rId2" Type="http://schemas.openxmlformats.org/officeDocument/2006/relationships/image" Target="../media/image40.png"/><Relationship Id="rId16" Type="http://schemas.openxmlformats.org/officeDocument/2006/relationships/image" Target="../media/image45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44.png"/><Relationship Id="rId10" Type="http://schemas.openxmlformats.org/officeDocument/2006/relationships/image" Target="../media/image58.jpeg"/><Relationship Id="rId19" Type="http://schemas.openxmlformats.org/officeDocument/2006/relationships/image" Target="../media/image63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33825"/>
            <a:ext cx="4229100" cy="61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54262" y="1684399"/>
            <a:ext cx="6561138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800" b="1" dirty="0" smtClean="0">
                <a:solidFill>
                  <a:srgbClr val="000080"/>
                </a:solidFill>
                <a:latin typeface="+mn-lt"/>
              </a:rPr>
              <a:t>Projecto de LNG – Implicações nos Portos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800" b="1" dirty="0" smtClean="0">
                <a:solidFill>
                  <a:srgbClr val="000080"/>
                </a:solidFill>
                <a:latin typeface="+mn-lt"/>
              </a:rPr>
              <a:t>CPLP</a:t>
            </a:r>
            <a:endParaRPr lang="pt-PT" sz="2200" b="1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943600" y="2819400"/>
            <a:ext cx="207355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1400" b="1" dirty="0" smtClean="0">
                <a:solidFill>
                  <a:srgbClr val="000000"/>
                </a:solidFill>
              </a:rPr>
              <a:t>Portugal, Dezembro </a:t>
            </a:r>
            <a:r>
              <a:rPr lang="pt-PT" sz="1400" b="1" dirty="0">
                <a:solidFill>
                  <a:srgbClr val="000000"/>
                </a:solidFill>
              </a:rPr>
              <a:t>2012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928688"/>
            <a:ext cx="5286375" cy="471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1563" y="76200"/>
            <a:ext cx="7643812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 fontAlgn="auto">
              <a:spcAft>
                <a:spcPts val="0"/>
              </a:spcAft>
              <a:defRPr/>
            </a:pPr>
            <a:r>
              <a:rPr lang="pt-PT" sz="22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PROJECTO </a:t>
            </a:r>
            <a:r>
              <a:rPr lang="pt-PT" sz="2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pt-PT" sz="22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DISTRIBUIÇÃO DE GAS DE MAPUTO </a:t>
            </a:r>
            <a:endParaRPr lang="pt-PT" sz="22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786438" y="1000125"/>
            <a:ext cx="321468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t-PT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pt-PT" dirty="0">
                <a:solidFill>
                  <a:schemeClr val="tx1"/>
                </a:solidFill>
              </a:rPr>
              <a:t>Gasoduto ( 15.5 km): 23 milhões de dólares </a:t>
            </a:r>
          </a:p>
          <a:p>
            <a:pPr algn="just">
              <a:buFont typeface="Wingdings" pitchFamily="2" charset="2"/>
              <a:buChar char="§"/>
            </a:pPr>
            <a:endParaRPr lang="pt-PT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pt-PT" dirty="0">
                <a:solidFill>
                  <a:schemeClr val="tx1"/>
                </a:solidFill>
              </a:rPr>
              <a:t>Anel principal (61 km): 15 Milhões de dólares  </a:t>
            </a:r>
          </a:p>
          <a:p>
            <a:pPr algn="just"/>
            <a:r>
              <a:rPr lang="pt-PT" dirty="0">
                <a:solidFill>
                  <a:schemeClr val="tx1"/>
                </a:solidFill>
              </a:rPr>
              <a:t> </a:t>
            </a:r>
          </a:p>
          <a:p>
            <a:pPr algn="just">
              <a:buFont typeface="Wingdings" pitchFamily="2" charset="2"/>
              <a:buChar char="§"/>
            </a:pPr>
            <a:r>
              <a:rPr lang="pt-PT" dirty="0">
                <a:solidFill>
                  <a:schemeClr val="tx1"/>
                </a:solidFill>
              </a:rPr>
              <a:t>A KOGAS: irá financiar em 100% o Projecto </a:t>
            </a:r>
          </a:p>
          <a:p>
            <a:pPr algn="just"/>
            <a:endParaRPr lang="pt-PT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pt-PT" dirty="0">
                <a:solidFill>
                  <a:schemeClr val="tx1"/>
                </a:solidFill>
              </a:rPr>
              <a:t>70% KOGAS </a:t>
            </a:r>
            <a:r>
              <a:rPr lang="pt-PT" dirty="0" smtClean="0">
                <a:solidFill>
                  <a:schemeClr val="tx1"/>
                </a:solidFill>
              </a:rPr>
              <a:t>&amp; 30</a:t>
            </a:r>
            <a:r>
              <a:rPr lang="pt-PT" dirty="0">
                <a:solidFill>
                  <a:schemeClr val="tx1"/>
                </a:solidFill>
              </a:rPr>
              <a:t>% ENH: irá construir e operar o gasoduto de rede de </a:t>
            </a:r>
            <a:r>
              <a:rPr lang="pt-PT" dirty="0" smtClean="0">
                <a:solidFill>
                  <a:schemeClr val="tx1"/>
                </a:solidFill>
              </a:rPr>
              <a:t>distribuição</a:t>
            </a:r>
          </a:p>
          <a:p>
            <a:pPr algn="just"/>
            <a:endParaRPr lang="pt-PT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pt-PT" dirty="0" smtClean="0">
                <a:solidFill>
                  <a:schemeClr val="tx1"/>
                </a:solidFill>
              </a:rPr>
              <a:t> ENH vai ceder 5% ao Município de Maputo </a:t>
            </a:r>
          </a:p>
          <a:p>
            <a:pPr algn="just">
              <a:buFont typeface="Wingdings" pitchFamily="2" charset="2"/>
              <a:buChar char="§"/>
            </a:pPr>
            <a:endParaRPr lang="pt-PT" dirty="0">
              <a:solidFill>
                <a:schemeClr val="tx1"/>
              </a:solidFill>
            </a:endParaRPr>
          </a:p>
          <a:p>
            <a:pPr algn="just"/>
            <a:endParaRPr lang="pt-PT" dirty="0">
              <a:solidFill>
                <a:schemeClr val="tx1"/>
              </a:solidFill>
            </a:endParaRPr>
          </a:p>
          <a:p>
            <a:pPr algn="just"/>
            <a:endParaRPr lang="pt-P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1000125" y="1127125"/>
            <a:ext cx="7215188" cy="4802188"/>
            <a:chOff x="1000100" y="905258"/>
            <a:chExt cx="7215238" cy="4802061"/>
          </a:xfrm>
        </p:grpSpPr>
        <p:pic>
          <p:nvPicPr>
            <p:cNvPr id="12290" name="Picture 2" descr="http://d1dep6bscgu00w.cloudfront.net/wp-content/uploads/2012/07/USA-Freeport-LNG-Inks-Liquefaction-Tolling-Deals-with-Osaka-Gas-and-Chubu.jpg"/>
            <p:cNvPicPr>
              <a:picLocks noChangeAspect="1" noChangeArrowheads="1"/>
            </p:cNvPicPr>
            <p:nvPr/>
          </p:nvPicPr>
          <p:blipFill>
            <a:blip r:embed="rId3" cstate="print">
              <a:lum bright="40000" contrast="-70000"/>
            </a:blip>
            <a:srcRect/>
            <a:stretch>
              <a:fillRect/>
            </a:stretch>
          </p:blipFill>
          <p:spPr bwMode="auto">
            <a:xfrm>
              <a:off x="1000100" y="905258"/>
              <a:ext cx="7215238" cy="4802061"/>
            </a:xfrm>
            <a:prstGeom prst="rect">
              <a:avLst/>
            </a:prstGeom>
            <a:noFill/>
            <a:effectLst>
              <a:softEdge rad="635000"/>
            </a:effectLst>
          </p:spPr>
        </p:pic>
        <p:sp>
          <p:nvSpPr>
            <p:cNvPr id="17410" name="Text Box 1"/>
            <p:cNvSpPr txBox="1">
              <a:spLocks noChangeArrowheads="1"/>
            </p:cNvSpPr>
            <p:nvPr/>
          </p:nvSpPr>
          <p:spPr bwMode="auto">
            <a:xfrm>
              <a:off x="1428728" y="2928934"/>
              <a:ext cx="6629400" cy="64388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pt-PT" sz="3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LNG</a:t>
              </a:r>
              <a:endPara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69603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0" y="2143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PT" sz="2400" b="1" dirty="0"/>
              <a:t>O </a:t>
            </a:r>
            <a:r>
              <a:rPr lang="pt-PT" sz="2400" b="1" dirty="0" err="1"/>
              <a:t>Projecto</a:t>
            </a:r>
            <a:r>
              <a:rPr lang="pt-PT" sz="2400" b="1" dirty="0"/>
              <a:t> de LNG</a:t>
            </a:r>
            <a:endParaRPr lang="en-US" sz="2400" b="1" dirty="0"/>
          </a:p>
        </p:txBody>
      </p:sp>
      <p:pic>
        <p:nvPicPr>
          <p:cNvPr id="36867" name="Picture 6" descr="http://energydeals.files.wordpress.com/2010/04/png_lng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13" y="1482725"/>
            <a:ext cx="44846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787900" y="1330325"/>
            <a:ext cx="41767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pt-PT"/>
              <a:t>Tendo em conta as enormes descobertas, a melhor forma de monetizar o gás é através da Planta de LNG</a:t>
            </a:r>
          </a:p>
          <a:p>
            <a:pPr algn="just" eaLnBrk="1" hangingPunct="1"/>
            <a:endParaRPr lang="pt-PT"/>
          </a:p>
          <a:p>
            <a:pPr algn="just" eaLnBrk="1" hangingPunct="1"/>
            <a:r>
              <a:rPr lang="pt-PT"/>
              <a:t>A Anadarko e a Eni já mostraram interesse em desenvolver o projecto para exportação do LNG e uso do gás para desenvolvimento da industria local.</a:t>
            </a:r>
          </a:p>
          <a:p>
            <a:pPr algn="just" eaLnBrk="1" hangingPunct="1"/>
            <a:endParaRPr lang="pt-PT"/>
          </a:p>
          <a:p>
            <a:pPr algn="just" eaLnBrk="1" hangingPunct="1"/>
            <a:r>
              <a:rPr lang="en-US"/>
              <a:t>O Governo de Moçambique está a desenvolver um Gas Master Plan que irá guiar o uso do gás internamente</a:t>
            </a:r>
            <a:r>
              <a:rPr lang="pt-PT"/>
              <a:t>.</a:t>
            </a:r>
          </a:p>
          <a:p>
            <a:pPr algn="just" eaLnBrk="1" hangingPunct="1"/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3195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Slide Number Placeholder 4"/>
          <p:cNvSpPr>
            <a:spLocks noGrp="1"/>
          </p:cNvSpPr>
          <p:nvPr>
            <p:ph type="sldNum" sz="quarter" idx="10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mtClean="0">
                <a:solidFill>
                  <a:srgbClr val="003399"/>
                </a:solidFill>
              </a:rPr>
              <a:t>-</a:t>
            </a:r>
            <a:fld id="{9B64E20B-103E-4995-B2F5-A87F8A4E1C5F}" type="slidenum">
              <a:rPr lang="en-GB" smtClean="0">
                <a:solidFill>
                  <a:srgbClr val="003399"/>
                </a:solidFill>
              </a:rPr>
              <a:pPr eaLnBrk="1" hangingPunct="1">
                <a:defRPr/>
              </a:pPr>
              <a:t>13</a:t>
            </a:fld>
            <a:r>
              <a:rPr lang="en-GB" smtClean="0">
                <a:solidFill>
                  <a:srgbClr val="003399"/>
                </a:solidFill>
              </a:rPr>
              <a:t>-</a:t>
            </a:r>
          </a:p>
        </p:txBody>
      </p:sp>
      <p:pic>
        <p:nvPicPr>
          <p:cNvPr id="125959" name="Picture 2"/>
          <p:cNvPicPr>
            <a:picLocks noChangeAspect="1" noChangeArrowheads="1"/>
          </p:cNvPicPr>
          <p:nvPr/>
        </p:nvPicPr>
        <p:blipFill>
          <a:blip r:embed="rId2" cstate="print"/>
          <a:srcRect l="5681" t="8170" r="5992" b="9566"/>
          <a:stretch>
            <a:fillRect/>
          </a:stretch>
        </p:blipFill>
        <p:spPr bwMode="auto">
          <a:xfrm>
            <a:off x="158046" y="857232"/>
            <a:ext cx="8856662" cy="51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/>
          <p:nvPr/>
        </p:nvGrpSpPr>
        <p:grpSpPr>
          <a:xfrm rot="275538">
            <a:off x="4329509" y="1635697"/>
            <a:ext cx="2436714" cy="1178363"/>
            <a:chOff x="4364050" y="1743602"/>
            <a:chExt cx="2579124" cy="1198828"/>
          </a:xfrm>
        </p:grpSpPr>
        <p:cxnSp>
          <p:nvCxnSpPr>
            <p:cNvPr id="27" name="Straight Arrow Connector 26"/>
            <p:cNvCxnSpPr/>
            <p:nvPr/>
          </p:nvCxnSpPr>
          <p:spPr>
            <a:xfrm rot="21324462" flipV="1">
              <a:off x="6174048" y="1743602"/>
              <a:ext cx="769126" cy="29978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V="1">
              <a:off x="4364050" y="2513802"/>
              <a:ext cx="857254" cy="42862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20043448">
              <a:off x="5070774" y="1952775"/>
              <a:ext cx="1313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 smtClean="0">
                  <a:solidFill>
                    <a:srgbClr val="FF0000"/>
                  </a:solidFill>
                </a:rPr>
                <a:t>Área de Expansão</a:t>
              </a:r>
              <a:endParaRPr lang="pt-PT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Content Placeholder 2"/>
          <p:cNvSpPr>
            <a:spLocks noGrp="1"/>
          </p:cNvSpPr>
          <p:nvPr>
            <p:ph sz="half" idx="1"/>
          </p:nvPr>
        </p:nvSpPr>
        <p:spPr>
          <a:xfrm>
            <a:off x="152400" y="-76200"/>
            <a:ext cx="8839199" cy="762000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2000" b="1" kern="1200" dirty="0" smtClean="0">
                <a:solidFill>
                  <a:srgbClr val="000000"/>
                </a:solidFill>
                <a:cs typeface="Times New Roman" pitchFamily="18" charset="0"/>
              </a:rPr>
              <a:t>ÁREA 1 &amp; 4- PLANTA ESQUEMATICA DE LIQUEFAÇ</a:t>
            </a:r>
            <a:r>
              <a:rPr lang="en-US" sz="2000" b="1" dirty="0" smtClean="0">
                <a:solidFill>
                  <a:srgbClr val="000000"/>
                </a:solidFill>
                <a:cs typeface="Times New Roman" pitchFamily="18" charset="0"/>
              </a:rPr>
              <a:t>ÃO NA PENÍNSULA DE AFUNGI (PALMA)</a:t>
            </a:r>
            <a:endParaRPr lang="pt-PT" sz="2000" kern="12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343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Planta</a:t>
            </a:r>
            <a:r>
              <a:rPr lang="en-US" b="1" dirty="0" smtClean="0">
                <a:solidFill>
                  <a:srgbClr val="0000FF"/>
                </a:solidFill>
              </a:rPr>
              <a:t> de </a:t>
            </a:r>
            <a:r>
              <a:rPr lang="en-US" b="1" dirty="0" err="1" smtClean="0">
                <a:solidFill>
                  <a:srgbClr val="0000FF"/>
                </a:solidFill>
              </a:rPr>
              <a:t>Liquifacao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1714500" y="3924300"/>
            <a:ext cx="533400" cy="457200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8200" y="5334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Pista</a:t>
            </a:r>
            <a:r>
              <a:rPr lang="en-US" b="1" dirty="0" smtClean="0">
                <a:solidFill>
                  <a:srgbClr val="0000FF"/>
                </a:solidFill>
              </a:rPr>
              <a:t> de </a:t>
            </a:r>
            <a:r>
              <a:rPr lang="en-US" b="1" dirty="0" err="1" smtClean="0">
                <a:solidFill>
                  <a:srgbClr val="0000FF"/>
                </a:solidFill>
              </a:rPr>
              <a:t>Aviacao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5791200" y="5029200"/>
            <a:ext cx="457200" cy="381000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438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Complexo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residencial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7848600" y="2743200"/>
            <a:ext cx="381000" cy="304800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159654" y="3915228"/>
            <a:ext cx="1676400" cy="1143008"/>
          </a:xfrm>
          <a:prstGeom prst="upArrow">
            <a:avLst>
              <a:gd name="adj1" fmla="val 73820"/>
              <a:gd name="adj2" fmla="val 487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2012</a:t>
            </a:r>
            <a:endParaRPr lang="pt-PT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718458"/>
            <a:ext cx="207167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712" y="5105400"/>
            <a:ext cx="1300134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01598" y="1248228"/>
            <a:ext cx="1857388" cy="2616101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b="1" dirty="0" smtClean="0">
                <a:solidFill>
                  <a:schemeClr val="tx1"/>
                </a:solidFill>
              </a:rPr>
              <a:t>Continuar avaliação e testes de produção</a:t>
            </a:r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b="1" dirty="0" smtClean="0">
                <a:solidFill>
                  <a:schemeClr val="tx1"/>
                </a:solidFill>
              </a:rPr>
              <a:t>Adjudicar </a:t>
            </a:r>
            <a:r>
              <a:rPr lang="pt-PT" sz="1400" b="1" dirty="0" err="1" smtClean="0">
                <a:solidFill>
                  <a:schemeClr val="tx1"/>
                </a:solidFill>
              </a:rPr>
              <a:t>FEED</a:t>
            </a:r>
            <a:r>
              <a:rPr lang="pt-PT" sz="1400" b="1" dirty="0" smtClean="0">
                <a:solidFill>
                  <a:schemeClr val="tx1"/>
                </a:solidFill>
              </a:rPr>
              <a:t> a 3 consultores</a:t>
            </a:r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b="1" dirty="0" smtClean="0">
                <a:solidFill>
                  <a:schemeClr val="tx1"/>
                </a:solidFill>
              </a:rPr>
              <a:t>Negociar com compradores de </a:t>
            </a:r>
            <a:r>
              <a:rPr lang="pt-PT" sz="1400" b="1" dirty="0" err="1" smtClean="0">
                <a:solidFill>
                  <a:schemeClr val="tx1"/>
                </a:solidFill>
              </a:rPr>
              <a:t>LNG</a:t>
            </a:r>
            <a:endParaRPr lang="pt-PT" sz="1400" b="1" dirty="0" smtClean="0">
              <a:solidFill>
                <a:schemeClr val="tx1"/>
              </a:solidFill>
            </a:endParaRPr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b="1" dirty="0" smtClean="0">
                <a:solidFill>
                  <a:schemeClr val="tx1"/>
                </a:solidFill>
              </a:rPr>
              <a:t>Assinar acordos de princípios para compra de </a:t>
            </a:r>
            <a:r>
              <a:rPr lang="pt-PT" sz="1400" b="1" dirty="0" err="1" smtClean="0">
                <a:solidFill>
                  <a:schemeClr val="tx1"/>
                </a:solidFill>
              </a:rPr>
              <a:t>LNG</a:t>
            </a:r>
            <a:endParaRPr lang="pt-PT" sz="14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9800" y="1066800"/>
            <a:ext cx="1857388" cy="2616101"/>
          </a:xfrm>
          <a:prstGeom prst="rect">
            <a:avLst/>
          </a:prstGeom>
          <a:ln w="254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Certificar as reservas</a:t>
            </a:r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Assinar contratos de compra e venda de </a:t>
            </a:r>
            <a:r>
              <a:rPr lang="pt-PT" sz="1400" dirty="0" err="1" smtClean="0"/>
              <a:t>LNG</a:t>
            </a:r>
            <a:endParaRPr lang="pt-PT" sz="1400" dirty="0" smtClean="0"/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Obter aprovação do Plano de Desenvolvimento</a:t>
            </a:r>
          </a:p>
          <a:p>
            <a:pPr marL="180975" indent="-180975">
              <a:spcBef>
                <a:spcPts val="200"/>
              </a:spcBef>
              <a:spcAft>
                <a:spcPts val="2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Adjudicar contratos de </a:t>
            </a:r>
            <a:r>
              <a:rPr lang="pt-PT" sz="1400" dirty="0" err="1" smtClean="0"/>
              <a:t>contrução</a:t>
            </a:r>
            <a:r>
              <a:rPr lang="pt-PT" sz="1400" dirty="0" smtClean="0"/>
              <a:t> da planta de </a:t>
            </a:r>
            <a:r>
              <a:rPr lang="pt-PT" sz="1400" dirty="0" err="1" smtClean="0"/>
              <a:t>LNG</a:t>
            </a:r>
            <a:endParaRPr lang="pt-PT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876800" y="918030"/>
            <a:ext cx="1857388" cy="2564805"/>
          </a:xfrm>
          <a:prstGeom prst="rect">
            <a:avLst/>
          </a:prstGeom>
          <a:ln w="254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975" indent="-180975">
              <a:spcBef>
                <a:spcPts val="100"/>
              </a:spcBef>
              <a:spcAft>
                <a:spcPts val="1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Fabricar o equipamento</a:t>
            </a:r>
          </a:p>
          <a:p>
            <a:pPr marL="180975" indent="-180975">
              <a:spcBef>
                <a:spcPts val="100"/>
              </a:spcBef>
              <a:spcAft>
                <a:spcPts val="1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Executar furos de desenvolvimento</a:t>
            </a:r>
          </a:p>
          <a:p>
            <a:pPr marL="180975" indent="-180975">
              <a:spcBef>
                <a:spcPts val="100"/>
              </a:spcBef>
              <a:spcAft>
                <a:spcPts val="1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Instalar sistema submarino</a:t>
            </a:r>
          </a:p>
          <a:p>
            <a:pPr marL="180975" indent="-180975">
              <a:spcBef>
                <a:spcPts val="100"/>
              </a:spcBef>
              <a:spcAft>
                <a:spcPts val="1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Assinar contratos de transporte de </a:t>
            </a:r>
            <a:r>
              <a:rPr lang="pt-PT" sz="1400" dirty="0" err="1" smtClean="0"/>
              <a:t>LNG</a:t>
            </a:r>
            <a:endParaRPr lang="pt-PT" sz="1400" dirty="0" smtClean="0"/>
          </a:p>
          <a:p>
            <a:pPr marL="180975" indent="-180975">
              <a:spcBef>
                <a:spcPts val="100"/>
              </a:spcBef>
              <a:spcAft>
                <a:spcPts val="100"/>
              </a:spcAft>
              <a:buSzPct val="75000"/>
              <a:buFont typeface="Wingdings" pitchFamily="2" charset="2"/>
              <a:buChar char="q"/>
            </a:pPr>
            <a:r>
              <a:rPr lang="pt-PT" sz="1400" dirty="0" smtClean="0"/>
              <a:t>Avaliar Possibilidade de expansão da planta de </a:t>
            </a:r>
            <a:r>
              <a:rPr lang="pt-PT" sz="1400" dirty="0" err="1" smtClean="0"/>
              <a:t>LNG</a:t>
            </a:r>
            <a:endParaRPr lang="pt-PT" sz="14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1934088" y="3091010"/>
            <a:ext cx="521497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 algn="ctr">
              <a:spcBef>
                <a:spcPts val="200"/>
              </a:spcBef>
              <a:spcAft>
                <a:spcPts val="200"/>
              </a:spcAft>
              <a:buSzPct val="75000"/>
            </a:pPr>
            <a:r>
              <a:rPr lang="pt-PT" sz="2400" dirty="0" smtClean="0">
                <a:solidFill>
                  <a:srgbClr val="FFFF00"/>
                </a:solidFill>
              </a:rPr>
              <a:t>Decisão Final sobre o Investimento</a:t>
            </a:r>
            <a:endParaRPr lang="pt-PT" sz="2400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923972"/>
            <a:ext cx="1246416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742544"/>
            <a:ext cx="1300148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315200" y="4593774"/>
            <a:ext cx="1219200" cy="841256"/>
          </a:xfrm>
          <a:prstGeom prst="rect">
            <a:avLst/>
          </a:prstGeom>
          <a:ln w="254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975" indent="-180975" algn="ctr">
              <a:spcBef>
                <a:spcPts val="200"/>
              </a:spcBef>
              <a:spcAft>
                <a:spcPts val="200"/>
              </a:spcAft>
              <a:buSzPct val="75000"/>
            </a:pPr>
            <a:r>
              <a:rPr lang="pt-PT" sz="1400" b="1" dirty="0" smtClean="0">
                <a:solidFill>
                  <a:srgbClr val="C00000"/>
                </a:solidFill>
              </a:rPr>
              <a:t>INÍCIO DA</a:t>
            </a:r>
          </a:p>
          <a:p>
            <a:pPr marL="180975" indent="-180975" algn="ctr">
              <a:spcBef>
                <a:spcPts val="200"/>
              </a:spcBef>
              <a:spcAft>
                <a:spcPts val="200"/>
              </a:spcAft>
              <a:buSzPct val="75000"/>
            </a:pPr>
            <a:r>
              <a:rPr lang="pt-PT" sz="1400" b="1" dirty="0" smtClean="0">
                <a:solidFill>
                  <a:srgbClr val="C00000"/>
                </a:solidFill>
              </a:rPr>
              <a:t>VENDA</a:t>
            </a:r>
          </a:p>
          <a:p>
            <a:pPr marL="180975" indent="-180975" algn="ctr">
              <a:spcBef>
                <a:spcPts val="200"/>
              </a:spcBef>
              <a:spcAft>
                <a:spcPts val="200"/>
              </a:spcAft>
              <a:buSzPct val="75000"/>
            </a:pPr>
            <a:r>
              <a:rPr lang="pt-PT" sz="1400" b="1" dirty="0" smtClean="0">
                <a:solidFill>
                  <a:srgbClr val="C00000"/>
                </a:solidFill>
              </a:rPr>
              <a:t>DE GÁS</a:t>
            </a:r>
            <a:endParaRPr lang="pt-PT" sz="1400" b="1" dirty="0">
              <a:solidFill>
                <a:srgbClr val="C0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76200"/>
            <a:ext cx="4986366" cy="395310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  <a:defRPr/>
            </a:pPr>
            <a:r>
              <a:rPr lang="en-US" sz="2400" b="1" kern="1200" dirty="0" err="1" smtClean="0">
                <a:solidFill>
                  <a:schemeClr val="tx1"/>
                </a:solidFill>
                <a:cs typeface="Times New Roman" pitchFamily="18" charset="0"/>
              </a:rPr>
              <a:t>Cronograma</a:t>
            </a:r>
            <a:r>
              <a:rPr lang="en-US" sz="2400" b="1" kern="1200" dirty="0" smtClean="0">
                <a:solidFill>
                  <a:schemeClr val="tx1"/>
                </a:solidFill>
                <a:cs typeface="Times New Roman" pitchFamily="18" charset="0"/>
              </a:rPr>
              <a:t> do </a:t>
            </a:r>
            <a:r>
              <a:rPr lang="en-US" sz="2400" b="1" kern="1200" dirty="0" err="1">
                <a:solidFill>
                  <a:schemeClr val="tx1"/>
                </a:solidFill>
                <a:cs typeface="Times New Roman" pitchFamily="18" charset="0"/>
              </a:rPr>
              <a:t>P</a:t>
            </a:r>
            <a:r>
              <a:rPr lang="en-US" sz="2400" b="1" kern="1200" dirty="0" err="1" smtClean="0">
                <a:solidFill>
                  <a:schemeClr val="tx1"/>
                </a:solidFill>
                <a:cs typeface="Times New Roman" pitchFamily="18" charset="0"/>
              </a:rPr>
              <a:t>rojecto</a:t>
            </a:r>
            <a:r>
              <a:rPr lang="en-US" sz="2400" b="1" kern="1200" dirty="0" smtClean="0">
                <a:solidFill>
                  <a:schemeClr val="tx1"/>
                </a:solidFill>
                <a:cs typeface="Times New Roman" pitchFamily="18" charset="0"/>
              </a:rPr>
              <a:t> de LNG </a:t>
            </a:r>
            <a:endParaRPr lang="pt-PT" sz="2400" kern="12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pt-PT" sz="2400" b="1" kern="12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pt-PT" sz="2400" b="1" kern="12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  <a:defRPr/>
            </a:pP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2286000" y="3759198"/>
            <a:ext cx="1676400" cy="1143008"/>
          </a:xfrm>
          <a:prstGeom prst="upArrow">
            <a:avLst>
              <a:gd name="adj1" fmla="val 73820"/>
              <a:gd name="adj2" fmla="val 4873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2013</a:t>
            </a:r>
            <a:endParaRPr lang="pt-PT" sz="2000" b="1" dirty="0"/>
          </a:p>
        </p:txBody>
      </p:sp>
      <p:sp>
        <p:nvSpPr>
          <p:cNvPr id="21" name="Up Arrow 20"/>
          <p:cNvSpPr/>
          <p:nvPr/>
        </p:nvSpPr>
        <p:spPr>
          <a:xfrm>
            <a:off x="4876800" y="3548742"/>
            <a:ext cx="1676400" cy="1143008"/>
          </a:xfrm>
          <a:prstGeom prst="upArrow">
            <a:avLst>
              <a:gd name="adj1" fmla="val 73820"/>
              <a:gd name="adj2" fmla="val 4873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2014-18</a:t>
            </a:r>
            <a:endParaRPr lang="pt-PT" sz="2000" b="1" dirty="0"/>
          </a:p>
        </p:txBody>
      </p:sp>
      <p:sp>
        <p:nvSpPr>
          <p:cNvPr id="24" name="Up Arrow 23"/>
          <p:cNvSpPr/>
          <p:nvPr/>
        </p:nvSpPr>
        <p:spPr>
          <a:xfrm>
            <a:off x="7086600" y="3385458"/>
            <a:ext cx="1676400" cy="1143008"/>
          </a:xfrm>
          <a:prstGeom prst="upArrow">
            <a:avLst>
              <a:gd name="adj1" fmla="val 73820"/>
              <a:gd name="adj2" fmla="val 4873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 smtClean="0"/>
              <a:t>2018</a:t>
            </a:r>
            <a:endParaRPr lang="pt-P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el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76" b="60606"/>
          <a:stretch/>
        </p:blipFill>
        <p:spPr>
          <a:xfrm>
            <a:off x="304800" y="838200"/>
            <a:ext cx="4800600" cy="4071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410200" y="2057400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tx1"/>
                </a:solidFill>
              </a:rPr>
              <a:t>OS PORTOS E OUTRAS INFRAESTRUTURAS </a:t>
            </a:r>
          </a:p>
          <a:p>
            <a:r>
              <a:rPr lang="pt-PT" sz="2000" b="1" dirty="0" smtClean="0">
                <a:solidFill>
                  <a:schemeClr val="tx1"/>
                </a:solidFill>
              </a:rPr>
              <a:t>E SERVICOS DA ENH SERAO GERIDOS PELA ENH LOGISTIC</a:t>
            </a:r>
            <a:endParaRPr lang="pt-PT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2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" name="Rectangle 2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5400"/>
            <a:ext cx="1343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/>
          </p:cNvSpPr>
          <p:nvPr/>
        </p:nvSpPr>
        <p:spPr bwMode="auto">
          <a:xfrm>
            <a:off x="1905000" y="0"/>
            <a:ext cx="4114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marL="304800"/>
            <a:r>
              <a:rPr lang="en-US" sz="2400" b="1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Lucida Grande" charset="0"/>
              </a:rPr>
              <a:t>Porquê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Lucida Grande" charset="0"/>
              </a:rPr>
              <a:t> ENH Logistics?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196850" y="979488"/>
            <a:ext cx="886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85750" indent="-285750" algn="just">
              <a:spcBef>
                <a:spcPts val="300"/>
              </a:spcBef>
              <a:buSzPct val="100000"/>
              <a:buFont typeface="Wingdings" charset="0"/>
              <a:buChar char="v"/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Com os descobrimentos da bacia do Rovuma, Moçambique coloca-se entre os principais players internacionais no sector do gás natural</a:t>
            </a:r>
          </a:p>
          <a:p>
            <a:pPr marL="285750" indent="-285750" algn="just">
              <a:spcBef>
                <a:spcPts val="300"/>
              </a:spcBef>
              <a:buSzPct val="100000"/>
              <a:buFont typeface="Wingdings" charset="0"/>
              <a:buChar char="v"/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As operações derivadas por estas descobertas requerem um sistema de logística de suporte fundamental para o sucesso das mesmas</a:t>
            </a:r>
          </a:p>
          <a:p>
            <a:pPr marL="285750" indent="-285750" algn="just">
              <a:spcBef>
                <a:spcPts val="300"/>
              </a:spcBef>
              <a:buSzPct val="100000"/>
              <a:buFont typeface="Wingdings" charset="0"/>
              <a:buChar char="v"/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Esta logística de suporte pode ser usada como instrumento para monitorar as operações </a:t>
            </a:r>
          </a:p>
          <a:p>
            <a:pPr marL="285750" indent="-285750" algn="just">
              <a:spcBef>
                <a:spcPts val="300"/>
              </a:spcBef>
              <a:buSzPct val="100000"/>
              <a:buFont typeface="Wingdings" charset="0"/>
              <a:buChar char="v"/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Os retornos neste tipo de actividade consistem (em media internacional) em 25% de todas as receitas geradas pelo produto final</a:t>
            </a:r>
          </a:p>
          <a:p>
            <a:pPr marL="285750" indent="-285750" algn="just">
              <a:spcBef>
                <a:spcPts val="300"/>
              </a:spcBef>
              <a:buSzPct val="100000"/>
              <a:buFont typeface="Wingdings" charset="0"/>
              <a:buChar char="v"/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Através da ENH Logistics pretende-se manter o controle e as receitas dentro do território Moçambicano</a:t>
            </a:r>
          </a:p>
        </p:txBody>
      </p: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4759325" y="2851150"/>
            <a:ext cx="3976688" cy="514350"/>
            <a:chOff x="0" y="0"/>
            <a:chExt cx="2505" cy="324"/>
          </a:xfrm>
        </p:grpSpPr>
        <p:sp>
          <p:nvSpPr>
            <p:cNvPr id="8208" name="Rectangle 6"/>
            <p:cNvSpPr>
              <a:spLocks/>
            </p:cNvSpPr>
            <p:nvPr/>
          </p:nvSpPr>
          <p:spPr bwMode="auto">
            <a:xfrm>
              <a:off x="0" y="0"/>
              <a:ext cx="2505" cy="3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9" name="Rectangle 7"/>
            <p:cNvSpPr>
              <a:spLocks/>
            </p:cNvSpPr>
            <p:nvPr/>
          </p:nvSpPr>
          <p:spPr bwMode="auto">
            <a:xfrm>
              <a:off x="0" y="50"/>
              <a:ext cx="25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>
                <a:spcBef>
                  <a:spcPts val="475"/>
                </a:spcBef>
              </a:pPr>
              <a:r>
                <a:rPr lang="en-US" sz="2000">
                  <a:solidFill>
                    <a:srgbClr val="FFFFFF"/>
                  </a:solidFill>
                  <a:latin typeface="Arial Bold" charset="0"/>
                  <a:ea typeface="ＭＳ Ｐゴシック" charset="0"/>
                  <a:cs typeface="ＭＳ Ｐゴシック" charset="0"/>
                  <a:sym typeface="Arial Bold" charset="0"/>
                </a:rPr>
                <a:t>Objectivos</a:t>
              </a:r>
            </a:p>
          </p:txBody>
        </p:sp>
      </p:grpSp>
      <p:grpSp>
        <p:nvGrpSpPr>
          <p:cNvPr id="8199" name="Group 11"/>
          <p:cNvGrpSpPr>
            <a:grpSpLocks/>
          </p:cNvGrpSpPr>
          <p:nvPr/>
        </p:nvGrpSpPr>
        <p:grpSpPr bwMode="auto">
          <a:xfrm>
            <a:off x="4759325" y="3490913"/>
            <a:ext cx="3975100" cy="3238500"/>
            <a:chOff x="0" y="0"/>
            <a:chExt cx="2504" cy="2040"/>
          </a:xfrm>
        </p:grpSpPr>
        <p:sp>
          <p:nvSpPr>
            <p:cNvPr id="8206" name="Rectangle 9"/>
            <p:cNvSpPr>
              <a:spLocks/>
            </p:cNvSpPr>
            <p:nvPr/>
          </p:nvSpPr>
          <p:spPr bwMode="auto">
            <a:xfrm>
              <a:off x="0" y="0"/>
              <a:ext cx="2504" cy="20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7" name="Rectangle 10"/>
            <p:cNvSpPr>
              <a:spLocks/>
            </p:cNvSpPr>
            <p:nvPr/>
          </p:nvSpPr>
          <p:spPr bwMode="auto">
            <a:xfrm>
              <a:off x="0" y="0"/>
              <a:ext cx="2503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2603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Estabelecer empresas nacionais que se dediquem a prestação de serviços especializados de logística , conforme as unidades de negocio da ENH Logistics</a:t>
              </a:r>
            </a:p>
            <a:p>
              <a:pPr marL="260350" indent="-171450"/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2603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Promover o crescimento sustentável das operações de logística, através do estabelecimento de contratos de longa duração com os operadores</a:t>
              </a:r>
            </a:p>
            <a:p>
              <a:pPr marL="260350" indent="-171450"/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2603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Tornar a ENH Logistics o veículo principal de logística para as operações na industria petrolífera, representando os demais intervenientes no processo de prestação de serviços</a:t>
              </a:r>
            </a:p>
          </p:txBody>
        </p:sp>
      </p:grpSp>
      <p:grpSp>
        <p:nvGrpSpPr>
          <p:cNvPr id="8200" name="Group 14"/>
          <p:cNvGrpSpPr>
            <a:grpSpLocks/>
          </p:cNvGrpSpPr>
          <p:nvPr/>
        </p:nvGrpSpPr>
        <p:grpSpPr bwMode="auto">
          <a:xfrm>
            <a:off x="396875" y="2851150"/>
            <a:ext cx="4203700" cy="514350"/>
            <a:chOff x="0" y="0"/>
            <a:chExt cx="2648" cy="324"/>
          </a:xfrm>
        </p:grpSpPr>
        <p:sp>
          <p:nvSpPr>
            <p:cNvPr id="8204" name="Rectangle 12"/>
            <p:cNvSpPr>
              <a:spLocks/>
            </p:cNvSpPr>
            <p:nvPr/>
          </p:nvSpPr>
          <p:spPr bwMode="auto">
            <a:xfrm>
              <a:off x="0" y="0"/>
              <a:ext cx="2647" cy="3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5" name="Rectangle 13"/>
            <p:cNvSpPr>
              <a:spLocks/>
            </p:cNvSpPr>
            <p:nvPr/>
          </p:nvSpPr>
          <p:spPr bwMode="auto">
            <a:xfrm>
              <a:off x="0" y="50"/>
              <a:ext cx="264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>
                <a:spcBef>
                  <a:spcPts val="475"/>
                </a:spcBef>
              </a:pPr>
              <a:r>
                <a:rPr lang="en-US" sz="2000">
                  <a:solidFill>
                    <a:srgbClr val="FFFFFF"/>
                  </a:solidFill>
                  <a:latin typeface="Arial Bold" charset="0"/>
                  <a:ea typeface="ＭＳ Ｐゴシック" charset="0"/>
                  <a:cs typeface="ＭＳ Ｐゴシック" charset="0"/>
                  <a:sym typeface="Arial Bold" charset="0"/>
                </a:rPr>
                <a:t>Desafios</a:t>
              </a:r>
            </a:p>
          </p:txBody>
        </p:sp>
      </p:grpSp>
      <p:grpSp>
        <p:nvGrpSpPr>
          <p:cNvPr id="8201" name="Group 17"/>
          <p:cNvGrpSpPr>
            <a:grpSpLocks/>
          </p:cNvGrpSpPr>
          <p:nvPr/>
        </p:nvGrpSpPr>
        <p:grpSpPr bwMode="auto">
          <a:xfrm>
            <a:off x="382588" y="3490913"/>
            <a:ext cx="4216400" cy="3378200"/>
            <a:chOff x="0" y="0"/>
            <a:chExt cx="2656" cy="2128"/>
          </a:xfrm>
        </p:grpSpPr>
        <p:sp>
          <p:nvSpPr>
            <p:cNvPr id="8202" name="Rectangle 15"/>
            <p:cNvSpPr>
              <a:spLocks/>
            </p:cNvSpPr>
            <p:nvPr/>
          </p:nvSpPr>
          <p:spPr bwMode="auto">
            <a:xfrm>
              <a:off x="0" y="0"/>
              <a:ext cx="2656" cy="204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03" name="Rectangle 16"/>
            <p:cNvSpPr>
              <a:spLocks/>
            </p:cNvSpPr>
            <p:nvPr/>
          </p:nvSpPr>
          <p:spPr bwMode="auto">
            <a:xfrm>
              <a:off x="0" y="0"/>
              <a:ext cx="2655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Fornecer um serviço de qualidade capaz de satisfazer as operações presentes no país</a:t>
              </a:r>
            </a:p>
            <a:p>
              <a:pPr marL="171450" indent="-171450"/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Criar mecanismos de suporte  para a participação de    moçambicanos nos investimentos da industria de petróleo</a:t>
              </a: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Desenvolver competências nas áreas principais de logística que deverão servir os diversos projectos de hidrocarbonetos e mais</a:t>
              </a: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Aumentar as oportunidades de emprego para os moçambicanos, através da </a:t>
              </a:r>
              <a:r>
                <a:rPr lang="en-US" sz="11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capacitação</a:t>
              </a: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 e empreendedorismo</a:t>
              </a: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endPara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endParaRPr>
            </a:p>
            <a:p>
              <a:pPr marL="171450" indent="-171450">
                <a:buClr>
                  <a:srgbClr val="000000"/>
                </a:buClr>
                <a:buSzPct val="60000"/>
                <a:buFont typeface="Wingdings" charset="0"/>
                <a:buChar char="Ø"/>
              </a:pPr>
              <a:r>
                <a:rPr lang="en-US" sz="12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  <a:sym typeface="Lucida Grande" charset="0"/>
                </a:rPr>
                <a:t>Erradicação da pobreza, captação de mais impostos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9786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PT"/>
          </a:p>
        </p:txBody>
      </p:sp>
      <p:sp>
        <p:nvSpPr>
          <p:cNvPr id="1027" name="Rectangle 2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pt-PT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700" y="25400"/>
            <a:ext cx="12715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8" name="Straight Connector 3"/>
          <p:cNvCxnSpPr/>
          <p:nvPr>
            <p:custDataLst>
              <p:tags r:id="rId1"/>
            </p:custDataLst>
          </p:nvPr>
        </p:nvCxnSpPr>
        <p:spPr>
          <a:xfrm>
            <a:off x="1109663" y="6445250"/>
            <a:ext cx="4300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"/>
          <p:cNvCxnSpPr/>
          <p:nvPr>
            <p:custDataLst>
              <p:tags r:id="rId2"/>
            </p:custDataLst>
          </p:nvPr>
        </p:nvCxnSpPr>
        <p:spPr>
          <a:xfrm>
            <a:off x="5410200" y="6443663"/>
            <a:ext cx="0" cy="24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1"/>
          <p:cNvSpPr/>
          <p:nvPr>
            <p:custDataLst>
              <p:tags r:id="rId3"/>
            </p:custDataLst>
          </p:nvPr>
        </p:nvSpPr>
        <p:spPr>
          <a:xfrm>
            <a:off x="5422900" y="6518275"/>
            <a:ext cx="1962150" cy="160338"/>
          </a:xfrm>
          <a:custGeom>
            <a:avLst/>
            <a:gdLst>
              <a:gd name="connsiteX0" fmla="*/ 0 w 3101340"/>
              <a:gd name="connsiteY0" fmla="*/ 213384 h 213384"/>
              <a:gd name="connsiteX1" fmla="*/ 449580 w 3101340"/>
              <a:gd name="connsiteY1" fmla="*/ 24 h 213384"/>
              <a:gd name="connsiteX2" fmla="*/ 891540 w 3101340"/>
              <a:gd name="connsiteY2" fmla="*/ 198144 h 213384"/>
              <a:gd name="connsiteX3" fmla="*/ 1394460 w 3101340"/>
              <a:gd name="connsiteY3" fmla="*/ 30504 h 213384"/>
              <a:gd name="connsiteX4" fmla="*/ 1760220 w 3101340"/>
              <a:gd name="connsiteY4" fmla="*/ 175284 h 213384"/>
              <a:gd name="connsiteX5" fmla="*/ 2171700 w 3101340"/>
              <a:gd name="connsiteY5" fmla="*/ 7644 h 213384"/>
              <a:gd name="connsiteX6" fmla="*/ 2499360 w 3101340"/>
              <a:gd name="connsiteY6" fmla="*/ 198144 h 213384"/>
              <a:gd name="connsiteX7" fmla="*/ 2766060 w 3101340"/>
              <a:gd name="connsiteY7" fmla="*/ 22884 h 213384"/>
              <a:gd name="connsiteX8" fmla="*/ 3101340 w 3101340"/>
              <a:gd name="connsiteY8" fmla="*/ 129564 h 21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1340" h="213384">
                <a:moveTo>
                  <a:pt x="0" y="213384"/>
                </a:moveTo>
                <a:cubicBezTo>
                  <a:pt x="150495" y="107974"/>
                  <a:pt x="300990" y="2564"/>
                  <a:pt x="449580" y="24"/>
                </a:cubicBezTo>
                <a:cubicBezTo>
                  <a:pt x="598170" y="-2516"/>
                  <a:pt x="734060" y="193064"/>
                  <a:pt x="891540" y="198144"/>
                </a:cubicBezTo>
                <a:cubicBezTo>
                  <a:pt x="1049020" y="203224"/>
                  <a:pt x="1249680" y="34314"/>
                  <a:pt x="1394460" y="30504"/>
                </a:cubicBezTo>
                <a:cubicBezTo>
                  <a:pt x="1539240" y="26694"/>
                  <a:pt x="1630680" y="179094"/>
                  <a:pt x="1760220" y="175284"/>
                </a:cubicBezTo>
                <a:cubicBezTo>
                  <a:pt x="1889760" y="171474"/>
                  <a:pt x="2048510" y="3834"/>
                  <a:pt x="2171700" y="7644"/>
                </a:cubicBezTo>
                <a:cubicBezTo>
                  <a:pt x="2294890" y="11454"/>
                  <a:pt x="2400300" y="195604"/>
                  <a:pt x="2499360" y="198144"/>
                </a:cubicBezTo>
                <a:cubicBezTo>
                  <a:pt x="2598420" y="200684"/>
                  <a:pt x="2665730" y="34314"/>
                  <a:pt x="2766060" y="22884"/>
                </a:cubicBezTo>
                <a:cubicBezTo>
                  <a:pt x="2866390" y="11454"/>
                  <a:pt x="3006090" y="113054"/>
                  <a:pt x="3101340" y="129564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3" rIns="91388" bIns="45693" anchor="ctr"/>
          <a:lstStyle/>
          <a:p>
            <a:pPr algn="ctr">
              <a:defRPr/>
            </a:pPr>
            <a:endParaRPr lang="en-GB" sz="1100" dirty="0"/>
          </a:p>
        </p:txBody>
      </p:sp>
      <p:sp>
        <p:nvSpPr>
          <p:cNvPr id="11" name="Pentagon 44"/>
          <p:cNvSpPr/>
          <p:nvPr>
            <p:custDataLst>
              <p:tags r:id="rId4"/>
            </p:custDataLst>
          </p:nvPr>
        </p:nvSpPr>
        <p:spPr>
          <a:xfrm>
            <a:off x="5943600" y="1608138"/>
            <a:ext cx="1668463" cy="4572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>
              <a:defRPr/>
            </a:pPr>
            <a:r>
              <a:rPr lang="en-GB" sz="1100" b="1" dirty="0" err="1">
                <a:latin typeface="Lucida Grande"/>
              </a:rPr>
              <a:t>Transporte</a:t>
            </a:r>
            <a:r>
              <a:rPr lang="en-GB" sz="1100" b="1" dirty="0">
                <a:latin typeface="Lucida Grande"/>
              </a:rPr>
              <a:t/>
            </a:r>
            <a:br>
              <a:rPr lang="en-GB" sz="1100" b="1" dirty="0">
                <a:latin typeface="Lucida Grande"/>
              </a:rPr>
            </a:br>
            <a:r>
              <a:rPr lang="en-GB" sz="1100" b="1" dirty="0" err="1">
                <a:latin typeface="Lucida Grande"/>
              </a:rPr>
              <a:t>para</a:t>
            </a:r>
            <a:r>
              <a:rPr lang="en-GB" sz="1100" b="1" dirty="0">
                <a:latin typeface="Lucida Grande"/>
              </a:rPr>
              <a:t> a </a:t>
            </a:r>
            <a:r>
              <a:rPr lang="en-GB" sz="1100" b="1" dirty="0" err="1">
                <a:latin typeface="Lucida Grande"/>
              </a:rPr>
              <a:t>platforma</a:t>
            </a:r>
            <a:endParaRPr lang="en-GB" sz="1100" b="1" dirty="0">
              <a:latin typeface="Lucida Grande"/>
            </a:endParaRPr>
          </a:p>
        </p:txBody>
      </p:sp>
      <p:sp>
        <p:nvSpPr>
          <p:cNvPr id="12" name="Pentagon 45"/>
          <p:cNvSpPr/>
          <p:nvPr>
            <p:custDataLst>
              <p:tags r:id="rId5"/>
            </p:custDataLst>
          </p:nvPr>
        </p:nvSpPr>
        <p:spPr>
          <a:xfrm>
            <a:off x="4648200" y="1608138"/>
            <a:ext cx="1668463" cy="457200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/>
            <a:r>
              <a:rPr lang="en-GB" sz="1100" b="1"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</a:rPr>
              <a:t>Operação do Cais</a:t>
            </a:r>
          </a:p>
        </p:txBody>
      </p:sp>
      <p:sp>
        <p:nvSpPr>
          <p:cNvPr id="13" name="Pentagon 46"/>
          <p:cNvSpPr/>
          <p:nvPr>
            <p:custDataLst>
              <p:tags r:id="rId6"/>
            </p:custDataLst>
          </p:nvPr>
        </p:nvSpPr>
        <p:spPr>
          <a:xfrm>
            <a:off x="3228975" y="1608138"/>
            <a:ext cx="1668463" cy="457200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>
              <a:defRPr/>
            </a:pPr>
            <a:r>
              <a:rPr lang="en-GB" sz="1100" b="1" dirty="0">
                <a:solidFill>
                  <a:srgbClr val="000000"/>
                </a:solidFill>
                <a:latin typeface="Lucida Grande"/>
              </a:rPr>
              <a:t>Termina</a:t>
            </a:r>
            <a:r>
              <a:rPr lang="en-GB" sz="1100" b="1" dirty="0">
                <a:solidFill>
                  <a:srgbClr val="000000"/>
                </a:solidFill>
              </a:rPr>
              <a:t>l</a:t>
            </a:r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14" name="Pentagon 47"/>
          <p:cNvSpPr/>
          <p:nvPr>
            <p:custDataLst>
              <p:tags r:id="rId7"/>
            </p:custDataLst>
          </p:nvPr>
        </p:nvSpPr>
        <p:spPr>
          <a:xfrm>
            <a:off x="2052638" y="1608138"/>
            <a:ext cx="1670050" cy="457200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>
              <a:defRPr/>
            </a:pPr>
            <a:r>
              <a:rPr lang="en-GB" sz="1100" b="1" dirty="0" err="1">
                <a:solidFill>
                  <a:schemeClr val="tx1"/>
                </a:solidFill>
                <a:latin typeface="Lucida Grande"/>
              </a:rPr>
              <a:t>Armazenamento</a:t>
            </a:r>
            <a:endParaRPr lang="en-GB" sz="1100" b="1" dirty="0">
              <a:solidFill>
                <a:schemeClr val="tx1"/>
              </a:solidFill>
              <a:latin typeface="Lucida Grande"/>
            </a:endParaRPr>
          </a:p>
        </p:txBody>
      </p:sp>
      <p:sp>
        <p:nvSpPr>
          <p:cNvPr id="15" name="Pentagon 48"/>
          <p:cNvSpPr/>
          <p:nvPr>
            <p:custDataLst>
              <p:tags r:id="rId8"/>
            </p:custDataLst>
          </p:nvPr>
        </p:nvSpPr>
        <p:spPr>
          <a:xfrm>
            <a:off x="746125" y="1608138"/>
            <a:ext cx="1668463" cy="45720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>
              <a:defRPr/>
            </a:pPr>
            <a:r>
              <a:rPr lang="en-GB" sz="1100" dirty="0" err="1">
                <a:latin typeface="Lucida Grande"/>
              </a:rPr>
              <a:t>Transporte</a:t>
            </a:r>
            <a:r>
              <a:rPr lang="en-GB" sz="1100" dirty="0">
                <a:latin typeface="Lucida Grande"/>
              </a:rPr>
              <a:t> </a:t>
            </a:r>
            <a:r>
              <a:rPr lang="en-GB" sz="1100" dirty="0" err="1">
                <a:latin typeface="Lucida Grande"/>
              </a:rPr>
              <a:t>em</a:t>
            </a:r>
            <a:r>
              <a:rPr lang="en-GB" sz="1100" dirty="0">
                <a:latin typeface="Lucida Grande"/>
              </a:rPr>
              <a:t> terra</a:t>
            </a:r>
          </a:p>
        </p:txBody>
      </p: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3840163" y="6086475"/>
            <a:ext cx="631825" cy="358775"/>
            <a:chOff x="3768090" y="4910987"/>
            <a:chExt cx="632460" cy="358140"/>
          </a:xfrm>
        </p:grpSpPr>
        <p:sp>
          <p:nvSpPr>
            <p:cNvPr id="17" name="Rectangle 63"/>
            <p:cNvSpPr/>
            <p:nvPr>
              <p:custDataLst>
                <p:tags r:id="rId71"/>
              </p:custDataLst>
            </p:nvPr>
          </p:nvSpPr>
          <p:spPr>
            <a:xfrm>
              <a:off x="3768090" y="4910987"/>
              <a:ext cx="632460" cy="358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18" name="Rectangle 64"/>
            <p:cNvSpPr/>
            <p:nvPr>
              <p:custDataLst>
                <p:tags r:id="rId72"/>
              </p:custDataLst>
            </p:nvPr>
          </p:nvSpPr>
          <p:spPr>
            <a:xfrm>
              <a:off x="4011221" y="5109074"/>
              <a:ext cx="81044" cy="15213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19" name="Rectangle 65"/>
            <p:cNvSpPr/>
            <p:nvPr>
              <p:custDataLst>
                <p:tags r:id="rId73"/>
              </p:custDataLst>
            </p:nvPr>
          </p:nvSpPr>
          <p:spPr>
            <a:xfrm>
              <a:off x="3828476" y="5072625"/>
              <a:ext cx="81043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0" name="Rectangle 66"/>
            <p:cNvSpPr/>
            <p:nvPr>
              <p:custDataLst>
                <p:tags r:id="rId74"/>
              </p:custDataLst>
            </p:nvPr>
          </p:nvSpPr>
          <p:spPr>
            <a:xfrm>
              <a:off x="4163774" y="5072625"/>
              <a:ext cx="81044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1" name="Rectangle 67"/>
            <p:cNvSpPr/>
            <p:nvPr>
              <p:custDataLst>
                <p:tags r:id="rId75"/>
              </p:custDataLst>
            </p:nvPr>
          </p:nvSpPr>
          <p:spPr>
            <a:xfrm>
              <a:off x="4287724" y="5072625"/>
              <a:ext cx="81044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</p:grpSp>
      <p:grpSp>
        <p:nvGrpSpPr>
          <p:cNvPr id="1038" name="Group 2"/>
          <p:cNvGrpSpPr>
            <a:grpSpLocks/>
          </p:cNvGrpSpPr>
          <p:nvPr/>
        </p:nvGrpSpPr>
        <p:grpSpPr bwMode="auto">
          <a:xfrm>
            <a:off x="2533650" y="6086475"/>
            <a:ext cx="631825" cy="358775"/>
            <a:chOff x="2461260" y="4910987"/>
            <a:chExt cx="632460" cy="358140"/>
          </a:xfrm>
        </p:grpSpPr>
        <p:sp>
          <p:nvSpPr>
            <p:cNvPr id="23" name="Rectangle 68"/>
            <p:cNvSpPr/>
            <p:nvPr>
              <p:custDataLst>
                <p:tags r:id="rId66"/>
              </p:custDataLst>
            </p:nvPr>
          </p:nvSpPr>
          <p:spPr>
            <a:xfrm>
              <a:off x="2461260" y="4910987"/>
              <a:ext cx="632460" cy="358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4" name="Rectangle 69"/>
            <p:cNvSpPr/>
            <p:nvPr>
              <p:custDataLst>
                <p:tags r:id="rId67"/>
              </p:custDataLst>
            </p:nvPr>
          </p:nvSpPr>
          <p:spPr>
            <a:xfrm>
              <a:off x="2704392" y="5109074"/>
              <a:ext cx="81043" cy="15213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5" name="Rectangle 70"/>
            <p:cNvSpPr/>
            <p:nvPr>
              <p:custDataLst>
                <p:tags r:id="rId68"/>
              </p:custDataLst>
            </p:nvPr>
          </p:nvSpPr>
          <p:spPr>
            <a:xfrm>
              <a:off x="2521646" y="5072625"/>
              <a:ext cx="81044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6" name="Rectangle 71"/>
            <p:cNvSpPr/>
            <p:nvPr>
              <p:custDataLst>
                <p:tags r:id="rId69"/>
              </p:custDataLst>
            </p:nvPr>
          </p:nvSpPr>
          <p:spPr>
            <a:xfrm>
              <a:off x="2856945" y="5072625"/>
              <a:ext cx="81043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27" name="Rectangle 72"/>
            <p:cNvSpPr/>
            <p:nvPr>
              <p:custDataLst>
                <p:tags r:id="rId70"/>
              </p:custDataLst>
            </p:nvPr>
          </p:nvSpPr>
          <p:spPr>
            <a:xfrm>
              <a:off x="2961826" y="5072625"/>
              <a:ext cx="81043" cy="7923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</p:grpSp>
      <p:grpSp>
        <p:nvGrpSpPr>
          <p:cNvPr id="1039" name="Group 1"/>
          <p:cNvGrpSpPr>
            <a:grpSpLocks/>
          </p:cNvGrpSpPr>
          <p:nvPr/>
        </p:nvGrpSpPr>
        <p:grpSpPr bwMode="auto">
          <a:xfrm>
            <a:off x="1344613" y="6303963"/>
            <a:ext cx="590550" cy="134937"/>
            <a:chOff x="1273175" y="5127681"/>
            <a:chExt cx="590551" cy="134779"/>
          </a:xfrm>
        </p:grpSpPr>
        <p:sp>
          <p:nvSpPr>
            <p:cNvPr id="29" name="Rectangle 78"/>
            <p:cNvSpPr/>
            <p:nvPr>
              <p:custDataLst>
                <p:tags r:id="rId56"/>
              </p:custDataLst>
            </p:nvPr>
          </p:nvSpPr>
          <p:spPr>
            <a:xfrm>
              <a:off x="1273175" y="5127681"/>
              <a:ext cx="395288" cy="101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0" name="Rectangle 79"/>
            <p:cNvSpPr/>
            <p:nvPr>
              <p:custDataLst>
                <p:tags r:id="rId57"/>
              </p:custDataLst>
            </p:nvPr>
          </p:nvSpPr>
          <p:spPr>
            <a:xfrm>
              <a:off x="1692276" y="5127681"/>
              <a:ext cx="93662" cy="101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1" name="Rectangle 80"/>
            <p:cNvSpPr/>
            <p:nvPr>
              <p:custDataLst>
                <p:tags r:id="rId58"/>
              </p:custDataLst>
            </p:nvPr>
          </p:nvSpPr>
          <p:spPr>
            <a:xfrm>
              <a:off x="1784351" y="5178422"/>
              <a:ext cx="79375" cy="50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2" name="Oval 31"/>
            <p:cNvSpPr/>
            <p:nvPr>
              <p:custDataLst>
                <p:tags r:id="rId59"/>
              </p:custDataLst>
            </p:nvPr>
          </p:nvSpPr>
          <p:spPr>
            <a:xfrm>
              <a:off x="1349375" y="5216477"/>
              <a:ext cx="46037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3" name="Oval 32"/>
            <p:cNvSpPr/>
            <p:nvPr>
              <p:custDataLst>
                <p:tags r:id="rId60"/>
              </p:custDataLst>
            </p:nvPr>
          </p:nvSpPr>
          <p:spPr>
            <a:xfrm>
              <a:off x="1395412" y="5216477"/>
              <a:ext cx="46038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4" name="Oval 33"/>
            <p:cNvSpPr/>
            <p:nvPr>
              <p:custDataLst>
                <p:tags r:id="rId61"/>
              </p:custDataLst>
            </p:nvPr>
          </p:nvSpPr>
          <p:spPr>
            <a:xfrm>
              <a:off x="1525587" y="5216477"/>
              <a:ext cx="46038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5" name="Oval 34"/>
            <p:cNvSpPr/>
            <p:nvPr>
              <p:custDataLst>
                <p:tags r:id="rId62"/>
              </p:custDataLst>
            </p:nvPr>
          </p:nvSpPr>
          <p:spPr>
            <a:xfrm>
              <a:off x="1571626" y="5216477"/>
              <a:ext cx="46037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6" name="Oval 35"/>
            <p:cNvSpPr/>
            <p:nvPr>
              <p:custDataLst>
                <p:tags r:id="rId63"/>
              </p:custDataLst>
            </p:nvPr>
          </p:nvSpPr>
          <p:spPr>
            <a:xfrm>
              <a:off x="1711326" y="5216477"/>
              <a:ext cx="44450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37" name="Oval 36"/>
            <p:cNvSpPr/>
            <p:nvPr>
              <p:custDataLst>
                <p:tags r:id="rId64"/>
              </p:custDataLst>
            </p:nvPr>
          </p:nvSpPr>
          <p:spPr>
            <a:xfrm>
              <a:off x="1793876" y="5216477"/>
              <a:ext cx="46037" cy="45983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cxnSp>
          <p:nvCxnSpPr>
            <p:cNvPr id="38" name="Straight Connector 83"/>
            <p:cNvCxnSpPr/>
            <p:nvPr>
              <p:custDataLst>
                <p:tags r:id="rId65"/>
              </p:custDataLst>
            </p:nvPr>
          </p:nvCxnSpPr>
          <p:spPr>
            <a:xfrm>
              <a:off x="1668463" y="5216477"/>
              <a:ext cx="23813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0" name="TextBox 8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flipH="1">
            <a:off x="2119313" y="2133600"/>
            <a:ext cx="1304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59" tIns="45693" rIns="71959" bIns="45693">
            <a:spAutoFit/>
          </a:bodyPr>
          <a:lstStyle>
            <a:lvl1pPr marL="171450" indent="-1714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PT" sz="1200">
                <a:latin typeface="Lucida Grande" charset="0"/>
              </a:rPr>
              <a:t>Armazém</a:t>
            </a:r>
          </a:p>
          <a:p>
            <a:pPr eaLnBrk="1" hangingPunct="1">
              <a:buFont typeface="Arial" charset="0"/>
              <a:buChar char="•"/>
            </a:pPr>
            <a:r>
              <a:rPr lang="pt-PT" sz="1200">
                <a:latin typeface="Lucida Grande" charset="0"/>
              </a:rPr>
              <a:t>Oficinas</a:t>
            </a:r>
          </a:p>
          <a:p>
            <a:pPr eaLnBrk="1" hangingPunct="1">
              <a:buFont typeface="Arial" charset="0"/>
              <a:buChar char="•"/>
            </a:pPr>
            <a:r>
              <a:rPr lang="pt-PT" sz="1200">
                <a:latin typeface="Lucida Grande" charset="0"/>
              </a:rPr>
              <a:t>instalações a granel</a:t>
            </a:r>
          </a:p>
          <a:p>
            <a:pPr eaLnBrk="1" hangingPunct="1">
              <a:buFont typeface="Arial" charset="0"/>
              <a:buChar char="•"/>
            </a:pPr>
            <a:r>
              <a:rPr lang="pt-PT" sz="1200">
                <a:latin typeface="Lucida Grande" charset="0"/>
              </a:rPr>
              <a:t>Escritórios</a:t>
            </a:r>
          </a:p>
          <a:p>
            <a:pPr eaLnBrk="1" hangingPunct="1">
              <a:buFont typeface="Arial" charset="0"/>
              <a:buChar char="•"/>
            </a:pPr>
            <a:r>
              <a:rPr lang="pt-PT" sz="1200">
                <a:latin typeface="Lucida Grande" charset="0"/>
              </a:rPr>
              <a:t>terra</a:t>
            </a:r>
          </a:p>
        </p:txBody>
      </p:sp>
      <p:sp>
        <p:nvSpPr>
          <p:cNvPr id="1041" name="TextBox 8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>
            <a:off x="3449638" y="2243138"/>
            <a:ext cx="1311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Instalações da Terminal</a:t>
            </a:r>
          </a:p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Escritórios</a:t>
            </a:r>
          </a:p>
        </p:txBody>
      </p:sp>
      <p:cxnSp>
        <p:nvCxnSpPr>
          <p:cNvPr id="41" name="Straight Connector 97"/>
          <p:cNvCxnSpPr/>
          <p:nvPr>
            <p:custDataLst>
              <p:tags r:id="rId11"/>
            </p:custDataLst>
          </p:nvPr>
        </p:nvCxnSpPr>
        <p:spPr>
          <a:xfrm>
            <a:off x="4632325" y="2133600"/>
            <a:ext cx="0" cy="4371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8"/>
          <p:cNvCxnSpPr/>
          <p:nvPr>
            <p:custDataLst>
              <p:tags r:id="rId12"/>
            </p:custDataLst>
          </p:nvPr>
        </p:nvCxnSpPr>
        <p:spPr>
          <a:xfrm flipH="1">
            <a:off x="3359150" y="2124075"/>
            <a:ext cx="22225" cy="43815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99"/>
          <p:cNvCxnSpPr/>
          <p:nvPr>
            <p:custDataLst>
              <p:tags r:id="rId13"/>
            </p:custDataLst>
          </p:nvPr>
        </p:nvCxnSpPr>
        <p:spPr>
          <a:xfrm>
            <a:off x="2097088" y="2114550"/>
            <a:ext cx="0" cy="43910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718050" y="2301875"/>
            <a:ext cx="131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79" tIns="45693" rIns="35979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Cais próprio ou alugado</a:t>
            </a:r>
          </a:p>
        </p:txBody>
      </p:sp>
      <p:sp>
        <p:nvSpPr>
          <p:cNvPr id="1046" name="TextBox 103"/>
          <p:cNvSpPr txBox="1">
            <a:spLocks noChangeArrowheads="1"/>
          </p:cNvSpPr>
          <p:nvPr/>
        </p:nvSpPr>
        <p:spPr bwMode="auto">
          <a:xfrm flipH="1">
            <a:off x="42863" y="2630488"/>
            <a:ext cx="12144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GB" sz="1100" b="1"/>
              <a:t>Infraestruturas</a:t>
            </a:r>
          </a:p>
        </p:txBody>
      </p:sp>
      <p:sp>
        <p:nvSpPr>
          <p:cNvPr id="1047" name="TextBox 10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42863" y="3487738"/>
            <a:ext cx="12144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GB" sz="1100" b="1"/>
              <a:t>Serviços</a:t>
            </a:r>
          </a:p>
        </p:txBody>
      </p:sp>
      <p:cxnSp>
        <p:nvCxnSpPr>
          <p:cNvPr id="47" name="Straight Connector 106"/>
          <p:cNvCxnSpPr/>
          <p:nvPr>
            <p:custDataLst>
              <p:tags r:id="rId16"/>
            </p:custDataLst>
          </p:nvPr>
        </p:nvCxnSpPr>
        <p:spPr>
          <a:xfrm>
            <a:off x="42863" y="3268663"/>
            <a:ext cx="882015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07"/>
          <p:cNvCxnSpPr/>
          <p:nvPr>
            <p:custDataLst>
              <p:tags r:id="rId17"/>
            </p:custDataLst>
          </p:nvPr>
        </p:nvCxnSpPr>
        <p:spPr>
          <a:xfrm>
            <a:off x="42863" y="5148263"/>
            <a:ext cx="882015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TextBox 10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914400" y="3406775"/>
            <a:ext cx="1182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Coordenar e fornecer o serviço de transporte</a:t>
            </a:r>
          </a:p>
        </p:txBody>
      </p:sp>
      <p:sp>
        <p:nvSpPr>
          <p:cNvPr id="1051" name="TextBox 10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2052638" y="3406775"/>
            <a:ext cx="1341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959" tIns="45693" rIns="71959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Tripulação</a:t>
            </a:r>
          </a:p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Gestão de armazenamento </a:t>
            </a:r>
          </a:p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Armazenamento de bens</a:t>
            </a:r>
          </a:p>
        </p:txBody>
      </p:sp>
      <p:sp>
        <p:nvSpPr>
          <p:cNvPr id="1052" name="TextBox 11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 flipH="1">
            <a:off x="3384550" y="3402013"/>
            <a:ext cx="133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Embelagem de bens/materiais</a:t>
            </a:r>
          </a:p>
          <a:p>
            <a:pPr eaLnBrk="1" hangingPunct="1">
              <a:buFont typeface="Arial" charset="0"/>
              <a:buChar char="•"/>
            </a:pPr>
            <a:r>
              <a:rPr lang="en-GB" sz="1100">
                <a:latin typeface="Lucida Grande" charset="0"/>
              </a:rPr>
              <a:t>Armazenamento</a:t>
            </a:r>
            <a:r>
              <a:rPr lang="en-GB" sz="1200">
                <a:latin typeface="Lucida Grande" charset="0"/>
              </a:rPr>
              <a:t>  de curto prazo</a:t>
            </a:r>
          </a:p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Transporte dentro da base</a:t>
            </a:r>
          </a:p>
          <a:p>
            <a:pPr eaLnBrk="1" hangingPunct="1">
              <a:buFont typeface="Arial" charset="0"/>
              <a:buChar char="•"/>
            </a:pPr>
            <a:r>
              <a:rPr lang="en-GB" sz="1200">
                <a:latin typeface="Lucida Grande" charset="0"/>
              </a:rPr>
              <a:t>Tripulação</a:t>
            </a:r>
          </a:p>
        </p:txBody>
      </p:sp>
      <p:sp>
        <p:nvSpPr>
          <p:cNvPr id="1053" name="TextBox 11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flipH="1">
            <a:off x="4632325" y="3402013"/>
            <a:ext cx="14112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79" tIns="45693" rIns="35979" bIns="45693">
            <a:spAutoFit/>
          </a:bodyPr>
          <a:lstStyle>
            <a:lvl1pPr marL="171450" indent="-1714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PT" sz="1100"/>
              <a:t>Carregamento de mercadorias com guindastes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Transporte para atracagem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Carregamento a granel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Projectos cargo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Mobilização / Demob.</a:t>
            </a:r>
          </a:p>
        </p:txBody>
      </p:sp>
      <p:sp>
        <p:nvSpPr>
          <p:cNvPr id="54" name="Pentagon 115"/>
          <p:cNvSpPr/>
          <p:nvPr>
            <p:custDataLst>
              <p:tags r:id="rId22"/>
            </p:custDataLst>
          </p:nvPr>
        </p:nvSpPr>
        <p:spPr>
          <a:xfrm>
            <a:off x="746125" y="1219200"/>
            <a:ext cx="6842125" cy="363538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792" tIns="45693" rIns="71959" bIns="45693" anchor="ctr"/>
          <a:lstStyle/>
          <a:p>
            <a:pPr algn="ctr"/>
            <a:r>
              <a:rPr lang="en-GB" sz="1200" b="1">
                <a:solidFill>
                  <a:srgbClr val="FFFFFF"/>
                </a:solidFill>
                <a:latin typeface="Lucida Grande" charset="0"/>
                <a:ea typeface="ヒラギノ角ゴ ProN W3" charset="0"/>
                <a:cs typeface="ヒラギノ角ゴ ProN W3" charset="0"/>
              </a:rPr>
              <a:t>Cadeia de Valor da Base Logística</a:t>
            </a:r>
          </a:p>
        </p:txBody>
      </p:sp>
      <p:sp>
        <p:nvSpPr>
          <p:cNvPr id="55" name="Pentagon 116"/>
          <p:cNvSpPr/>
          <p:nvPr>
            <p:custDataLst>
              <p:tags r:id="rId23"/>
            </p:custDataLst>
          </p:nvPr>
        </p:nvSpPr>
        <p:spPr>
          <a:xfrm>
            <a:off x="7640638" y="1368425"/>
            <a:ext cx="1390650" cy="696913"/>
          </a:xfrm>
          <a:prstGeom prst="homePlate">
            <a:avLst>
              <a:gd name="adj" fmla="val 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59" tIns="45693" rIns="71959" bIns="45693" anchor="ctr"/>
          <a:lstStyle/>
          <a:p>
            <a:pPr algn="ctr"/>
            <a:r>
              <a:rPr lang="en-GB" sz="1100" b="1">
                <a:solidFill>
                  <a:srgbClr val="FFFFFF"/>
                </a:solidFill>
                <a:latin typeface="Lucida Grande" charset="0"/>
                <a:ea typeface="ヒラギノ角ゴ ProN W3" charset="0"/>
                <a:cs typeface="ヒラギノ角ゴ ProN W3" charset="0"/>
              </a:rPr>
              <a:t>Serviços Especiais</a:t>
            </a:r>
          </a:p>
        </p:txBody>
      </p:sp>
      <p:cxnSp>
        <p:nvCxnSpPr>
          <p:cNvPr id="56" name="Straight Connector 130"/>
          <p:cNvCxnSpPr/>
          <p:nvPr>
            <p:custDataLst>
              <p:tags r:id="rId24"/>
            </p:custDataLst>
          </p:nvPr>
        </p:nvCxnSpPr>
        <p:spPr>
          <a:xfrm>
            <a:off x="7534275" y="2114550"/>
            <a:ext cx="0" cy="43910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134"/>
          <p:cNvSpPr txBox="1"/>
          <p:nvPr>
            <p:custDataLst>
              <p:tags r:id="rId25"/>
            </p:custDataLst>
          </p:nvPr>
        </p:nvSpPr>
        <p:spPr>
          <a:xfrm flipH="1">
            <a:off x="7646988" y="3402013"/>
            <a:ext cx="1539875" cy="1954212"/>
          </a:xfrm>
          <a:prstGeom prst="rect">
            <a:avLst/>
          </a:prstGeom>
          <a:noFill/>
        </p:spPr>
        <p:txBody>
          <a:bodyPr lIns="35979" tIns="45693" rIns="35979" bIns="45693">
            <a:spAutoFit/>
          </a:bodyPr>
          <a:lstStyle>
            <a:lvl1pPr marL="171450" indent="-1714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PT" sz="1100"/>
              <a:t>Gestão de logística total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Gestão de resíduos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Serviços Técnicos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Serviços Base log. - Rig 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Suporte às operações marítimas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Gestão de projectos</a:t>
            </a:r>
          </a:p>
          <a:p>
            <a:pPr eaLnBrk="1" hangingPunct="1"/>
            <a:endParaRPr lang="pt-PT" sz="1100"/>
          </a:p>
        </p:txBody>
      </p:sp>
      <p:pic>
        <p:nvPicPr>
          <p:cNvPr id="1058" name="Picture 8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663" y="5983288"/>
            <a:ext cx="417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59" name="Picture 9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1325" y="6208713"/>
            <a:ext cx="7477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60" name="Straight Connector 50"/>
          <p:cNvCxnSpPr/>
          <p:nvPr>
            <p:custDataLst>
              <p:tags r:id="rId28"/>
            </p:custDataLst>
          </p:nvPr>
        </p:nvCxnSpPr>
        <p:spPr>
          <a:xfrm>
            <a:off x="6069013" y="2128838"/>
            <a:ext cx="0" cy="43767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TextBox 166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6072188" y="3402013"/>
            <a:ext cx="141128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79" tIns="45693" rIns="35979" bIns="45693">
            <a:spAutoFit/>
          </a:bodyPr>
          <a:lstStyle>
            <a:lvl1pPr marL="84138" indent="-84138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PT" sz="1100"/>
              <a:t>Coordenar o transporte  (navios e  helicópteros ) para  terceiras  entidades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Contratos de longa duração de navios</a:t>
            </a:r>
            <a:br>
              <a:rPr lang="pt-PT" sz="1100"/>
            </a:br>
            <a:r>
              <a:rPr lang="pt-PT" sz="1100"/>
              <a:t>/ helicópteros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Serviços Logísticos</a:t>
            </a:r>
            <a:br>
              <a:rPr lang="pt-PT" sz="1100"/>
            </a:br>
            <a:r>
              <a:rPr lang="pt-PT" sz="1100"/>
              <a:t>Marítimos</a:t>
            </a:r>
          </a:p>
          <a:p>
            <a:pPr eaLnBrk="1" hangingPunct="1">
              <a:buFont typeface="Arial" charset="0"/>
              <a:buChar char="•"/>
            </a:pPr>
            <a:r>
              <a:rPr lang="pt-PT" sz="1100"/>
              <a:t>Acordos de partilha</a:t>
            </a:r>
            <a:endParaRPr lang="en-GB" sz="1100"/>
          </a:p>
        </p:txBody>
      </p:sp>
      <p:grpSp>
        <p:nvGrpSpPr>
          <p:cNvPr id="1062" name="Group 4"/>
          <p:cNvGrpSpPr>
            <a:grpSpLocks/>
          </p:cNvGrpSpPr>
          <p:nvPr/>
        </p:nvGrpSpPr>
        <p:grpSpPr bwMode="auto">
          <a:xfrm>
            <a:off x="3489325" y="6284913"/>
            <a:ext cx="171450" cy="157162"/>
            <a:chOff x="3417570" y="5109107"/>
            <a:chExt cx="170975" cy="157638"/>
          </a:xfrm>
        </p:grpSpPr>
        <p:sp>
          <p:nvSpPr>
            <p:cNvPr id="63" name="Oval 62"/>
            <p:cNvSpPr/>
            <p:nvPr>
              <p:custDataLst>
                <p:tags r:id="rId50"/>
              </p:custDataLst>
            </p:nvPr>
          </p:nvSpPr>
          <p:spPr>
            <a:xfrm>
              <a:off x="3417570" y="5220569"/>
              <a:ext cx="45910" cy="46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64" name="Oval 63"/>
            <p:cNvSpPr/>
            <p:nvPr>
              <p:custDataLst>
                <p:tags r:id="rId51"/>
              </p:custDataLst>
            </p:nvPr>
          </p:nvSpPr>
          <p:spPr>
            <a:xfrm>
              <a:off x="3491976" y="5218976"/>
              <a:ext cx="45909" cy="445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65" name="Rectangle 4095"/>
            <p:cNvSpPr/>
            <p:nvPr>
              <p:custDataLst>
                <p:tags r:id="rId52"/>
              </p:custDataLst>
            </p:nvPr>
          </p:nvSpPr>
          <p:spPr>
            <a:xfrm>
              <a:off x="3417570" y="5169615"/>
              <a:ext cx="120316" cy="557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66" name="Rectangle 4096"/>
            <p:cNvSpPr/>
            <p:nvPr>
              <p:custDataLst>
                <p:tags r:id="rId53"/>
              </p:custDataLst>
            </p:nvPr>
          </p:nvSpPr>
          <p:spPr>
            <a:xfrm>
              <a:off x="3439733" y="5109107"/>
              <a:ext cx="74406" cy="684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cxnSp>
          <p:nvCxnSpPr>
            <p:cNvPr id="67" name="Straight Connector 4098"/>
            <p:cNvCxnSpPr/>
            <p:nvPr>
              <p:custDataLst>
                <p:tags r:id="rId54"/>
              </p:custDataLst>
            </p:nvPr>
          </p:nvCxnSpPr>
          <p:spPr>
            <a:xfrm flipV="1">
              <a:off x="3526805" y="5215791"/>
              <a:ext cx="617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4099"/>
            <p:cNvSpPr/>
            <p:nvPr>
              <p:custDataLst>
                <p:tags r:id="rId55"/>
              </p:custDataLst>
            </p:nvPr>
          </p:nvSpPr>
          <p:spPr>
            <a:xfrm>
              <a:off x="3541052" y="5144138"/>
              <a:ext cx="45910" cy="605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</p:grpSp>
      <p:grpSp>
        <p:nvGrpSpPr>
          <p:cNvPr id="1063" name="Group 7"/>
          <p:cNvGrpSpPr>
            <a:grpSpLocks/>
          </p:cNvGrpSpPr>
          <p:nvPr/>
        </p:nvGrpSpPr>
        <p:grpSpPr bwMode="auto">
          <a:xfrm>
            <a:off x="4740275" y="6284913"/>
            <a:ext cx="171450" cy="157162"/>
            <a:chOff x="4668439" y="5109107"/>
            <a:chExt cx="170975" cy="157638"/>
          </a:xfrm>
        </p:grpSpPr>
        <p:sp>
          <p:nvSpPr>
            <p:cNvPr id="70" name="Oval 69"/>
            <p:cNvSpPr/>
            <p:nvPr>
              <p:custDataLst>
                <p:tags r:id="rId44"/>
              </p:custDataLst>
            </p:nvPr>
          </p:nvSpPr>
          <p:spPr>
            <a:xfrm>
              <a:off x="4668439" y="5220569"/>
              <a:ext cx="45910" cy="46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71" name="Oval 70"/>
            <p:cNvSpPr/>
            <p:nvPr>
              <p:custDataLst>
                <p:tags r:id="rId45"/>
              </p:custDataLst>
            </p:nvPr>
          </p:nvSpPr>
          <p:spPr>
            <a:xfrm>
              <a:off x="4742845" y="5218976"/>
              <a:ext cx="45909" cy="445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72" name="Rectangle 209"/>
            <p:cNvSpPr/>
            <p:nvPr>
              <p:custDataLst>
                <p:tags r:id="rId46"/>
              </p:custDataLst>
            </p:nvPr>
          </p:nvSpPr>
          <p:spPr>
            <a:xfrm>
              <a:off x="4668439" y="5169615"/>
              <a:ext cx="120316" cy="557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73" name="Rectangle 210"/>
            <p:cNvSpPr/>
            <p:nvPr>
              <p:custDataLst>
                <p:tags r:id="rId47"/>
              </p:custDataLst>
            </p:nvPr>
          </p:nvSpPr>
          <p:spPr>
            <a:xfrm>
              <a:off x="4690602" y="5109107"/>
              <a:ext cx="74406" cy="684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cxnSp>
          <p:nvCxnSpPr>
            <p:cNvPr id="74" name="Straight Connector 211"/>
            <p:cNvCxnSpPr/>
            <p:nvPr>
              <p:custDataLst>
                <p:tags r:id="rId48"/>
              </p:custDataLst>
            </p:nvPr>
          </p:nvCxnSpPr>
          <p:spPr>
            <a:xfrm flipV="1">
              <a:off x="4777674" y="5215791"/>
              <a:ext cx="617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12"/>
            <p:cNvSpPr/>
            <p:nvPr>
              <p:custDataLst>
                <p:tags r:id="rId49"/>
              </p:custDataLst>
            </p:nvPr>
          </p:nvSpPr>
          <p:spPr>
            <a:xfrm>
              <a:off x="4791921" y="5144138"/>
              <a:ext cx="45910" cy="605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</p:grpSp>
      <p:grpSp>
        <p:nvGrpSpPr>
          <p:cNvPr id="1064" name="Group 9"/>
          <p:cNvGrpSpPr>
            <a:grpSpLocks/>
          </p:cNvGrpSpPr>
          <p:nvPr/>
        </p:nvGrpSpPr>
        <p:grpSpPr bwMode="auto">
          <a:xfrm>
            <a:off x="6726238" y="6086475"/>
            <a:ext cx="496887" cy="466725"/>
            <a:chOff x="6654165" y="4910987"/>
            <a:chExt cx="496558" cy="467050"/>
          </a:xfrm>
        </p:grpSpPr>
        <p:cxnSp>
          <p:nvCxnSpPr>
            <p:cNvPr id="77" name="Straight Connector 15"/>
            <p:cNvCxnSpPr/>
            <p:nvPr>
              <p:custDataLst>
                <p:tags r:id="rId36"/>
              </p:custDataLst>
            </p:nvPr>
          </p:nvCxnSpPr>
          <p:spPr>
            <a:xfrm flipV="1">
              <a:off x="6654165" y="5212822"/>
              <a:ext cx="0" cy="165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7"/>
            <p:cNvCxnSpPr/>
            <p:nvPr>
              <p:custDataLst>
                <p:tags r:id="rId37"/>
              </p:custDataLst>
            </p:nvPr>
          </p:nvCxnSpPr>
          <p:spPr>
            <a:xfrm>
              <a:off x="6654165" y="5230297"/>
              <a:ext cx="4870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9"/>
            <p:cNvCxnSpPr/>
            <p:nvPr>
              <p:custDataLst>
                <p:tags r:id="rId38"/>
              </p:custDataLst>
            </p:nvPr>
          </p:nvCxnSpPr>
          <p:spPr>
            <a:xfrm>
              <a:off x="7150723" y="5203290"/>
              <a:ext cx="0" cy="1652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0"/>
            <p:cNvCxnSpPr/>
            <p:nvPr>
              <p:custDataLst>
                <p:tags r:id="rId39"/>
              </p:custDataLst>
            </p:nvPr>
          </p:nvCxnSpPr>
          <p:spPr>
            <a:xfrm>
              <a:off x="6654165" y="5154044"/>
              <a:ext cx="48703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"/>
            <p:cNvCxnSpPr/>
            <p:nvPr>
              <p:custDataLst>
                <p:tags r:id="rId40"/>
              </p:custDataLst>
            </p:nvPr>
          </p:nvCxnSpPr>
          <p:spPr>
            <a:xfrm>
              <a:off x="6654165" y="5154044"/>
              <a:ext cx="7932" cy="90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30"/>
            <p:cNvCxnSpPr/>
            <p:nvPr>
              <p:custDataLst>
                <p:tags r:id="rId41"/>
              </p:custDataLst>
            </p:nvPr>
          </p:nvCxnSpPr>
          <p:spPr>
            <a:xfrm>
              <a:off x="7134859" y="5154044"/>
              <a:ext cx="6346" cy="90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20"/>
            <p:cNvCxnSpPr/>
            <p:nvPr>
              <p:custDataLst>
                <p:tags r:id="rId42"/>
              </p:custDataLst>
            </p:nvPr>
          </p:nvCxnSpPr>
          <p:spPr>
            <a:xfrm flipV="1">
              <a:off x="6881027" y="4910987"/>
              <a:ext cx="0" cy="2430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21"/>
            <p:cNvCxnSpPr/>
            <p:nvPr>
              <p:custDataLst>
                <p:tags r:id="rId43"/>
              </p:custDataLst>
            </p:nvPr>
          </p:nvCxnSpPr>
          <p:spPr>
            <a:xfrm flipV="1">
              <a:off x="6933380" y="4910987"/>
              <a:ext cx="0" cy="2430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Group 8"/>
          <p:cNvGrpSpPr>
            <a:grpSpLocks/>
          </p:cNvGrpSpPr>
          <p:nvPr/>
        </p:nvGrpSpPr>
        <p:grpSpPr bwMode="auto">
          <a:xfrm>
            <a:off x="5156200" y="6165850"/>
            <a:ext cx="282575" cy="269875"/>
            <a:chOff x="5084445" y="4990044"/>
            <a:chExt cx="281940" cy="269557"/>
          </a:xfrm>
        </p:grpSpPr>
        <p:sp>
          <p:nvSpPr>
            <p:cNvPr id="86" name="Rectangle 56"/>
            <p:cNvSpPr/>
            <p:nvPr>
              <p:custDataLst>
                <p:tags r:id="rId30"/>
              </p:custDataLst>
            </p:nvPr>
          </p:nvSpPr>
          <p:spPr>
            <a:xfrm>
              <a:off x="5084445" y="5112138"/>
              <a:ext cx="232839" cy="76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cxnSp>
          <p:nvCxnSpPr>
            <p:cNvPr id="87" name="Straight Connector 58"/>
            <p:cNvCxnSpPr>
              <a:stCxn id="86" idx="0"/>
            </p:cNvCxnSpPr>
            <p:nvPr>
              <p:custDataLst>
                <p:tags r:id="rId31"/>
              </p:custDataLst>
            </p:nvPr>
          </p:nvCxnSpPr>
          <p:spPr>
            <a:xfrm flipV="1">
              <a:off x="5200073" y="4990044"/>
              <a:ext cx="117211" cy="122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0"/>
            <p:cNvCxnSpPr/>
            <p:nvPr>
              <p:custDataLst>
                <p:tags r:id="rId32"/>
              </p:custDataLst>
            </p:nvPr>
          </p:nvCxnSpPr>
          <p:spPr>
            <a:xfrm>
              <a:off x="5317284" y="4990044"/>
              <a:ext cx="411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62"/>
            <p:cNvCxnSpPr/>
            <p:nvPr>
              <p:custDataLst>
                <p:tags r:id="rId33"/>
              </p:custDataLst>
            </p:nvPr>
          </p:nvCxnSpPr>
          <p:spPr>
            <a:xfrm>
              <a:off x="5366385" y="4990044"/>
              <a:ext cx="0" cy="122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>
              <p:custDataLst>
                <p:tags r:id="rId34"/>
              </p:custDataLst>
            </p:nvPr>
          </p:nvSpPr>
          <p:spPr>
            <a:xfrm>
              <a:off x="5084445" y="5183491"/>
              <a:ext cx="83949" cy="76110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  <p:sp>
          <p:nvSpPr>
            <p:cNvPr id="91" name="Oval 90"/>
            <p:cNvSpPr/>
            <p:nvPr>
              <p:custDataLst>
                <p:tags r:id="rId35"/>
              </p:custDataLst>
            </p:nvPr>
          </p:nvSpPr>
          <p:spPr>
            <a:xfrm>
              <a:off x="5233335" y="5183491"/>
              <a:ext cx="83949" cy="76110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 dirty="0"/>
            </a:p>
          </p:txBody>
        </p:sp>
      </p:grpSp>
      <p:sp>
        <p:nvSpPr>
          <p:cNvPr id="1066" name="Rectângulo 2"/>
          <p:cNvSpPr>
            <a:spLocks noChangeArrowheads="1"/>
          </p:cNvSpPr>
          <p:nvPr/>
        </p:nvSpPr>
        <p:spPr bwMode="auto">
          <a:xfrm>
            <a:off x="2514600" y="0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06388"/>
            <a:r>
              <a:rPr lang="en-US" sz="2400" b="1" dirty="0" err="1" smtClean="0">
                <a:solidFill>
                  <a:schemeClr val="tx1"/>
                </a:solidFill>
                <a:latin typeface="+mn-lt"/>
                <a:cs typeface="Lucida Grande" charset="0"/>
                <a:sym typeface="Lucida Grande" charset="0"/>
              </a:rPr>
              <a:t>Cadeia</a:t>
            </a:r>
            <a:r>
              <a:rPr lang="en-US" sz="2400" b="1" dirty="0" smtClean="0">
                <a:solidFill>
                  <a:schemeClr val="tx1"/>
                </a:solidFill>
                <a:latin typeface="+mn-lt"/>
                <a:cs typeface="Lucida Grande" charset="0"/>
                <a:sym typeface="Lucida Grande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Lucida Grande" charset="0"/>
                <a:sym typeface="Lucida Grande" charset="0"/>
              </a:rPr>
              <a:t>de Valor</a:t>
            </a:r>
          </a:p>
        </p:txBody>
      </p:sp>
    </p:spTree>
    <p:extLst>
      <p:ext uri="{BB962C8B-B14F-4D97-AF65-F5344CB8AC3E}">
        <p14:creationId xmlns:p14="http://schemas.microsoft.com/office/powerpoint/2010/main" xmlns="" val="409021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5400"/>
            <a:ext cx="1343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2209800" y="0"/>
            <a:ext cx="5029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78740" bIns="38100" anchor="ctr"/>
          <a:lstStyle/>
          <a:p>
            <a:pPr marL="344488"/>
            <a:r>
              <a:rPr lang="en-US" sz="2400" b="1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Potenciais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Parceiros</a:t>
            </a:r>
            <a:endParaRPr lang="en-US" sz="2400" b="1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2438400" y="4608513"/>
            <a:ext cx="6523038" cy="153352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692650"/>
            <a:ext cx="5857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/>
          </p:cNvSpPr>
          <p:nvPr/>
        </p:nvSpPr>
        <p:spPr bwMode="auto">
          <a:xfrm>
            <a:off x="2438400" y="2911475"/>
            <a:ext cx="6523038" cy="162401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2438400" y="1268413"/>
            <a:ext cx="6523038" cy="15621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2700" tIns="12700" rIns="53339" bIns="12700" anchor="ctr"/>
          <a:lstStyle/>
          <a:p>
            <a:pPr marL="26988">
              <a:spcBef>
                <a:spcPts val="600"/>
              </a:spcBef>
            </a:pPr>
            <a:r>
              <a:rPr lang="en-US" sz="12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Todas as empresas Nacionais e Internacionais que possam ser parceiros tecnológicos, financeiros ou operacionais</a:t>
            </a:r>
          </a:p>
        </p:txBody>
      </p:sp>
      <p:grpSp>
        <p:nvGrpSpPr>
          <p:cNvPr id="11273" name="Group 11"/>
          <p:cNvGrpSpPr>
            <a:grpSpLocks/>
          </p:cNvGrpSpPr>
          <p:nvPr/>
        </p:nvGrpSpPr>
        <p:grpSpPr bwMode="auto">
          <a:xfrm>
            <a:off x="115888" y="1268413"/>
            <a:ext cx="1166812" cy="4873625"/>
            <a:chOff x="0" y="0"/>
            <a:chExt cx="734" cy="3070"/>
          </a:xfrm>
        </p:grpSpPr>
        <p:sp>
          <p:nvSpPr>
            <p:cNvPr id="13321" name="AutoShape 9"/>
            <p:cNvSpPr>
              <a:spLocks/>
            </p:cNvSpPr>
            <p:nvPr/>
          </p:nvSpPr>
          <p:spPr bwMode="auto">
            <a:xfrm>
              <a:off x="0" y="0"/>
              <a:ext cx="734" cy="30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5914" y="0"/>
                  </a:lnTo>
                  <a:lnTo>
                    <a:pt x="21600" y="10800"/>
                  </a:lnTo>
                  <a:lnTo>
                    <a:pt x="15914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17365D"/>
            </a:solidFill>
            <a:ln>
              <a:noFill/>
            </a:ln>
            <a:effectLst>
              <a:outerShdw blurRad="12700" dist="35920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90" name="Rectangle 10"/>
            <p:cNvSpPr>
              <a:spLocks/>
            </p:cNvSpPr>
            <p:nvPr/>
          </p:nvSpPr>
          <p:spPr bwMode="auto">
            <a:xfrm>
              <a:off x="0" y="1387"/>
              <a:ext cx="640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78740" bIns="38100" anchor="ctr"/>
            <a:lstStyle/>
            <a:p>
              <a:pPr marL="1588">
                <a:lnSpc>
                  <a:spcPct val="120000"/>
                </a:lnSpc>
              </a:pPr>
              <a:r>
                <a:rPr lang="en-US" sz="1200">
                  <a:solidFill>
                    <a:srgbClr val="FFFFFF"/>
                  </a:solidFill>
                  <a:latin typeface="Calibri Bold" charset="0"/>
                  <a:ea typeface="ＭＳ Ｐゴシック" charset="0"/>
                  <a:cs typeface="ＭＳ Ｐゴシック" charset="0"/>
                  <a:sym typeface="Calibri Bold" charset="0"/>
                </a:rPr>
                <a:t>Potenciais Parceiros</a:t>
              </a:r>
            </a:p>
          </p:txBody>
        </p:sp>
      </p:grpSp>
      <p:sp>
        <p:nvSpPr>
          <p:cNvPr id="11274" name="Rectangle 12"/>
          <p:cNvSpPr>
            <a:spLocks/>
          </p:cNvSpPr>
          <p:nvPr/>
        </p:nvSpPr>
        <p:spPr bwMode="auto">
          <a:xfrm>
            <a:off x="1373188" y="1268413"/>
            <a:ext cx="979487" cy="15621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Privadas</a:t>
            </a:r>
          </a:p>
        </p:txBody>
      </p:sp>
      <p:sp>
        <p:nvSpPr>
          <p:cNvPr id="11275" name="Rectangle 13"/>
          <p:cNvSpPr>
            <a:spLocks/>
          </p:cNvSpPr>
          <p:nvPr/>
        </p:nvSpPr>
        <p:spPr bwMode="auto">
          <a:xfrm>
            <a:off x="1373188" y="2911475"/>
            <a:ext cx="979487" cy="16240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Públicas</a:t>
            </a:r>
          </a:p>
        </p:txBody>
      </p:sp>
      <p:pic>
        <p:nvPicPr>
          <p:cNvPr id="11276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989263"/>
            <a:ext cx="511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7" name="Rectangle 15"/>
          <p:cNvSpPr>
            <a:spLocks/>
          </p:cNvSpPr>
          <p:nvPr/>
        </p:nvSpPr>
        <p:spPr bwMode="auto">
          <a:xfrm>
            <a:off x="1373188" y="4608513"/>
            <a:ext cx="979487" cy="1533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Outros Parceiros</a:t>
            </a:r>
          </a:p>
        </p:txBody>
      </p:sp>
      <p:sp>
        <p:nvSpPr>
          <p:cNvPr id="11278" name="Rectangle 16"/>
          <p:cNvSpPr>
            <a:spLocks/>
          </p:cNvSpPr>
          <p:nvPr/>
        </p:nvSpPr>
        <p:spPr bwMode="auto">
          <a:xfrm>
            <a:off x="2892425" y="46926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de Mineração</a:t>
            </a:r>
          </a:p>
        </p:txBody>
      </p:sp>
      <p:pic>
        <p:nvPicPr>
          <p:cNvPr id="11279" name="Picture 1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30" b="18925"/>
          <a:stretch>
            <a:fillRect/>
          </a:stretch>
        </p:blipFill>
        <p:spPr bwMode="auto">
          <a:xfrm>
            <a:off x="5973763" y="4692650"/>
            <a:ext cx="7334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80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950" y="55181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81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63" y="5518150"/>
            <a:ext cx="5302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82" name="Rectangle 20"/>
          <p:cNvSpPr>
            <a:spLocks/>
          </p:cNvSpPr>
          <p:nvPr/>
        </p:nvSpPr>
        <p:spPr bwMode="auto">
          <a:xfrm>
            <a:off x="2892425" y="55181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Construction Companies</a:t>
            </a:r>
          </a:p>
        </p:txBody>
      </p:sp>
      <p:sp>
        <p:nvSpPr>
          <p:cNvPr id="11283" name="Rectangle 21"/>
          <p:cNvSpPr>
            <a:spLocks/>
          </p:cNvSpPr>
          <p:nvPr/>
        </p:nvSpPr>
        <p:spPr bwMode="auto">
          <a:xfrm>
            <a:off x="5973763" y="46926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Outras Empresas Petrolíferas</a:t>
            </a:r>
          </a:p>
        </p:txBody>
      </p:sp>
      <p:sp>
        <p:nvSpPr>
          <p:cNvPr id="11284" name="Rectangle 22"/>
          <p:cNvSpPr>
            <a:spLocks/>
          </p:cNvSpPr>
          <p:nvPr/>
        </p:nvSpPr>
        <p:spPr bwMode="auto">
          <a:xfrm>
            <a:off x="5973763" y="55181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Outras Empresas Multinacionais</a:t>
            </a:r>
          </a:p>
        </p:txBody>
      </p:sp>
      <p:pic>
        <p:nvPicPr>
          <p:cNvPr id="1128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962400"/>
            <a:ext cx="1739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86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213100"/>
            <a:ext cx="13001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87" name="Picture 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249613"/>
            <a:ext cx="19304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88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98800"/>
            <a:ext cx="18542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966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5400"/>
            <a:ext cx="1343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/>
          </p:cNvSpPr>
          <p:nvPr/>
        </p:nvSpPr>
        <p:spPr bwMode="auto">
          <a:xfrm>
            <a:off x="2514600" y="0"/>
            <a:ext cx="4648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78740" bIns="38100" anchor="ctr"/>
          <a:lstStyle/>
          <a:p>
            <a:pPr marL="344488"/>
            <a:r>
              <a:rPr lang="en-US" sz="24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Potenciais</a:t>
            </a:r>
            <a:r>
              <a:rPr lang="en-US" sz="2400" b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Clientes</a:t>
            </a:r>
            <a:endParaRPr lang="en-US" sz="2400" b="1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sp>
        <p:nvSpPr>
          <p:cNvPr id="12293" name="Rectangle 5"/>
          <p:cNvSpPr>
            <a:spLocks/>
          </p:cNvSpPr>
          <p:nvPr/>
        </p:nvSpPr>
        <p:spPr bwMode="auto">
          <a:xfrm>
            <a:off x="2438400" y="4608513"/>
            <a:ext cx="6523038" cy="153352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692650"/>
            <a:ext cx="5857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5" name="Rectangle 7"/>
          <p:cNvSpPr>
            <a:spLocks/>
          </p:cNvSpPr>
          <p:nvPr/>
        </p:nvSpPr>
        <p:spPr bwMode="auto">
          <a:xfrm>
            <a:off x="2438400" y="2911475"/>
            <a:ext cx="6523038" cy="162401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2438400" y="1268413"/>
            <a:ext cx="6523038" cy="156210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2297" name="Group 11"/>
          <p:cNvGrpSpPr>
            <a:grpSpLocks/>
          </p:cNvGrpSpPr>
          <p:nvPr/>
        </p:nvGrpSpPr>
        <p:grpSpPr bwMode="auto">
          <a:xfrm>
            <a:off x="115888" y="1268413"/>
            <a:ext cx="1166812" cy="4873625"/>
            <a:chOff x="0" y="0"/>
            <a:chExt cx="734" cy="3070"/>
          </a:xfrm>
        </p:grpSpPr>
        <p:sp>
          <p:nvSpPr>
            <p:cNvPr id="14345" name="AutoShape 9"/>
            <p:cNvSpPr>
              <a:spLocks/>
            </p:cNvSpPr>
            <p:nvPr/>
          </p:nvSpPr>
          <p:spPr bwMode="auto">
            <a:xfrm>
              <a:off x="0" y="0"/>
              <a:ext cx="734" cy="307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5914" y="0"/>
                  </a:lnTo>
                  <a:lnTo>
                    <a:pt x="21600" y="10800"/>
                  </a:lnTo>
                  <a:lnTo>
                    <a:pt x="15914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17365D"/>
            </a:solidFill>
            <a:ln>
              <a:noFill/>
            </a:ln>
            <a:effectLst>
              <a:outerShdw blurRad="12700" dist="35920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6" name="Rectangle 10"/>
            <p:cNvSpPr>
              <a:spLocks/>
            </p:cNvSpPr>
            <p:nvPr/>
          </p:nvSpPr>
          <p:spPr bwMode="auto">
            <a:xfrm>
              <a:off x="0" y="1387"/>
              <a:ext cx="640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78740" bIns="38100" anchor="ctr"/>
            <a:lstStyle/>
            <a:p>
              <a:pPr marL="1588">
                <a:lnSpc>
                  <a:spcPct val="120000"/>
                </a:lnSpc>
              </a:pPr>
              <a:r>
                <a:rPr lang="en-US" sz="1200">
                  <a:solidFill>
                    <a:srgbClr val="FFFFFF"/>
                  </a:solidFill>
                  <a:latin typeface="Calibri Bold" charset="0"/>
                  <a:ea typeface="ＭＳ Ｐゴシック" charset="0"/>
                  <a:cs typeface="ＭＳ Ｐゴシック" charset="0"/>
                  <a:sym typeface="Calibri Bold" charset="0"/>
                </a:rPr>
                <a:t>Potenciais Clientes</a:t>
              </a:r>
            </a:p>
          </p:txBody>
        </p:sp>
      </p:grpSp>
      <p:sp>
        <p:nvSpPr>
          <p:cNvPr id="12298" name="Rectangle 12"/>
          <p:cNvSpPr>
            <a:spLocks/>
          </p:cNvSpPr>
          <p:nvPr/>
        </p:nvSpPr>
        <p:spPr bwMode="auto">
          <a:xfrm>
            <a:off x="1373188" y="1268413"/>
            <a:ext cx="979487" cy="15621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em Offshore</a:t>
            </a:r>
          </a:p>
        </p:txBody>
      </p:sp>
      <p:sp>
        <p:nvSpPr>
          <p:cNvPr id="12299" name="Rectangle 13"/>
          <p:cNvSpPr>
            <a:spLocks/>
          </p:cNvSpPr>
          <p:nvPr/>
        </p:nvSpPr>
        <p:spPr bwMode="auto">
          <a:xfrm>
            <a:off x="1373188" y="2911475"/>
            <a:ext cx="979487" cy="16240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Públicas</a:t>
            </a:r>
          </a:p>
        </p:txBody>
      </p:sp>
      <p:pic>
        <p:nvPicPr>
          <p:cNvPr id="1230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371600"/>
            <a:ext cx="20129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878263"/>
            <a:ext cx="720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2525" y="2187575"/>
            <a:ext cx="5429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1238" y="3878263"/>
            <a:ext cx="14192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4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212975"/>
            <a:ext cx="7254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5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187575"/>
            <a:ext cx="12938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6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4088" y="2187575"/>
            <a:ext cx="508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7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388" y="2187575"/>
            <a:ext cx="4699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8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6813" y="1384300"/>
            <a:ext cx="1025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09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425" y="300037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10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000375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11" name="Pictur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425" y="3878263"/>
            <a:ext cx="5111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12" name="Rectangle 26"/>
          <p:cNvSpPr>
            <a:spLocks/>
          </p:cNvSpPr>
          <p:nvPr/>
        </p:nvSpPr>
        <p:spPr bwMode="auto">
          <a:xfrm>
            <a:off x="2892425" y="3878263"/>
            <a:ext cx="2813050" cy="539750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Ministérios Moçambicanos e Empresas Públicas</a:t>
            </a:r>
          </a:p>
        </p:txBody>
      </p:sp>
      <p:sp>
        <p:nvSpPr>
          <p:cNvPr id="12313" name="Rectangle 27"/>
          <p:cNvSpPr>
            <a:spLocks/>
          </p:cNvSpPr>
          <p:nvPr/>
        </p:nvSpPr>
        <p:spPr bwMode="auto">
          <a:xfrm>
            <a:off x="5973763" y="3000375"/>
            <a:ext cx="2813050" cy="539750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Segurança &amp; Emergência Serviços / Autoridades</a:t>
            </a:r>
          </a:p>
        </p:txBody>
      </p:sp>
      <p:sp>
        <p:nvSpPr>
          <p:cNvPr id="12314" name="Rectangle 28"/>
          <p:cNvSpPr>
            <a:spLocks/>
          </p:cNvSpPr>
          <p:nvPr/>
        </p:nvSpPr>
        <p:spPr bwMode="auto">
          <a:xfrm>
            <a:off x="2892425" y="3000375"/>
            <a:ext cx="2813050" cy="539750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Hospitais Públicos Moçambicanos</a:t>
            </a:r>
          </a:p>
        </p:txBody>
      </p:sp>
      <p:sp>
        <p:nvSpPr>
          <p:cNvPr id="12315" name="Rectangle 29"/>
          <p:cNvSpPr>
            <a:spLocks/>
          </p:cNvSpPr>
          <p:nvPr/>
        </p:nvSpPr>
        <p:spPr bwMode="auto">
          <a:xfrm>
            <a:off x="1373188" y="4608513"/>
            <a:ext cx="979487" cy="15335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66040" bIns="25400" anchor="ctr"/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Outros Clientes</a:t>
            </a:r>
          </a:p>
        </p:txBody>
      </p:sp>
      <p:sp>
        <p:nvSpPr>
          <p:cNvPr id="12316" name="Rectangle 30"/>
          <p:cNvSpPr>
            <a:spLocks/>
          </p:cNvSpPr>
          <p:nvPr/>
        </p:nvSpPr>
        <p:spPr bwMode="auto">
          <a:xfrm>
            <a:off x="2892425" y="46926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de Mineração</a:t>
            </a:r>
          </a:p>
        </p:txBody>
      </p:sp>
      <p:pic>
        <p:nvPicPr>
          <p:cNvPr id="12317" name="Picture 31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30" b="18925"/>
          <a:stretch>
            <a:fillRect/>
          </a:stretch>
        </p:blipFill>
        <p:spPr bwMode="auto">
          <a:xfrm>
            <a:off x="5973763" y="4692650"/>
            <a:ext cx="7334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18" name="Picture 3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950" y="5518150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19" name="Picture 3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363" y="5518150"/>
            <a:ext cx="5302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20" name="Rectangle 34"/>
          <p:cNvSpPr>
            <a:spLocks/>
          </p:cNvSpPr>
          <p:nvPr/>
        </p:nvSpPr>
        <p:spPr bwMode="auto">
          <a:xfrm>
            <a:off x="2892425" y="55181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Empresas de Construção Civil</a:t>
            </a:r>
          </a:p>
        </p:txBody>
      </p:sp>
      <p:sp>
        <p:nvSpPr>
          <p:cNvPr id="12321" name="Rectangle 35"/>
          <p:cNvSpPr>
            <a:spLocks/>
          </p:cNvSpPr>
          <p:nvPr/>
        </p:nvSpPr>
        <p:spPr bwMode="auto">
          <a:xfrm>
            <a:off x="5973763" y="46926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Outras Empresas Petrolíferas</a:t>
            </a:r>
          </a:p>
        </p:txBody>
      </p:sp>
      <p:sp>
        <p:nvSpPr>
          <p:cNvPr id="12322" name="Rectangle 36"/>
          <p:cNvSpPr>
            <a:spLocks/>
          </p:cNvSpPr>
          <p:nvPr/>
        </p:nvSpPr>
        <p:spPr bwMode="auto">
          <a:xfrm>
            <a:off x="5973763" y="5518150"/>
            <a:ext cx="2813050" cy="541338"/>
          </a:xfrm>
          <a:prstGeom prst="rect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5400" tIns="25400" rIns="66040" bIns="25400" anchor="ctr"/>
          <a:lstStyle/>
          <a:p>
            <a:pPr marL="515938" algn="ctr">
              <a:lnSpc>
                <a:spcPct val="120000"/>
              </a:lnSpc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Outras Empresas Multinacionais</a:t>
            </a:r>
          </a:p>
        </p:txBody>
      </p:sp>
      <p:pic>
        <p:nvPicPr>
          <p:cNvPr id="12323" name="Picture 3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1675" y="1384300"/>
            <a:ext cx="6429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24" name="Picture 38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2" t="15659" r="9084" b="17996"/>
          <a:stretch>
            <a:fillRect/>
          </a:stretch>
        </p:blipFill>
        <p:spPr bwMode="auto">
          <a:xfrm>
            <a:off x="3978275" y="2187575"/>
            <a:ext cx="1098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97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381000" y="0"/>
            <a:ext cx="822960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200" b="1" dirty="0">
                <a:solidFill>
                  <a:srgbClr val="000000"/>
                </a:solidFill>
              </a:rPr>
              <a:t>APRESENTAÇÃO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76200" y="914400"/>
            <a:ext cx="4876800" cy="429566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b="1" dirty="0">
                <a:solidFill>
                  <a:srgbClr val="000000"/>
                </a:solidFill>
              </a:rPr>
              <a:t>ENH – </a:t>
            </a:r>
            <a:r>
              <a:rPr lang="pt-PT" b="1" dirty="0" smtClean="0">
                <a:solidFill>
                  <a:srgbClr val="000000"/>
                </a:solidFill>
              </a:rPr>
              <a:t>BREVE </a:t>
            </a:r>
            <a:r>
              <a:rPr lang="pt-PT" b="1" dirty="0">
                <a:solidFill>
                  <a:srgbClr val="000000"/>
                </a:solidFill>
              </a:rPr>
              <a:t>INTRODUÇÃO</a:t>
            </a:r>
          </a:p>
          <a:p>
            <a:pPr algn="just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PT" sz="1500" dirty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1600" dirty="0">
                <a:solidFill>
                  <a:srgbClr val="000000"/>
                </a:solidFill>
              </a:rPr>
              <a:t>Criada em 1981 – Pioneira na Distribuição de Gas </a:t>
            </a:r>
            <a:r>
              <a:rPr lang="pt-PT" sz="1600" dirty="0" smtClean="0">
                <a:solidFill>
                  <a:srgbClr val="000000"/>
                </a:solidFill>
              </a:rPr>
              <a:t>Natural Reticulado em Moçambique</a:t>
            </a: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PT" sz="1600" dirty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1600" dirty="0">
                <a:solidFill>
                  <a:srgbClr val="000000"/>
                </a:solidFill>
              </a:rPr>
              <a:t>Empresa Nacional com interesses comerciais na Pesquisa, Processamento e Distributição de Petróleo e </a:t>
            </a:r>
            <a:r>
              <a:rPr lang="pt-PT" sz="1600" dirty="0" err="1" smtClean="0">
                <a:solidFill>
                  <a:srgbClr val="000000"/>
                </a:solidFill>
              </a:rPr>
              <a:t>Gas</a:t>
            </a:r>
            <a:r>
              <a:rPr lang="pt-PT" sz="1600" dirty="0" smtClean="0">
                <a:solidFill>
                  <a:srgbClr val="000000"/>
                </a:solidFill>
              </a:rPr>
              <a:t> Natural</a:t>
            </a: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pt-PT" sz="1600" dirty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30 </a:t>
            </a:r>
            <a:r>
              <a:rPr lang="en-US" sz="1600" dirty="0" err="1">
                <a:solidFill>
                  <a:srgbClr val="000000"/>
                </a:solidFill>
              </a:rPr>
              <a:t>anos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Indústria</a:t>
            </a:r>
            <a:r>
              <a:rPr lang="en-US" sz="1600" dirty="0">
                <a:solidFill>
                  <a:srgbClr val="000000"/>
                </a:solidFill>
              </a:rPr>
              <a:t> de </a:t>
            </a:r>
            <a:r>
              <a:rPr lang="en-US" sz="1600" dirty="0" err="1">
                <a:solidFill>
                  <a:srgbClr val="000000"/>
                </a:solidFill>
              </a:rPr>
              <a:t>Petróleo</a:t>
            </a:r>
            <a:r>
              <a:rPr lang="en-US" sz="1600" dirty="0">
                <a:solidFill>
                  <a:srgbClr val="000000"/>
                </a:solidFill>
              </a:rPr>
              <a:t> e </a:t>
            </a:r>
            <a:r>
              <a:rPr lang="en-US" sz="1600" dirty="0" err="1">
                <a:solidFill>
                  <a:srgbClr val="000000"/>
                </a:solidFill>
              </a:rPr>
              <a:t>Gás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possuindo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uma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extensa</a:t>
            </a:r>
            <a:r>
              <a:rPr lang="en-US" sz="1600" dirty="0">
                <a:solidFill>
                  <a:srgbClr val="000000"/>
                </a:solidFill>
              </a:rPr>
              <a:t> base de dados de G &amp; G  </a:t>
            </a:r>
            <a:r>
              <a:rPr lang="en-US" sz="1600" dirty="0" err="1">
                <a:solidFill>
                  <a:srgbClr val="000000"/>
                </a:solidFill>
              </a:rPr>
              <a:t>em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</a:rPr>
              <a:t>Moçambique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err="1">
                <a:solidFill>
                  <a:srgbClr val="000000"/>
                </a:solidFill>
              </a:rPr>
              <a:t>Domínio</a:t>
            </a:r>
            <a:r>
              <a:rPr lang="en-GB" sz="1600" dirty="0">
                <a:solidFill>
                  <a:srgbClr val="000000"/>
                </a:solidFill>
              </a:rPr>
              <a:t> da </a:t>
            </a:r>
            <a:r>
              <a:rPr lang="en-GB" sz="1600" dirty="0" err="1">
                <a:solidFill>
                  <a:srgbClr val="000000"/>
                </a:solidFill>
              </a:rPr>
              <a:t>Geologia</a:t>
            </a:r>
            <a:r>
              <a:rPr lang="en-GB" sz="1600" dirty="0">
                <a:solidFill>
                  <a:srgbClr val="000000"/>
                </a:solidFill>
              </a:rPr>
              <a:t> das </a:t>
            </a:r>
            <a:r>
              <a:rPr lang="en-GB" sz="1600" dirty="0" err="1">
                <a:solidFill>
                  <a:srgbClr val="000000"/>
                </a:solidFill>
              </a:rPr>
              <a:t>Bacias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Sedimentares</a:t>
            </a:r>
            <a:r>
              <a:rPr lang="en-GB" sz="1600" dirty="0">
                <a:solidFill>
                  <a:srgbClr val="000000"/>
                </a:solidFill>
              </a:rPr>
              <a:t> e do </a:t>
            </a:r>
            <a:r>
              <a:rPr lang="en-GB" sz="1600" dirty="0" err="1">
                <a:solidFill>
                  <a:srgbClr val="000000"/>
                </a:solidFill>
              </a:rPr>
              <a:t>Potencial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Petrolífero</a:t>
            </a:r>
            <a:r>
              <a:rPr lang="en-GB" sz="1600" dirty="0">
                <a:solidFill>
                  <a:srgbClr val="000000"/>
                </a:solidFill>
              </a:rPr>
              <a:t> de </a:t>
            </a:r>
            <a:r>
              <a:rPr lang="en-GB" sz="1600" dirty="0" err="1" smtClean="0">
                <a:solidFill>
                  <a:srgbClr val="000000"/>
                </a:solidFill>
              </a:rPr>
              <a:t>Moçambique</a:t>
            </a:r>
            <a:endParaRPr lang="en-GB" sz="1600" dirty="0" smtClean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600" dirty="0">
              <a:solidFill>
                <a:srgbClr val="000000"/>
              </a:solidFill>
            </a:endParaRPr>
          </a:p>
          <a:p>
            <a:pPr algn="just">
              <a:buFont typeface="Wingdings" pitchFamily="2" charset="2"/>
              <a:buChar char="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 err="1">
                <a:solidFill>
                  <a:srgbClr val="000000"/>
                </a:solidFill>
              </a:rPr>
              <a:t>Primeiro</a:t>
            </a: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600" dirty="0" err="1">
                <a:solidFill>
                  <a:srgbClr val="000000"/>
                </a:solidFill>
              </a:rPr>
              <a:t>Operador</a:t>
            </a:r>
            <a:r>
              <a:rPr lang="en-GB" sz="1600" dirty="0">
                <a:solidFill>
                  <a:srgbClr val="000000"/>
                </a:solidFill>
              </a:rPr>
              <a:t> do </a:t>
            </a:r>
            <a:r>
              <a:rPr lang="en-GB" sz="1600" dirty="0" err="1">
                <a:solidFill>
                  <a:srgbClr val="000000"/>
                </a:solidFill>
              </a:rPr>
              <a:t>Programa</a:t>
            </a:r>
            <a:r>
              <a:rPr lang="en-GB" sz="1600" dirty="0">
                <a:solidFill>
                  <a:srgbClr val="000000"/>
                </a:solidFill>
              </a:rPr>
              <a:t> de </a:t>
            </a:r>
            <a:r>
              <a:rPr lang="en-GB" sz="1600" dirty="0" err="1">
                <a:solidFill>
                  <a:srgbClr val="000000"/>
                </a:solidFill>
              </a:rPr>
              <a:t>Avaliação</a:t>
            </a:r>
            <a:r>
              <a:rPr lang="en-GB" sz="1600" dirty="0">
                <a:solidFill>
                  <a:srgbClr val="000000"/>
                </a:solidFill>
              </a:rPr>
              <a:t> do Campo de </a:t>
            </a:r>
            <a:r>
              <a:rPr lang="en-GB" sz="1600" dirty="0" err="1">
                <a:solidFill>
                  <a:srgbClr val="000000"/>
                </a:solidFill>
              </a:rPr>
              <a:t>Pande</a:t>
            </a:r>
            <a:r>
              <a:rPr lang="en-GB" sz="1600" dirty="0">
                <a:solidFill>
                  <a:srgbClr val="000000"/>
                </a:solidFill>
              </a:rPr>
              <a:t> (1988-95)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4287" y="857250"/>
            <a:ext cx="3744913" cy="5213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8701088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5400"/>
            <a:ext cx="1343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/>
          </p:cNvSpPr>
          <p:nvPr/>
        </p:nvSpPr>
        <p:spPr bwMode="auto">
          <a:xfrm>
            <a:off x="1905000" y="0"/>
            <a:ext cx="4572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78740" bIns="38100" anchor="ctr"/>
          <a:lstStyle/>
          <a:p>
            <a:pPr marL="344488"/>
            <a:r>
              <a:rPr lang="en-US" sz="2400" b="1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Porto de Pemba</a:t>
            </a:r>
            <a:endParaRPr lang="en-US" sz="2400" b="1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14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/>
          </p:cNvSpPr>
          <p:nvPr/>
        </p:nvSpPr>
        <p:spPr bwMode="auto">
          <a:xfrm rot="10800000" flipH="1">
            <a:off x="0" y="765175"/>
            <a:ext cx="9144000" cy="65088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6" name="Rectangle 3"/>
          <p:cNvSpPr>
            <a:spLocks/>
          </p:cNvSpPr>
          <p:nvPr/>
        </p:nvSpPr>
        <p:spPr bwMode="auto">
          <a:xfrm rot="10800000" flipH="1">
            <a:off x="0" y="917575"/>
            <a:ext cx="9144000" cy="63500"/>
          </a:xfrm>
          <a:prstGeom prst="rect">
            <a:avLst/>
          </a:prstGeom>
          <a:solidFill>
            <a:srgbClr val="00B050"/>
          </a:solidFill>
          <a:ln w="9525">
            <a:solidFill>
              <a:srgbClr val="009999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5400"/>
            <a:ext cx="1343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8" name="Rectangle 5"/>
          <p:cNvSpPr>
            <a:spLocks/>
          </p:cNvSpPr>
          <p:nvPr/>
        </p:nvSpPr>
        <p:spPr bwMode="auto">
          <a:xfrm>
            <a:off x="2286000" y="0"/>
            <a:ext cx="3581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78740" bIns="38100" anchor="ctr"/>
          <a:lstStyle/>
          <a:p>
            <a:pPr marL="344488"/>
            <a:r>
              <a:rPr lang="en-US" sz="2400" b="1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sym typeface="Calibri" charset="0"/>
              </a:rPr>
              <a:t>Porto de Palma</a:t>
            </a:r>
            <a:endParaRPr lang="en-US" sz="2400" b="1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  <a:sym typeface="Calibri" charset="0"/>
            </a:endParaRPr>
          </a:p>
        </p:txBody>
      </p:sp>
      <p:pic>
        <p:nvPicPr>
          <p:cNvPr id="16389" name="Picture 1" descr="Palma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684212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1763688" y="2564904"/>
            <a:ext cx="1008112" cy="792088"/>
          </a:xfrm>
          <a:prstGeom prst="ellipse">
            <a:avLst/>
          </a:prstGeom>
          <a:solidFill>
            <a:srgbClr val="2DA2BF">
              <a:alpha val="67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en-US" sz="1400" b="1" dirty="0"/>
              <a:t>Palma</a:t>
            </a:r>
          </a:p>
        </p:txBody>
      </p:sp>
      <p:sp>
        <p:nvSpPr>
          <p:cNvPr id="4" name="Parallelogram 3"/>
          <p:cNvSpPr/>
          <p:nvPr/>
        </p:nvSpPr>
        <p:spPr bwMode="auto">
          <a:xfrm rot="1861779">
            <a:off x="2701504" y="3540342"/>
            <a:ext cx="2151669" cy="1162713"/>
          </a:xfrm>
          <a:prstGeom prst="parallelogram">
            <a:avLst>
              <a:gd name="adj" fmla="val 48556"/>
            </a:avLst>
          </a:prstGeom>
          <a:solidFill>
            <a:srgbClr val="FF66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dirty="0"/>
              <a:t>LNG</a:t>
            </a:r>
          </a:p>
        </p:txBody>
      </p:sp>
      <p:sp>
        <p:nvSpPr>
          <p:cNvPr id="16396" name="TextBox 4"/>
          <p:cNvSpPr txBox="1">
            <a:spLocks noChangeArrowheads="1"/>
          </p:cNvSpPr>
          <p:nvPr/>
        </p:nvSpPr>
        <p:spPr bwMode="auto">
          <a:xfrm>
            <a:off x="7164388" y="1916113"/>
            <a:ext cx="18716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pt-PT" sz="1400" b="1"/>
              <a:t>Para o porto de Palma é necessário encontrar a localização melhor para a construção do porto, que será usado como suporte as operações de construção da industria de LNG</a:t>
            </a:r>
          </a:p>
        </p:txBody>
      </p:sp>
    </p:spTree>
    <p:extLst>
      <p:ext uri="{BB962C8B-B14F-4D97-AF65-F5344CB8AC3E}">
        <p14:creationId xmlns:p14="http://schemas.microsoft.com/office/powerpoint/2010/main" xmlns="" val="330227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0817" y="2135935"/>
            <a:ext cx="3991456" cy="3363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1"/>
          <a:stretch>
            <a:fillRect/>
          </a:stretch>
        </p:blipFill>
        <p:spPr bwMode="auto">
          <a:xfrm>
            <a:off x="5795963" y="-171450"/>
            <a:ext cx="26130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3488" y="2551113"/>
            <a:ext cx="2395537" cy="1627187"/>
          </a:xfrm>
          <a:prstGeom prst="rect">
            <a:avLst/>
          </a:prstGeom>
          <a:noFill/>
        </p:spPr>
        <p:txBody>
          <a:bodyPr lIns="56675" tIns="28337" rIns="56675" bIns="283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Indústrias:</a:t>
            </a:r>
          </a:p>
          <a:p>
            <a:pPr eaLnBrk="1" hangingPunct="1">
              <a:buFontTx/>
              <a:buChar char="-"/>
            </a:pPr>
            <a:r>
              <a:rPr lang="en-US" sz="1200"/>
              <a:t>LNG</a:t>
            </a:r>
          </a:p>
          <a:p>
            <a:pPr eaLnBrk="1" hangingPunct="1">
              <a:buFontTx/>
              <a:buChar char="-"/>
            </a:pPr>
            <a:r>
              <a:rPr lang="en-US" sz="1200"/>
              <a:t>Fertilizantes</a:t>
            </a:r>
          </a:p>
          <a:p>
            <a:pPr eaLnBrk="1" hangingPunct="1">
              <a:buFontTx/>
              <a:buChar char="-"/>
            </a:pPr>
            <a:r>
              <a:rPr lang="en-US" sz="1200"/>
              <a:t>Metanol</a:t>
            </a:r>
          </a:p>
          <a:p>
            <a:pPr eaLnBrk="1" hangingPunct="1">
              <a:buFontTx/>
              <a:buChar char="-"/>
            </a:pPr>
            <a:r>
              <a:rPr lang="en-US" sz="1200"/>
              <a:t>GTL</a:t>
            </a:r>
          </a:p>
          <a:p>
            <a:pPr eaLnBrk="1" hangingPunct="1">
              <a:buFontTx/>
              <a:buChar char="-"/>
            </a:pPr>
            <a:r>
              <a:rPr lang="en-US" sz="1200"/>
              <a:t>Eletricidade</a:t>
            </a:r>
          </a:p>
          <a:p>
            <a:pPr eaLnBrk="1" hangingPunct="1">
              <a:buFontTx/>
              <a:buChar char="-"/>
            </a:pPr>
            <a:r>
              <a:rPr lang="en-US" sz="1200"/>
              <a:t>Alumínio</a:t>
            </a:r>
          </a:p>
          <a:p>
            <a:pPr eaLnBrk="1" hangingPunct="1">
              <a:buFontTx/>
              <a:buChar char="-"/>
            </a:pPr>
            <a:endParaRPr lang="en-US"/>
          </a:p>
        </p:txBody>
      </p:sp>
      <p:pic>
        <p:nvPicPr>
          <p:cNvPr id="18437" name="Picture 2" descr="\\SERVER2\20_Projectos\22_B&amp;M-Projectos\BM2010\BM10067-F-URB-cea\BM10067-VT\BM10067-VT-renders\finais\BM10067-VT-renders_terminal_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2178050" cy="1457325"/>
          </a:xfrm>
          <a:prstGeom prst="rect">
            <a:avLst/>
          </a:prstGeom>
          <a:noFill/>
          <a:ln w="28575">
            <a:solidFill>
              <a:srgbClr val="FF9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2" descr="\\SERVER2\20_Projectos\22_B&amp;M-Projectos\BM2010\BM10067-F-URB-cea\BM10067-VT\BM10067-VT-renders\finais\BM10067-VT-renders_geral_011_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68863"/>
            <a:ext cx="1263650" cy="1116012"/>
          </a:xfrm>
          <a:prstGeom prst="rect">
            <a:avLst/>
          </a:prstGeom>
          <a:noFill/>
          <a:ln w="28575">
            <a:solidFill>
              <a:srgbClr val="FF9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2035175" y="5553075"/>
            <a:ext cx="776288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6675" tIns="28337" rIns="56675" bIns="283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Aeroporto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4049713" y="5738813"/>
            <a:ext cx="343376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6675" tIns="28337" rIns="56675" bIns="283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Habitção:</a:t>
            </a:r>
          </a:p>
          <a:p>
            <a:pPr eaLnBrk="1" hangingPunct="1"/>
            <a:r>
              <a:rPr lang="en-US" sz="1200"/>
              <a:t>- Acomodação dos trabalhadores da industria de LNG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6443663" y="4629150"/>
            <a:ext cx="137953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6675" tIns="28337" rIns="56675" bIns="283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Armazenamento</a:t>
            </a:r>
          </a:p>
          <a:p>
            <a:pPr eaLnBrk="1" hangingPunct="1"/>
            <a:r>
              <a:rPr lang="en-US" sz="1200" b="1"/>
              <a:t>-</a:t>
            </a:r>
            <a:r>
              <a:rPr lang="en-US" sz="1200"/>
              <a:t>Tubagem</a:t>
            </a:r>
          </a:p>
          <a:p>
            <a:pPr eaLnBrk="1" hangingPunct="1"/>
            <a:r>
              <a:rPr lang="en-US" sz="1200"/>
              <a:t>-outro equipamento</a:t>
            </a:r>
          </a:p>
        </p:txBody>
      </p:sp>
      <p:pic>
        <p:nvPicPr>
          <p:cNvPr id="18442" name="Picture 2" descr="V:\BM 2012\BM12007-Vila Nova da Estima\BM12007-WORK\BM12007-WORK-suporte\foto15ffabricio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" y="611188"/>
            <a:ext cx="1960563" cy="1617662"/>
          </a:xfrm>
          <a:prstGeom prst="rect">
            <a:avLst/>
          </a:prstGeom>
          <a:noFill/>
          <a:ln w="28575">
            <a:solidFill>
              <a:srgbClr val="FF9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2" descr="V:\BM 2011\BM11005-F-URB-Ilha de Luanda\BM11005-WORK\BM11005-WORK-processo\BM11005-WORK-ARQ-Multimedia\IlhaV1_2011'05'05\BM11005-WORK-ARQ_renders\Finais\BM11005-WORK-ARQ_Rua_F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538" y="611188"/>
            <a:ext cx="1282700" cy="1571625"/>
          </a:xfrm>
          <a:prstGeom prst="rect">
            <a:avLst/>
          </a:prstGeom>
          <a:noFill/>
          <a:ln w="28575">
            <a:solidFill>
              <a:srgbClr val="FF9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1001713" y="2274888"/>
            <a:ext cx="14605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6675" tIns="28337" rIns="56675" bIns="283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Vias de acesso entre </a:t>
            </a:r>
          </a:p>
          <a:p>
            <a:pPr eaLnBrk="1" hangingPunct="1"/>
            <a:r>
              <a:rPr lang="en-US" sz="1200" b="1"/>
              <a:t>As diferentes áreas</a:t>
            </a:r>
          </a:p>
        </p:txBody>
      </p:sp>
    </p:spTree>
    <p:extLst>
      <p:ext uri="{BB962C8B-B14F-4D97-AF65-F5344CB8AC3E}">
        <p14:creationId xmlns:p14="http://schemas.microsoft.com/office/powerpoint/2010/main" xmlns="" val="301484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 noGrp="1"/>
          </p:cNvSpPr>
          <p:nvPr>
            <p:ph type="title"/>
          </p:nvPr>
        </p:nvSpPr>
        <p:spPr bwMode="auto">
          <a:xfrm>
            <a:off x="457200" y="0"/>
            <a:ext cx="8229600" cy="6207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7511" tIns="73756" rIns="147511" bIns="73756" numCol="1" anchor="t" anchorCtr="0" compatLnSpc="1">
            <a:prstTxWarp prst="textNoShape">
              <a:avLst/>
            </a:prstTxWarp>
          </a:bodyPr>
          <a:lstStyle>
            <a:lvl1pPr defTabSz="1474788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defTabSz="1474788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defTabSz="1474788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defTabSz="1474788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defTabSz="1474788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defTabSz="1474788" eaLnBrk="0" hangingPunct="0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defTabSz="1474788" eaLnBrk="0" hangingPunct="0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defTabSz="1474788" eaLnBrk="0" hangingPunct="0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defTabSz="1474788" eaLnBrk="0" hangingPunct="0"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b="1"/>
              <a:t>IMPACTO SOCIAL DESTA INDÚSTRIA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642350" cy="2879725"/>
        </p:xfrm>
        <a:graphic>
          <a:graphicData uri="http://schemas.openxmlformats.org/drawingml/2006/table">
            <a:tbl>
              <a:tblPr/>
              <a:tblGrid>
                <a:gridCol w="1720850"/>
                <a:gridCol w="1069975"/>
                <a:gridCol w="919163"/>
                <a:gridCol w="917575"/>
                <a:gridCol w="917575"/>
                <a:gridCol w="1069975"/>
                <a:gridCol w="1071562"/>
                <a:gridCol w="955675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4948" marR="14948" marT="14088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Fertilizantes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GTL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LNG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Metanol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Alumínio incl. Electricidade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Electricidade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150 MW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Electricidade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250 MW</a:t>
                      </a:r>
                    </a:p>
                  </a:txBody>
                  <a:tcPr marL="14948" marR="14948" marT="14088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Média annual de empregos directos e indirectos</a:t>
                      </a:r>
                    </a:p>
                  </a:txBody>
                  <a:tcPr marL="14948" marR="14948" marT="140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6,100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4,200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750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1,400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140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Média de empregos induzidos de longa duração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4948" marR="14948" marT="140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9,400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56,900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71,400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11,700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19,000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1,400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2,400</a:t>
                      </a:r>
                    </a:p>
                  </a:txBody>
                  <a:tcPr marL="15756" marR="15756" marT="1484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9"/>
          <p:cNvGraphicFramePr>
            <a:graphicFrameLocks noGrp="1"/>
          </p:cNvGraphicFramePr>
          <p:nvPr/>
        </p:nvGraphicFramePr>
        <p:xfrm>
          <a:off x="219075" y="4076700"/>
          <a:ext cx="8674100" cy="1873252"/>
        </p:xfrm>
        <a:graphic>
          <a:graphicData uri="http://schemas.openxmlformats.org/drawingml/2006/table">
            <a:tbl>
              <a:tblPr/>
              <a:tblGrid>
                <a:gridCol w="5100638"/>
                <a:gridCol w="3573462"/>
              </a:tblGrid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Número Postos de Trabalho</a:t>
                      </a: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Trabalhadores Directos&amp; Indirectos  (media anual)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26,400</a:t>
                      </a:r>
                    </a:p>
                  </a:txBody>
                  <a:tcPr marL="15753" marR="15753" marT="14856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Empregos Directos &amp; Indirectos (2019, 2020)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71,700</a:t>
                      </a: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Empregos Directos &amp; Indirectos a Longo-termo ( 2030-2035)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11,600</a:t>
                      </a: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Empregos induzidos a Longo-termo (2030-2035)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343,900</a:t>
                      </a:r>
                    </a:p>
                  </a:txBody>
                  <a:tcPr marL="15753" marR="15753" marT="1485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5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3132138" y="0"/>
            <a:ext cx="3040062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3200" b="1" dirty="0">
                <a:solidFill>
                  <a:srgbClr val="000000"/>
                </a:solidFill>
              </a:rPr>
              <a:t>OBRIGADO</a:t>
            </a:r>
          </a:p>
        </p:txBody>
      </p:sp>
      <p:sp>
        <p:nvSpPr>
          <p:cNvPr id="2" name="Rectangle 1"/>
          <p:cNvSpPr/>
          <p:nvPr/>
        </p:nvSpPr>
        <p:spPr>
          <a:xfrm>
            <a:off x="3905009" y="3244334"/>
            <a:ext cx="1333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Painel01.jpg</a:t>
            </a:r>
          </a:p>
        </p:txBody>
      </p:sp>
      <p:pic>
        <p:nvPicPr>
          <p:cNvPr id="3" name="Picture 2" descr="Painel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600" y="762000"/>
            <a:ext cx="2667000" cy="5105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8" y="1196975"/>
            <a:ext cx="4824412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115888"/>
            <a:ext cx="822960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200" b="1" dirty="0">
                <a:solidFill>
                  <a:srgbClr val="000000"/>
                </a:solidFill>
              </a:rPr>
              <a:t>VISÃO E MISSÃO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7950" y="811213"/>
            <a:ext cx="4176713" cy="2093912"/>
          </a:xfrm>
          <a:prstGeom prst="rect">
            <a:avLst/>
          </a:prstGeom>
          <a:gradFill rotWithShape="0">
            <a:gsLst>
              <a:gs pos="0">
                <a:srgbClr val="9B2D2A"/>
              </a:gs>
              <a:gs pos="100000">
                <a:srgbClr val="CE3B37"/>
              </a:gs>
            </a:gsLst>
            <a:lin ang="16200000" scaled="1"/>
          </a:gradFill>
          <a:ln w="9360">
            <a:solidFill>
              <a:srgbClr val="BE4B48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marL="168275" indent="-168275" algn="just">
              <a:spcBef>
                <a:spcPts val="200"/>
              </a:spcBef>
              <a:spcAft>
                <a:spcPts val="200"/>
              </a:spcAft>
              <a:buFont typeface="Times New Roman" pitchFamily="16" charset="0"/>
              <a:buNone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pt-PT" sz="4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VISÃO</a:t>
            </a:r>
          </a:p>
          <a:p>
            <a:pPr marL="168275" indent="-168275" algn="just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Clr>
                <a:srgbClr val="006600"/>
              </a:buClr>
              <a:buFont typeface="Wingdings" charset="2"/>
              <a:buChar char="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pt-BR" sz="1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Ser uma Empresa de Petróleo Proeminente e Integrada</a:t>
            </a:r>
            <a:r>
              <a:rPr lang="en-GB" sz="1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, operando </a:t>
            </a:r>
            <a:r>
              <a:rPr lang="en-GB" sz="1400" b="1" dirty="0" err="1">
                <a:solidFill>
                  <a:srgbClr val="FFFFFF"/>
                </a:solidFill>
                <a:latin typeface="Calibri" pitchFamily="32" charset="0"/>
                <a:cs typeface="Arial" charset="0"/>
              </a:rPr>
              <a:t>em</a:t>
            </a:r>
            <a:r>
              <a:rPr lang="en-GB" sz="1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 </a:t>
            </a:r>
            <a:r>
              <a:rPr lang="en-GB" sz="1400" b="1" dirty="0" err="1">
                <a:solidFill>
                  <a:srgbClr val="FFFFFF"/>
                </a:solidFill>
                <a:latin typeface="Calibri" pitchFamily="32" charset="0"/>
                <a:cs typeface="Arial" charset="0"/>
              </a:rPr>
              <a:t>Moçambique</a:t>
            </a:r>
            <a:r>
              <a:rPr lang="en-GB" sz="1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 e no Mercado </a:t>
            </a:r>
            <a:r>
              <a:rPr lang="en-GB" sz="1400" b="1" dirty="0" err="1">
                <a:solidFill>
                  <a:srgbClr val="FFFFFF"/>
                </a:solidFill>
                <a:latin typeface="Calibri" pitchFamily="32" charset="0"/>
                <a:cs typeface="Arial" charset="0"/>
              </a:rPr>
              <a:t>Internacional</a:t>
            </a:r>
            <a:endParaRPr lang="en-GB" sz="1400" b="1" dirty="0">
              <a:solidFill>
                <a:srgbClr val="FFFFFF"/>
              </a:solidFill>
              <a:latin typeface="Calibri" pitchFamily="32" charset="0"/>
              <a:cs typeface="Arial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44463" y="3116263"/>
            <a:ext cx="4140200" cy="2486131"/>
          </a:xfrm>
          <a:prstGeom prst="rect">
            <a:avLst/>
          </a:prstGeom>
          <a:gradFill rotWithShape="0">
            <a:gsLst>
              <a:gs pos="0">
                <a:srgbClr val="769535"/>
              </a:gs>
              <a:gs pos="100000">
                <a:srgbClr val="9CC746"/>
              </a:gs>
            </a:gsLst>
            <a:lin ang="16200000" scaled="1"/>
          </a:gradFill>
          <a:ln w="9360">
            <a:solidFill>
              <a:srgbClr val="98B954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marL="168275" indent="-168275" algn="just">
              <a:spcBef>
                <a:spcPts val="200"/>
              </a:spcBef>
              <a:spcAft>
                <a:spcPts val="200"/>
              </a:spcAft>
              <a:buFont typeface="Times New Roman" pitchFamily="16" charset="0"/>
              <a:buNone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pt-PT" sz="4400" b="1" dirty="0">
                <a:solidFill>
                  <a:srgbClr val="FFFFFF"/>
                </a:solidFill>
                <a:latin typeface="Calibri" pitchFamily="32" charset="0"/>
                <a:cs typeface="Arial" charset="0"/>
              </a:rPr>
              <a:t>MISSÃO</a:t>
            </a:r>
          </a:p>
          <a:p>
            <a:pPr marL="168275" indent="-168275" algn="just">
              <a:lnSpc>
                <a:spcPct val="200000"/>
              </a:lnSpc>
              <a:spcBef>
                <a:spcPts val="200"/>
              </a:spcBef>
              <a:spcAft>
                <a:spcPts val="200"/>
              </a:spcAft>
              <a:buClr>
                <a:srgbClr val="006600"/>
              </a:buClr>
              <a:buFont typeface="Wingdings" charset="2"/>
              <a:buChar char="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pt-BR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Acrescentar valor aos Recursos Naturais através de participação comercial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na</a:t>
            </a:r>
            <a:r>
              <a:rPr lang="en-GB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 </a:t>
            </a:r>
            <a:r>
              <a:rPr lang="en-GB" sz="1400" b="1" dirty="0" err="1" smtClean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pesquisa</a:t>
            </a:r>
            <a:r>
              <a:rPr lang="en-GB" sz="1400" b="1" dirty="0" smtClean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processamento</a:t>
            </a:r>
            <a:r>
              <a:rPr lang="en-GB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,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transmissão</a:t>
            </a:r>
            <a:r>
              <a:rPr lang="en-GB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 e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comercialização</a:t>
            </a:r>
            <a:r>
              <a:rPr lang="en-GB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 do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petróleo</a:t>
            </a:r>
            <a:r>
              <a:rPr lang="en-GB" sz="1400" b="1" dirty="0">
                <a:solidFill>
                  <a:srgbClr val="000000"/>
                </a:solidFill>
                <a:latin typeface="Calibri" pitchFamily="32" charset="0"/>
                <a:cs typeface="Arial" charset="0"/>
              </a:rPr>
              <a:t> e gas de forma </a:t>
            </a:r>
            <a:r>
              <a:rPr lang="en-GB" sz="1400" b="1" dirty="0" err="1">
                <a:solidFill>
                  <a:srgbClr val="000000"/>
                </a:solidFill>
                <a:latin typeface="Calibri" pitchFamily="32" charset="0"/>
                <a:cs typeface="Arial" charset="0"/>
              </a:rPr>
              <a:t>sustentável</a:t>
            </a:r>
            <a:endParaRPr lang="en-GB" sz="1400" b="1" dirty="0">
              <a:solidFill>
                <a:srgbClr val="000000"/>
              </a:solidFill>
              <a:latin typeface="Calibri" pitchFamily="32" charset="0"/>
              <a:cs typeface="Arial" charset="0"/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6173788" y="836613"/>
            <a:ext cx="12509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b="1">
                <a:solidFill>
                  <a:srgbClr val="000000"/>
                </a:solidFill>
              </a:rPr>
              <a:t>VALORES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200" b="1" dirty="0">
                <a:solidFill>
                  <a:srgbClr val="000000"/>
                </a:solidFill>
              </a:rPr>
              <a:t>CADEIA DE VALORES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692150"/>
            <a:ext cx="8315325" cy="533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28600" y="2659063"/>
            <a:ext cx="1679121" cy="1624013"/>
          </a:xfrm>
          <a:prstGeom prst="rect">
            <a:avLst/>
          </a:prstGeom>
          <a:solidFill>
            <a:srgbClr val="006600"/>
          </a:solidFill>
          <a:ln w="9525">
            <a:solidFill>
              <a:srgbClr val="C00000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Empresas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Afiliadas</a:t>
            </a:r>
            <a:endParaRPr lang="en-US" sz="1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en-US" dirty="0">
              <a:latin typeface="Calibri" pitchFamily="32" charset="0"/>
              <a:cs typeface="Arial" charset="0"/>
            </a:endParaRPr>
          </a:p>
        </p:txBody>
      </p:sp>
      <p:grpSp>
        <p:nvGrpSpPr>
          <p:cNvPr id="16389" name="Group 49"/>
          <p:cNvGrpSpPr>
            <a:grpSpLocks/>
          </p:cNvGrpSpPr>
          <p:nvPr/>
        </p:nvGrpSpPr>
        <p:grpSpPr bwMode="auto">
          <a:xfrm>
            <a:off x="228600" y="1016000"/>
            <a:ext cx="8763000" cy="4873625"/>
            <a:chOff x="977900" y="1016000"/>
            <a:chExt cx="7588250" cy="4873626"/>
          </a:xfrm>
        </p:grpSpPr>
        <p:sp>
          <p:nvSpPr>
            <p:cNvPr id="16402" name="Rectangle 3"/>
            <p:cNvSpPr>
              <a:spLocks noChangeArrowheads="1"/>
            </p:cNvSpPr>
            <p:nvPr/>
          </p:nvSpPr>
          <p:spPr bwMode="auto">
            <a:xfrm>
              <a:off x="2429565" y="2667000"/>
              <a:ext cx="6136585" cy="1539875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Rectangle 4"/>
            <p:cNvSpPr>
              <a:spLocks noChangeArrowheads="1"/>
            </p:cNvSpPr>
            <p:nvPr/>
          </p:nvSpPr>
          <p:spPr bwMode="auto">
            <a:xfrm>
              <a:off x="2429565" y="1092200"/>
              <a:ext cx="6136585" cy="1422400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977900" y="1016000"/>
              <a:ext cx="1451665" cy="1562101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C00000"/>
              </a:solidFill>
              <a:round/>
              <a:headEnd/>
              <a:tailEnd/>
            </a:ln>
            <a:effectLst>
              <a:softEdge rad="63500"/>
            </a:effec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200" b="1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Parceiros</a:t>
              </a:r>
              <a:r>
                <a:rPr lang="en-US" sz="12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200" b="1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Operadoras</a:t>
              </a:r>
              <a:endParaRPr lang="en-US" sz="12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>
                <a:buFont typeface="Times New Roman" pitchFamily="16" charset="0"/>
                <a:buNone/>
                <a:defRPr/>
              </a:pPr>
              <a:endParaRPr lang="en-US" dirty="0">
                <a:latin typeface="Calibri" pitchFamily="32" charset="0"/>
                <a:cs typeface="Arial" charset="0"/>
              </a:endParaRPr>
            </a:p>
          </p:txBody>
        </p:sp>
        <p:sp>
          <p:nvSpPr>
            <p:cNvPr id="19486" name="Rectangle 30"/>
            <p:cNvSpPr>
              <a:spLocks noChangeArrowheads="1"/>
            </p:cNvSpPr>
            <p:nvPr/>
          </p:nvSpPr>
          <p:spPr bwMode="auto">
            <a:xfrm>
              <a:off x="977900" y="4356100"/>
              <a:ext cx="1451665" cy="1533526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C00000"/>
              </a:solidFill>
              <a:round/>
              <a:headEnd/>
              <a:tailEnd/>
            </a:ln>
            <a:effectLst>
              <a:softEdge rad="63500"/>
            </a:effectLst>
          </p:spPr>
          <p:txBody>
            <a:bodyPr wrap="none" anchor="ctr"/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n-US" sz="1100" b="1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Empresas</a:t>
              </a:r>
              <a:endParaRPr lang="en-US" sz="11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>
                <a:buFont typeface="Times New Roman" pitchFamily="16" charset="0"/>
                <a:buNone/>
                <a:defRPr/>
              </a:pPr>
              <a:r>
                <a:rPr lang="en-US" sz="11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100" b="1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Participadas</a:t>
              </a:r>
              <a:endParaRPr lang="en-US" sz="11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>
                <a:buFont typeface="Times New Roman" pitchFamily="16" charset="0"/>
                <a:buNone/>
                <a:defRPr/>
              </a:pPr>
              <a:endParaRPr lang="en-US" dirty="0">
                <a:latin typeface="Calibri" pitchFamily="32" charset="0"/>
                <a:cs typeface="Arial" charset="0"/>
              </a:endParaRPr>
            </a:p>
          </p:txBody>
        </p:sp>
      </p:grpSp>
      <p:grpSp>
        <p:nvGrpSpPr>
          <p:cNvPr id="16390" name="Group 52"/>
          <p:cNvGrpSpPr>
            <a:grpSpLocks/>
          </p:cNvGrpSpPr>
          <p:nvPr/>
        </p:nvGrpSpPr>
        <p:grpSpPr bwMode="auto">
          <a:xfrm>
            <a:off x="2057400" y="1447800"/>
            <a:ext cx="6778625" cy="615950"/>
            <a:chOff x="1981200" y="1447800"/>
            <a:chExt cx="6777835" cy="615950"/>
          </a:xfrm>
        </p:grpSpPr>
        <p:pic>
          <p:nvPicPr>
            <p:cNvPr id="1946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1524000"/>
              <a:ext cx="1752600" cy="539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69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6200" y="1524000"/>
              <a:ext cx="542925" cy="539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71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7400" y="1524000"/>
              <a:ext cx="1293812" cy="539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472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53400" y="1447800"/>
              <a:ext cx="605635" cy="60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504" name="Picture 48"/>
            <p:cNvPicPr>
              <a:picLocks noChangeAspect="1" noChangeArrowheads="1"/>
            </p:cNvPicPr>
            <p:nvPr/>
          </p:nvPicPr>
          <p:blipFill>
            <a:blip r:embed="rId7" cstate="print"/>
            <a:srcRect l="10225" t="15642" r="9085" b="17984"/>
            <a:stretch>
              <a:fillRect/>
            </a:stretch>
          </p:blipFill>
          <p:spPr bwMode="auto">
            <a:xfrm>
              <a:off x="4572000" y="1524000"/>
              <a:ext cx="1098550" cy="5397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91400" y="1490472"/>
              <a:ext cx="609600" cy="5669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6391" name="Rectangle 3"/>
          <p:cNvSpPr>
            <a:spLocks noChangeArrowheads="1"/>
          </p:cNvSpPr>
          <p:nvPr/>
        </p:nvSpPr>
        <p:spPr bwMode="auto">
          <a:xfrm>
            <a:off x="1905000" y="4419600"/>
            <a:ext cx="7086600" cy="1371600"/>
          </a:xfrm>
          <a:prstGeom prst="rect">
            <a:avLst/>
          </a:prstGeom>
          <a:solidFill>
            <a:srgbClr val="F2F2F2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9538" y="3077634"/>
            <a:ext cx="1238862" cy="711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16393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200" b="1" dirty="0">
                <a:solidFill>
                  <a:srgbClr val="000000"/>
                </a:solidFill>
              </a:rPr>
              <a:t>PORTFOLIO DE NEGÓCIOS</a:t>
            </a:r>
          </a:p>
        </p:txBody>
      </p:sp>
      <p:pic>
        <p:nvPicPr>
          <p:cNvPr id="1639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2813" y="2538413"/>
            <a:ext cx="2160587" cy="165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4191000"/>
            <a:ext cx="2514600" cy="159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0"/>
            <a:ext cx="82296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200" b="1" dirty="0">
                <a:solidFill>
                  <a:srgbClr val="000000"/>
                </a:solidFill>
              </a:rPr>
              <a:t>PESQUISA E PRODUÇÃO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738" y="3714750"/>
            <a:ext cx="615950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1428750"/>
            <a:ext cx="609600" cy="70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print"/>
          <a:srcRect l="16011"/>
          <a:stretch>
            <a:fillRect/>
          </a:stretch>
        </p:blipFill>
        <p:spPr bwMode="auto">
          <a:xfrm>
            <a:off x="6072188" y="5307013"/>
            <a:ext cx="785812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25" y="3048000"/>
            <a:ext cx="1419225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7358063" y="1214438"/>
            <a:ext cx="1676400" cy="478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Onshore</a:t>
            </a:r>
            <a:r>
              <a:rPr lang="en-US" sz="1100" b="1" i="1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Rovuma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Anadarko (35.7%)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Cove Energy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Maurel &amp; Prom (24%)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Wentworth (15.3%)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Area 1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Anadarko (36.5%)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Mitsui (20%)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Bharat P. C.(10%)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Videocon E. R.(10%)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Cove Energy (8.5%)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Area 4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Eni (70%)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Galp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Kogas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Area 2 &amp; 5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Statoil (90%)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Area 3 &amp; 6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Petronas (90%)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(10%)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4086225" y="992188"/>
            <a:ext cx="2057400" cy="545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 b="1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Pande - Temane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(25%)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IFC (5%)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Sasol (70%)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16 &amp; 19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Sasol (50%)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Petronas (35%)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Sofala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Sasol (85%)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M10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Sasol (42.5%)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Petronas (42.5%)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Buzi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Buzi Hydrocarbons (75%)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(25%)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Area   A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Sasol (90%)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1">
                <a:solidFill>
                  <a:srgbClr val="000000"/>
                </a:solidFill>
                <a:latin typeface="Arial" pitchFamily="34" charset="0"/>
              </a:rPr>
              <a:t>Mazenga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34" charset="0"/>
              </a:rPr>
              <a:t>ENH (100%)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 b="1">
              <a:solidFill>
                <a:srgbClr val="000000"/>
              </a:solidFill>
              <a:latin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1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5651500" y="928688"/>
            <a:ext cx="1473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  <a:latin typeface="Arial Black" pitchFamily="34" charset="0"/>
              </a:rPr>
              <a:t>Operadores</a:t>
            </a:r>
          </a:p>
        </p:txBody>
      </p:sp>
      <p:pic>
        <p:nvPicPr>
          <p:cNvPr id="1946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13" y="2214563"/>
            <a:ext cx="635000" cy="590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7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13" y="4572000"/>
            <a:ext cx="1046162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8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550" y="857250"/>
            <a:ext cx="3703638" cy="523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228600" y="2286000"/>
            <a:ext cx="4572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51" name="Group 33"/>
          <p:cNvGrpSpPr>
            <a:grpSpLocks/>
          </p:cNvGrpSpPr>
          <p:nvPr/>
        </p:nvGrpSpPr>
        <p:grpSpPr bwMode="auto">
          <a:xfrm>
            <a:off x="304800" y="838200"/>
            <a:ext cx="8382000" cy="5105400"/>
            <a:chOff x="990600" y="2057400"/>
            <a:chExt cx="5867404" cy="3200400"/>
          </a:xfrm>
        </p:grpSpPr>
        <p:grpSp>
          <p:nvGrpSpPr>
            <p:cNvPr id="27669" name="Group 14"/>
            <p:cNvGrpSpPr>
              <a:grpSpLocks/>
            </p:cNvGrpSpPr>
            <p:nvPr/>
          </p:nvGrpSpPr>
          <p:grpSpPr bwMode="auto">
            <a:xfrm>
              <a:off x="990600" y="2057400"/>
              <a:ext cx="5867404" cy="3200400"/>
              <a:chOff x="990600" y="2057400"/>
              <a:chExt cx="5867400" cy="3200400"/>
            </a:xfrm>
          </p:grpSpPr>
          <p:grpSp>
            <p:nvGrpSpPr>
              <p:cNvPr id="27687" name="Group 12"/>
              <p:cNvGrpSpPr>
                <a:grpSpLocks/>
              </p:cNvGrpSpPr>
              <p:nvPr/>
            </p:nvGrpSpPr>
            <p:grpSpPr bwMode="auto">
              <a:xfrm>
                <a:off x="990600" y="2057400"/>
                <a:ext cx="5867400" cy="3200400"/>
                <a:chOff x="990600" y="2057400"/>
                <a:chExt cx="5867400" cy="3200400"/>
              </a:xfrm>
            </p:grpSpPr>
            <p:pic>
              <p:nvPicPr>
                <p:cNvPr id="2768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4073" t="15440" r="20683" b="3920"/>
                <a:stretch>
                  <a:fillRect/>
                </a:stretch>
              </p:blipFill>
              <p:spPr bwMode="auto">
                <a:xfrm>
                  <a:off x="990600" y="2057400"/>
                  <a:ext cx="5867400" cy="3200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690" name="Rectangle 5"/>
                <p:cNvSpPr>
                  <a:spLocks noChangeArrowheads="1"/>
                </p:cNvSpPr>
                <p:nvPr/>
              </p:nvSpPr>
              <p:spPr bwMode="auto">
                <a:xfrm>
                  <a:off x="1066800" y="2362200"/>
                  <a:ext cx="457200" cy="2286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91" name="Rectangle 6"/>
                <p:cNvSpPr>
                  <a:spLocks noChangeArrowheads="1"/>
                </p:cNvSpPr>
                <p:nvPr/>
              </p:nvSpPr>
              <p:spPr bwMode="auto">
                <a:xfrm>
                  <a:off x="990600" y="2743200"/>
                  <a:ext cx="533400" cy="2286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92" name="Rectangle 7"/>
                <p:cNvSpPr>
                  <a:spLocks noChangeArrowheads="1"/>
                </p:cNvSpPr>
                <p:nvPr/>
              </p:nvSpPr>
              <p:spPr bwMode="auto">
                <a:xfrm>
                  <a:off x="990600" y="3276600"/>
                  <a:ext cx="533400" cy="2286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93" name="Rectangle 8"/>
                <p:cNvSpPr>
                  <a:spLocks noChangeArrowheads="1"/>
                </p:cNvSpPr>
                <p:nvPr/>
              </p:nvSpPr>
              <p:spPr bwMode="auto">
                <a:xfrm>
                  <a:off x="1066800" y="3657600"/>
                  <a:ext cx="457200" cy="2286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94" name="Rectangle 9"/>
                <p:cNvSpPr>
                  <a:spLocks noChangeArrowheads="1"/>
                </p:cNvSpPr>
                <p:nvPr/>
              </p:nvSpPr>
              <p:spPr bwMode="auto">
                <a:xfrm>
                  <a:off x="1066800" y="4114800"/>
                  <a:ext cx="457200" cy="228600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27695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79256" t="46040" r="15852" b="40520"/>
                <a:stretch>
                  <a:fillRect/>
                </a:stretch>
              </p:blipFill>
              <p:spPr bwMode="auto">
                <a:xfrm>
                  <a:off x="4495800" y="3429000"/>
                  <a:ext cx="448918" cy="762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" name="TextBox 13"/>
              <p:cNvSpPr txBox="1"/>
              <p:nvPr/>
            </p:nvSpPr>
            <p:spPr>
              <a:xfrm>
                <a:off x="5471160" y="3485271"/>
                <a:ext cx="418704" cy="5966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n-US" b="1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 pitchFamily="32" charset="0"/>
                    <a:cs typeface="Arial" charset="0"/>
                  </a:rPr>
                  <a:t>6</a:t>
                </a:r>
              </a:p>
              <a:p>
                <a:pPr>
                  <a:buFont typeface="Times New Roman" pitchFamily="16" charset="0"/>
                  <a:buNone/>
                  <a:defRPr/>
                </a:pPr>
                <a:endParaRPr lang="en-US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Calibri" pitchFamily="32" charset="0"/>
                  <a:cs typeface="Arial" charset="0"/>
                </a:endParaRPr>
              </a:p>
              <a:p>
                <a:pPr>
                  <a:buFont typeface="Times New Roman" pitchFamily="16" charset="0"/>
                  <a:buNone/>
                  <a:defRPr/>
                </a:pPr>
                <a:r>
                  <a:rPr lang="en-US" b="1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 pitchFamily="32" charset="0"/>
                    <a:cs typeface="Arial" charset="0"/>
                  </a:rPr>
                  <a:t>16</a:t>
                </a:r>
              </a:p>
            </p:txBody>
          </p:sp>
        </p:grpSp>
        <p:sp>
          <p:nvSpPr>
            <p:cNvPr id="27670" name="Sun 15"/>
            <p:cNvSpPr>
              <a:spLocks noChangeArrowheads="1"/>
            </p:cNvSpPr>
            <p:nvPr/>
          </p:nvSpPr>
          <p:spPr bwMode="auto">
            <a:xfrm>
              <a:off x="1905001" y="34290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Sun 16"/>
            <p:cNvSpPr>
              <a:spLocks noChangeArrowheads="1"/>
            </p:cNvSpPr>
            <p:nvPr/>
          </p:nvSpPr>
          <p:spPr bwMode="auto">
            <a:xfrm>
              <a:off x="2590801" y="295656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Sun 17"/>
            <p:cNvSpPr>
              <a:spLocks noChangeArrowheads="1"/>
            </p:cNvSpPr>
            <p:nvPr/>
          </p:nvSpPr>
          <p:spPr bwMode="auto">
            <a:xfrm>
              <a:off x="2880361" y="29718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Sun 18"/>
            <p:cNvSpPr>
              <a:spLocks noChangeArrowheads="1"/>
            </p:cNvSpPr>
            <p:nvPr/>
          </p:nvSpPr>
          <p:spPr bwMode="auto">
            <a:xfrm>
              <a:off x="3048002" y="29718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Sun 19"/>
            <p:cNvSpPr>
              <a:spLocks noChangeArrowheads="1"/>
            </p:cNvSpPr>
            <p:nvPr/>
          </p:nvSpPr>
          <p:spPr bwMode="auto">
            <a:xfrm>
              <a:off x="3566162" y="25146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Sun 20"/>
            <p:cNvSpPr>
              <a:spLocks noChangeArrowheads="1"/>
            </p:cNvSpPr>
            <p:nvPr/>
          </p:nvSpPr>
          <p:spPr bwMode="auto">
            <a:xfrm>
              <a:off x="4038602" y="25146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Sun 21"/>
            <p:cNvSpPr>
              <a:spLocks noChangeArrowheads="1"/>
            </p:cNvSpPr>
            <p:nvPr/>
          </p:nvSpPr>
          <p:spPr bwMode="auto">
            <a:xfrm>
              <a:off x="4495803" y="25146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Sun 22"/>
            <p:cNvSpPr>
              <a:spLocks noChangeArrowheads="1"/>
            </p:cNvSpPr>
            <p:nvPr/>
          </p:nvSpPr>
          <p:spPr bwMode="auto">
            <a:xfrm>
              <a:off x="4724403" y="25146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Sun 23"/>
            <p:cNvSpPr>
              <a:spLocks noChangeArrowheads="1"/>
            </p:cNvSpPr>
            <p:nvPr/>
          </p:nvSpPr>
          <p:spPr bwMode="auto">
            <a:xfrm>
              <a:off x="4953002" y="20574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Sun 24"/>
            <p:cNvSpPr>
              <a:spLocks noChangeArrowheads="1"/>
            </p:cNvSpPr>
            <p:nvPr/>
          </p:nvSpPr>
          <p:spPr bwMode="auto">
            <a:xfrm>
              <a:off x="5181603" y="20574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Sun 25"/>
            <p:cNvSpPr>
              <a:spLocks noChangeArrowheads="1"/>
            </p:cNvSpPr>
            <p:nvPr/>
          </p:nvSpPr>
          <p:spPr bwMode="auto">
            <a:xfrm>
              <a:off x="6156963" y="20574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Sun 26"/>
            <p:cNvSpPr>
              <a:spLocks noChangeArrowheads="1"/>
            </p:cNvSpPr>
            <p:nvPr/>
          </p:nvSpPr>
          <p:spPr bwMode="auto">
            <a:xfrm>
              <a:off x="6385564" y="20574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Sun 27"/>
            <p:cNvSpPr>
              <a:spLocks noChangeArrowheads="1"/>
            </p:cNvSpPr>
            <p:nvPr/>
          </p:nvSpPr>
          <p:spPr bwMode="auto">
            <a:xfrm>
              <a:off x="6614164" y="20574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Sun 29"/>
            <p:cNvSpPr>
              <a:spLocks noChangeArrowheads="1"/>
            </p:cNvSpPr>
            <p:nvPr/>
          </p:nvSpPr>
          <p:spPr bwMode="auto">
            <a:xfrm>
              <a:off x="2133601" y="34290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Sun 30"/>
            <p:cNvSpPr>
              <a:spLocks noChangeArrowheads="1"/>
            </p:cNvSpPr>
            <p:nvPr/>
          </p:nvSpPr>
          <p:spPr bwMode="auto">
            <a:xfrm>
              <a:off x="2362202" y="2971800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Sun 31"/>
            <p:cNvSpPr>
              <a:spLocks noChangeArrowheads="1"/>
            </p:cNvSpPr>
            <p:nvPr/>
          </p:nvSpPr>
          <p:spPr bwMode="auto">
            <a:xfrm>
              <a:off x="4753391" y="3329092"/>
              <a:ext cx="91440" cy="91440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22205" y="3292381"/>
              <a:ext cx="786766" cy="7752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pt-PT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Descoberta</a:t>
              </a:r>
            </a:p>
            <a:p>
              <a:pPr>
                <a:buFont typeface="Times New Roman" pitchFamily="16" charset="0"/>
                <a:buNone/>
                <a:defRPr/>
              </a:pPr>
              <a:endParaRPr lang="pt-P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cs typeface="Arial" charset="0"/>
              </a:endParaRPr>
            </a:p>
            <a:p>
              <a:pPr>
                <a:buFont typeface="Times New Roman" pitchFamily="16" charset="0"/>
                <a:buNone/>
                <a:defRPr/>
              </a:pPr>
              <a:r>
                <a:rPr lang="pt-PT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Avaliação</a:t>
              </a:r>
            </a:p>
            <a:p>
              <a:pPr>
                <a:buFont typeface="Times New Roman" pitchFamily="16" charset="0"/>
                <a:buNone/>
                <a:defRPr/>
              </a:pPr>
              <a:endParaRPr lang="pt-P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cs typeface="Arial" charset="0"/>
              </a:endParaRPr>
            </a:p>
            <a:p>
              <a:pPr>
                <a:buFont typeface="Times New Roman" pitchFamily="16" charset="0"/>
                <a:buNone/>
                <a:defRPr/>
              </a:pPr>
              <a:endParaRPr lang="pt-PT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cs typeface="Arial" charset="0"/>
              </a:endParaRPr>
            </a:p>
            <a:p>
              <a:pPr>
                <a:buFont typeface="Times New Roman" pitchFamily="16" charset="0"/>
                <a:buNone/>
                <a:defRPr/>
              </a:pPr>
              <a:r>
                <a:rPr lang="pt-PT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2" charset="0"/>
                  <a:cs typeface="Arial" charset="0"/>
                </a:rPr>
                <a:t>Pesquisa</a:t>
              </a:r>
            </a:p>
          </p:txBody>
        </p:sp>
      </p:grpSp>
      <p:grpSp>
        <p:nvGrpSpPr>
          <p:cNvPr id="27652" name="Group 8"/>
          <p:cNvGrpSpPr>
            <a:grpSpLocks/>
          </p:cNvGrpSpPr>
          <p:nvPr/>
        </p:nvGrpSpPr>
        <p:grpSpPr bwMode="auto">
          <a:xfrm>
            <a:off x="1600200" y="3429000"/>
            <a:ext cx="457200" cy="914400"/>
            <a:chOff x="432" y="2686"/>
            <a:chExt cx="451" cy="879"/>
          </a:xfrm>
        </p:grpSpPr>
        <p:pic>
          <p:nvPicPr>
            <p:cNvPr id="2766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37556" t="17818" r="17348" b="8223"/>
            <a:stretch>
              <a:fillRect/>
            </a:stretch>
          </p:blipFill>
          <p:spPr bwMode="auto">
            <a:xfrm>
              <a:off x="441" y="2686"/>
              <a:ext cx="443" cy="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668" name="AutoShape 10"/>
            <p:cNvSpPr>
              <a:spLocks noChangeArrowheads="1"/>
            </p:cNvSpPr>
            <p:nvPr/>
          </p:nvSpPr>
          <p:spPr bwMode="auto">
            <a:xfrm>
              <a:off x="432" y="3171"/>
              <a:ext cx="452" cy="395"/>
            </a:xfrm>
            <a:prstGeom prst="can">
              <a:avLst>
                <a:gd name="adj" fmla="val 25000"/>
              </a:avLst>
            </a:prstGeom>
            <a:solidFill>
              <a:srgbClr val="FF420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3" name="Group 8"/>
          <p:cNvGrpSpPr>
            <a:grpSpLocks/>
          </p:cNvGrpSpPr>
          <p:nvPr/>
        </p:nvGrpSpPr>
        <p:grpSpPr bwMode="auto">
          <a:xfrm>
            <a:off x="2819400" y="3124200"/>
            <a:ext cx="685800" cy="1219200"/>
            <a:chOff x="432" y="2686"/>
            <a:chExt cx="451" cy="879"/>
          </a:xfrm>
        </p:grpSpPr>
        <p:pic>
          <p:nvPicPr>
            <p:cNvPr id="2766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37556" t="17818" r="17348" b="8223"/>
            <a:stretch>
              <a:fillRect/>
            </a:stretch>
          </p:blipFill>
          <p:spPr bwMode="auto">
            <a:xfrm>
              <a:off x="441" y="2686"/>
              <a:ext cx="443" cy="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666" name="AutoShape 10"/>
            <p:cNvSpPr>
              <a:spLocks noChangeArrowheads="1"/>
            </p:cNvSpPr>
            <p:nvPr/>
          </p:nvSpPr>
          <p:spPr bwMode="auto">
            <a:xfrm>
              <a:off x="432" y="3171"/>
              <a:ext cx="452" cy="395"/>
            </a:xfrm>
            <a:prstGeom prst="can">
              <a:avLst>
                <a:gd name="adj" fmla="val 25000"/>
              </a:avLst>
            </a:prstGeom>
            <a:solidFill>
              <a:srgbClr val="FF420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4" name="Group 8"/>
          <p:cNvGrpSpPr>
            <a:grpSpLocks/>
          </p:cNvGrpSpPr>
          <p:nvPr/>
        </p:nvGrpSpPr>
        <p:grpSpPr bwMode="auto">
          <a:xfrm>
            <a:off x="4495800" y="2438400"/>
            <a:ext cx="1066800" cy="1905000"/>
            <a:chOff x="432" y="2686"/>
            <a:chExt cx="451" cy="879"/>
          </a:xfrm>
        </p:grpSpPr>
        <p:pic>
          <p:nvPicPr>
            <p:cNvPr id="2766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37556" t="17818" r="17348" b="8223"/>
            <a:stretch>
              <a:fillRect/>
            </a:stretch>
          </p:blipFill>
          <p:spPr bwMode="auto">
            <a:xfrm>
              <a:off x="441" y="2686"/>
              <a:ext cx="443" cy="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664" name="AutoShape 10"/>
            <p:cNvSpPr>
              <a:spLocks noChangeArrowheads="1"/>
            </p:cNvSpPr>
            <p:nvPr/>
          </p:nvSpPr>
          <p:spPr bwMode="auto">
            <a:xfrm>
              <a:off x="432" y="3171"/>
              <a:ext cx="452" cy="395"/>
            </a:xfrm>
            <a:prstGeom prst="can">
              <a:avLst>
                <a:gd name="adj" fmla="val 25000"/>
              </a:avLst>
            </a:prstGeom>
            <a:solidFill>
              <a:srgbClr val="FF420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5" name="Group 8"/>
          <p:cNvGrpSpPr>
            <a:grpSpLocks/>
          </p:cNvGrpSpPr>
          <p:nvPr/>
        </p:nvGrpSpPr>
        <p:grpSpPr bwMode="auto">
          <a:xfrm>
            <a:off x="7239000" y="1219200"/>
            <a:ext cx="1676400" cy="3124200"/>
            <a:chOff x="432" y="2686"/>
            <a:chExt cx="451" cy="879"/>
          </a:xfrm>
        </p:grpSpPr>
        <p:pic>
          <p:nvPicPr>
            <p:cNvPr id="276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37556" t="17818" r="17348" b="8223"/>
            <a:stretch>
              <a:fillRect/>
            </a:stretch>
          </p:blipFill>
          <p:spPr bwMode="auto">
            <a:xfrm>
              <a:off x="441" y="2686"/>
              <a:ext cx="443" cy="5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662" name="AutoShape 10"/>
            <p:cNvSpPr>
              <a:spLocks noChangeArrowheads="1"/>
            </p:cNvSpPr>
            <p:nvPr/>
          </p:nvSpPr>
          <p:spPr bwMode="auto">
            <a:xfrm>
              <a:off x="432" y="3171"/>
              <a:ext cx="452" cy="395"/>
            </a:xfrm>
            <a:prstGeom prst="can">
              <a:avLst>
                <a:gd name="adj" fmla="val 25000"/>
              </a:avLst>
            </a:prstGeom>
            <a:solidFill>
              <a:srgbClr val="FF420E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7696200" y="609600"/>
            <a:ext cx="9144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170 </a:t>
            </a:r>
            <a:r>
              <a:rPr lang="en-US" sz="1600" b="1" dirty="0">
                <a:solidFill>
                  <a:srgbClr val="000000"/>
                </a:solidFill>
              </a:rPr>
              <a:t>TCFs</a:t>
            </a:r>
          </a:p>
        </p:txBody>
      </p:sp>
      <p:sp>
        <p:nvSpPr>
          <p:cNvPr id="27657" name="Text Box 7"/>
          <p:cNvSpPr txBox="1">
            <a:spLocks noChangeArrowheads="1"/>
          </p:cNvSpPr>
          <p:nvPr/>
        </p:nvSpPr>
        <p:spPr bwMode="auto">
          <a:xfrm>
            <a:off x="4648200" y="1219200"/>
            <a:ext cx="9144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</a:rPr>
              <a:t>0 </a:t>
            </a:r>
            <a:r>
              <a:rPr lang="en-US" sz="1600" b="1" dirty="0">
                <a:solidFill>
                  <a:srgbClr val="000000"/>
                </a:solidFill>
              </a:rPr>
              <a:t>TCFs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2514600" y="1905000"/>
            <a:ext cx="9144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10 TCFs</a:t>
            </a:r>
          </a:p>
        </p:txBody>
      </p:sp>
      <p:sp>
        <p:nvSpPr>
          <p:cNvPr id="27659" name="Text Box 7"/>
          <p:cNvSpPr txBox="1">
            <a:spLocks noChangeArrowheads="1"/>
          </p:cNvSpPr>
          <p:nvPr/>
        </p:nvSpPr>
        <p:spPr bwMode="auto">
          <a:xfrm>
            <a:off x="1371600" y="2667000"/>
            <a:ext cx="6858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>
                <a:solidFill>
                  <a:srgbClr val="000000"/>
                </a:solidFill>
              </a:rPr>
              <a:t>5 TCFs</a:t>
            </a:r>
          </a:p>
        </p:txBody>
      </p:sp>
      <p:sp>
        <p:nvSpPr>
          <p:cNvPr id="27660" name="Text Box 1"/>
          <p:cNvSpPr txBox="1">
            <a:spLocks noChangeArrowheads="1"/>
          </p:cNvSpPr>
          <p:nvPr/>
        </p:nvSpPr>
        <p:spPr bwMode="auto">
          <a:xfrm>
            <a:off x="34924" y="0"/>
            <a:ext cx="9109075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pt-PT" sz="2000" b="1" dirty="0" smtClean="0">
                <a:solidFill>
                  <a:srgbClr val="000000"/>
                </a:solidFill>
              </a:rPr>
              <a:t>EVOLUÇÃO DE RESERVAS DE GÁS NATURAL </a:t>
            </a:r>
            <a:r>
              <a:rPr lang="pt-PT" sz="2000" b="1" i="1" dirty="0" smtClean="0">
                <a:solidFill>
                  <a:srgbClr val="000000"/>
                </a:solidFill>
              </a:rPr>
              <a:t>IN PLACE  N</a:t>
            </a:r>
            <a:r>
              <a:rPr lang="pt-PT" sz="2000" b="1" dirty="0" smtClean="0">
                <a:solidFill>
                  <a:srgbClr val="000000"/>
                </a:solidFill>
              </a:rPr>
              <a:t>A BACIA DO ROVUMA</a:t>
            </a:r>
            <a:endParaRPr lang="pt-PT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" y="838200"/>
          <a:ext cx="8839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26313"/>
            <a:ext cx="685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b="1" dirty="0" smtClean="0">
                <a:solidFill>
                  <a:schemeClr val="tx1"/>
                </a:solidFill>
              </a:rPr>
              <a:t>EVOLUÇÃO DE CONSUMO GÁS NO MERCADO NACIONAL </a:t>
            </a:r>
            <a:endParaRPr lang="pt-PT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27584" y="22563"/>
            <a:ext cx="6792416" cy="510837"/>
          </a:xfrm>
        </p:spPr>
        <p:txBody>
          <a:bodyPr/>
          <a:lstStyle/>
          <a:p>
            <a:r>
              <a:rPr lang="en-US" sz="2200" b="1" dirty="0" smtClean="0">
                <a:ea typeface="ＭＳ Ｐゴシック" charset="-128"/>
              </a:rPr>
              <a:t>INHAMBANE – DISTRIBUIÇÃO DE GÁS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48064" y="836712"/>
            <a:ext cx="3714750" cy="5202237"/>
            <a:chOff x="5072066" y="1214422"/>
            <a:chExt cx="3714776" cy="5202482"/>
          </a:xfrm>
        </p:grpSpPr>
        <p:pic>
          <p:nvPicPr>
            <p:cNvPr id="2867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1214422"/>
              <a:ext cx="3682995" cy="5202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5357818" y="1500174"/>
              <a:ext cx="3429024" cy="4857784"/>
              <a:chOff x="5357818" y="1500174"/>
              <a:chExt cx="3429024" cy="4857784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7143768" y="1500174"/>
                <a:ext cx="1000132" cy="285752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900" b="1" dirty="0"/>
                  <a:t>13.896,17 GJ/a</a:t>
                </a:r>
                <a:r>
                  <a:rPr lang="en-US" sz="900" b="1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  <p:sp>
            <p:nvSpPr>
              <p:cNvPr id="11" name="Rounded Rectangle 10"/>
              <p:cNvSpPr>
                <a:spLocks noChangeArrowheads="1"/>
              </p:cNvSpPr>
              <p:nvPr/>
            </p:nvSpPr>
            <p:spPr bwMode="auto">
              <a:xfrm>
                <a:off x="5357818" y="5572314"/>
                <a:ext cx="1285884" cy="3572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BE86"/>
                  </a:gs>
                  <a:gs pos="35001">
                    <a:srgbClr val="FFD0AA"/>
                  </a:gs>
                  <a:gs pos="100000">
                    <a:srgbClr val="FFEBDB"/>
                  </a:gs>
                </a:gsLst>
                <a:lin ang="16200000" scaled="1"/>
              </a:gradFill>
              <a:ln w="9525">
                <a:solidFill>
                  <a:srgbClr val="F6924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000" b="1" dirty="0">
                    <a:latin typeface="+mn-lt"/>
                    <a:ea typeface="+mn-ea"/>
                  </a:rPr>
                  <a:t>EDM </a:t>
                </a:r>
                <a:r>
                  <a:rPr lang="en-US" sz="1000" b="1" dirty="0" err="1">
                    <a:latin typeface="+mn-lt"/>
                    <a:ea typeface="+mn-ea"/>
                  </a:rPr>
                  <a:t>Temane</a:t>
                </a:r>
                <a:r>
                  <a:rPr lang="en-US" sz="1000" b="1" dirty="0">
                    <a:latin typeface="+mn-lt"/>
                    <a:ea typeface="+mn-ea"/>
                  </a:rPr>
                  <a:t>:</a:t>
                </a:r>
              </a:p>
              <a:p>
                <a:pPr algn="ctr">
                  <a:defRPr/>
                </a:pPr>
                <a:r>
                  <a:rPr lang="en-US" sz="1000" b="1" dirty="0">
                    <a:latin typeface="+mn-lt"/>
                    <a:ea typeface="+mn-ea"/>
                  </a:rPr>
                  <a:t>139.661,81 GJ/a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7429520" y="4500570"/>
                <a:ext cx="1357322" cy="35719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dirty="0" err="1"/>
                  <a:t>Elgas</a:t>
                </a:r>
                <a:r>
                  <a:rPr lang="en-US" sz="1100" b="1" dirty="0"/>
                  <a:t>: 40.423,10 GJ/a</a:t>
                </a:r>
              </a:p>
            </p:txBody>
          </p:sp>
          <p:sp>
            <p:nvSpPr>
              <p:cNvPr id="13" name="Rounded Rectangle 12"/>
              <p:cNvSpPr>
                <a:spLocks noChangeArrowheads="1"/>
              </p:cNvSpPr>
              <p:nvPr/>
            </p:nvSpPr>
            <p:spPr bwMode="auto">
              <a:xfrm>
                <a:off x="5357818" y="4000615"/>
                <a:ext cx="1143008" cy="3572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BE86"/>
                  </a:gs>
                  <a:gs pos="35001">
                    <a:srgbClr val="FFD0AA"/>
                  </a:gs>
                  <a:gs pos="100000">
                    <a:srgbClr val="FFEBDB"/>
                  </a:gs>
                </a:gsLst>
                <a:lin ang="16200000" scaled="1"/>
              </a:gradFill>
              <a:ln w="9525">
                <a:solidFill>
                  <a:srgbClr val="F6924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rgbClr val="000000"/>
                    </a:solidFill>
                    <a:latin typeface="Calibri" pitchFamily="34" charset="0"/>
                  </a:rPr>
                  <a:t>Doméstico: 1.255,93  Gj/a</a:t>
                </a:r>
              </a:p>
            </p:txBody>
          </p:sp>
          <p:sp>
            <p:nvSpPr>
              <p:cNvPr id="14" name="Rounded Rectangle 13"/>
              <p:cNvSpPr>
                <a:spLocks noChangeArrowheads="1"/>
              </p:cNvSpPr>
              <p:nvPr/>
            </p:nvSpPr>
            <p:spPr bwMode="auto">
              <a:xfrm>
                <a:off x="5572133" y="6000959"/>
                <a:ext cx="1285884" cy="35720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BE86"/>
                  </a:gs>
                  <a:gs pos="35001">
                    <a:srgbClr val="FFD0AA"/>
                  </a:gs>
                  <a:gs pos="100000">
                    <a:srgbClr val="FFEBDB"/>
                  </a:gs>
                </a:gsLst>
                <a:lin ang="16200000" scaled="1"/>
              </a:gradFill>
              <a:ln w="9525">
                <a:solidFill>
                  <a:srgbClr val="F6924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r>
                  <a:rPr lang="en-US" sz="1100" b="1">
                    <a:solidFill>
                      <a:srgbClr val="000000"/>
                    </a:solidFill>
                    <a:latin typeface="Calibri" pitchFamily="34" charset="0"/>
                  </a:rPr>
                  <a:t>Doméstico: 3.354,39 GJ/a</a:t>
                </a:r>
              </a:p>
            </p:txBody>
          </p:sp>
        </p:grpSp>
      </p:grpSp>
      <p:sp>
        <p:nvSpPr>
          <p:cNvPr id="28676" name="TextBox 15"/>
          <p:cNvSpPr txBox="1">
            <a:spLocks noChangeArrowheads="1"/>
          </p:cNvSpPr>
          <p:nvPr/>
        </p:nvSpPr>
        <p:spPr bwMode="auto">
          <a:xfrm>
            <a:off x="107504" y="908720"/>
            <a:ext cx="47148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lvl="2" indent="-2730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pt-PT" sz="1400" b="1" dirty="0">
                <a:solidFill>
                  <a:schemeClr val="tx1"/>
                </a:solidFill>
                <a:latin typeface="Calibri" pitchFamily="34" charset="0"/>
              </a:rPr>
              <a:t>Actualmente existem </a:t>
            </a:r>
            <a:r>
              <a:rPr lang="pt-PT" sz="1400" b="1" dirty="0" smtClean="0">
                <a:solidFill>
                  <a:schemeClr val="tx1"/>
                </a:solidFill>
              </a:rPr>
              <a:t>21</a:t>
            </a:r>
            <a:r>
              <a:rPr lang="pt-PT" sz="1400" b="1" dirty="0" smtClean="0">
                <a:solidFill>
                  <a:schemeClr val="tx1"/>
                </a:solidFill>
                <a:latin typeface="Calibri" pitchFamily="34" charset="0"/>
              </a:rPr>
              <a:t>9 </a:t>
            </a:r>
            <a:r>
              <a:rPr lang="pt-PT" sz="1400" b="1" dirty="0">
                <a:solidFill>
                  <a:schemeClr val="tx1"/>
                </a:solidFill>
                <a:latin typeface="Calibri" pitchFamily="34" charset="0"/>
              </a:rPr>
              <a:t>consumidores ligados a rede de distribuição sendo:  </a:t>
            </a:r>
          </a:p>
          <a:p>
            <a:pPr marL="273050" lvl="2" indent="-2730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pt-PT" sz="1400" b="1" dirty="0">
                <a:solidFill>
                  <a:schemeClr val="tx1"/>
                </a:solidFill>
                <a:latin typeface="Calibri" pitchFamily="34" charset="0"/>
              </a:rPr>
              <a:t>Industriais – 4</a:t>
            </a:r>
          </a:p>
          <a:p>
            <a:pPr marL="273050" lvl="2" indent="-2730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pt-PT" sz="1400" b="1" dirty="0">
                <a:solidFill>
                  <a:schemeClr val="tx1"/>
                </a:solidFill>
                <a:latin typeface="Calibri" pitchFamily="34" charset="0"/>
              </a:rPr>
              <a:t>Comerciais - </a:t>
            </a:r>
            <a:r>
              <a:rPr lang="pt-PT" sz="1400" b="1" dirty="0" smtClean="0">
                <a:solidFill>
                  <a:schemeClr val="tx1"/>
                </a:solidFill>
                <a:latin typeface="Calibri" pitchFamily="34" charset="0"/>
              </a:rPr>
              <a:t>38 </a:t>
            </a:r>
            <a:endParaRPr lang="pt-PT" sz="1400" b="1" dirty="0">
              <a:solidFill>
                <a:schemeClr val="tx1"/>
              </a:solidFill>
              <a:latin typeface="Calibri" pitchFamily="34" charset="0"/>
            </a:endParaRPr>
          </a:p>
          <a:p>
            <a:pPr marL="273050" lvl="2" indent="-2730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pt-PT" sz="1400" b="1" dirty="0">
                <a:solidFill>
                  <a:schemeClr val="tx1"/>
                </a:solidFill>
                <a:latin typeface="Calibri" pitchFamily="34" charset="0"/>
              </a:rPr>
              <a:t>Residenciais </a:t>
            </a:r>
            <a:r>
              <a:rPr lang="pt-PT" sz="1400" b="1" dirty="0" smtClean="0">
                <a:solidFill>
                  <a:schemeClr val="tx1"/>
                </a:solidFill>
                <a:latin typeface="Calibri" pitchFamily="34" charset="0"/>
              </a:rPr>
              <a:t>– 177</a:t>
            </a:r>
          </a:p>
          <a:p>
            <a:pPr marL="273050" lvl="2" indent="-2730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pt-PT" sz="1400" b="1" dirty="0" smtClean="0">
                <a:solidFill>
                  <a:schemeClr val="tx1"/>
                </a:solidFill>
              </a:rPr>
              <a:t>500 NOVAS LIGACOES – em curso</a:t>
            </a:r>
            <a:endParaRPr lang="pt-PT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152400" y="2971800"/>
          <a:ext cx="47244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1743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LIs1J8bkyvv.Vxkb5b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EdKut7AFEeg7smU3XJU6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Sx4xd160ObvlknqCdDW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p9Ax0txkWDPp79A7Zxz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sNdCAdNTUqhrUgGktuc_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MSLJwGjE.6UjcnU5h5K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fKNjYkqkuDOJjIEr8TJ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uFHqWSFECMseACfKhE9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7FqEnK2UK7zibaRo40Y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MrFcyAYk2MSq8E1xfj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6jg2JzblUmbTcdVperlC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aDUv0XY0ewDG0gpPbv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VyAj3gGEa4Cjn1JVvGb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ZLgTbaAEq8.S8VlCMH0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DtgVbmaEWRkBko6Prgk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hV2F1vKUqvgZo7FCEbW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22dmlrOk.iIIOObpqVA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IYEpD2tUiJKAaOYPFOH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Daiy0Qh9E25o04ug_nyF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85rROVam0CDf7OoaSrUP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0yjPWqaUGRYCd.pWRHy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cjA0fKK0GYwiKM8DcZf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iKqM1S802y4Z.sRjKiD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IgN9DSqkS197fh2YPlG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k_50hS3Uy2.NXsmtCj5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PkC3KR4UChHDGNg5wvZ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3..7FiRgUCFa7Re.SamZ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3RaamRM0SszM8Jl71va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WLC_kYfU2tEUSBOTPsM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p6wxehOke7vVDj9oGgi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6TFQwNjvkybN7rCcNrkA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fvOjgu4HEirCosLqGWtH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konIAElEKKmEWr4JsU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WB2MKBSU6ZymX1ov3oE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8GQ8HQQn06PK.hnEo94B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tXEAwBCu0K8Z3_9w54hs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NqMRR0u_0WVUKJQ9ewTa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.Ew7Yhf065x0jcnGX1N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nh81e.60eYuSrA3IGDx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EF4D2to0KKEI6vji3aO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gaQrYSQEO5dWTdR429T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ACM7StpUm.mjDGcvd2M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jeuEDk40aMygyPH.EDD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X4I4Yc2k.X6tWV5T9S_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Tz1zwJqEmoeNotpwx6d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HDDuol1U6kW6JOznbCn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J_dRLJ0SyXkZfc0My2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uPBdlHC0KG9oC5glLKP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Hln29GDECJgawC0H2Qd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TDIl.g60WcUCqyOj.V8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isKAp2CEi4FShmp89Ug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GUdV1Uii0K1A.DJln4ut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gQTCoIjAEeYWW.2H0u0v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be2Q.f7UCqvaQVCmt8e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D31ZMvG0mLNms1QV6n5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622PsQMYUmzucrKVo1go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WjFUs0UyCB.vxIX5xE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w.lJLDZkmoFTBteYDX4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mibg8NkUiJpiRyOJPoW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Y5zwDxpUujPu.7aMxLp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dPlTwshEOPKzTIuAf8V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9dCH9rJuUutQ5ZOb054S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WnIRwRKkKkzFtKzBu_N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0svyXCYiU2qv3IesGlKT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TOWI6C0WxS_0_4DMJn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aTC2v0d0CLWaYcbB1IL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6u9w7g90WWRuuf1wgcN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DauvMhVUaBBZKWJk4LG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08H3kKkUyK5rW7s6HTe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WpzKklREyCMRdQwcxl.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EqxIoNTEKsmG2i3g_dx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4iFrQ6dkaX.8zT1Na32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VuoZisaECWAh8waXldc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h..jonYE2te7lkR63dm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EVJueabk.OGG5uH2Gxxw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6001</TotalTime>
  <Words>1302</Words>
  <Application>Microsoft Office PowerPoint</Application>
  <PresentationFormat>On-screen Show (4:3)</PresentationFormat>
  <Paragraphs>330</Paragraphs>
  <Slides>24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INHAMBANE – DISTRIBUIÇÃO DE GÁS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IMPACTO SOCIAL DESTA INDÚSTRIA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 Cardoso</dc:creator>
  <cp:lastModifiedBy>Jdias</cp:lastModifiedBy>
  <cp:revision>590</cp:revision>
  <cp:lastPrinted>2012-05-21T13:33:53Z</cp:lastPrinted>
  <dcterms:created xsi:type="dcterms:W3CDTF">2012-04-02T10:09:18Z</dcterms:created>
  <dcterms:modified xsi:type="dcterms:W3CDTF">2012-12-06T08:37:12Z</dcterms:modified>
</cp:coreProperties>
</file>