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6327" r:id="rId2"/>
  </p:sldMasterIdLst>
  <p:notesMasterIdLst>
    <p:notesMasterId r:id="rId20"/>
  </p:notesMasterIdLst>
  <p:sldIdLst>
    <p:sldId id="680" r:id="rId3"/>
    <p:sldId id="461" r:id="rId4"/>
    <p:sldId id="476" r:id="rId5"/>
    <p:sldId id="677" r:id="rId6"/>
    <p:sldId id="670" r:id="rId7"/>
    <p:sldId id="497" r:id="rId8"/>
    <p:sldId id="353" r:id="rId9"/>
    <p:sldId id="657" r:id="rId10"/>
    <p:sldId id="658" r:id="rId11"/>
    <p:sldId id="378" r:id="rId12"/>
    <p:sldId id="681" r:id="rId13"/>
    <p:sldId id="679" r:id="rId14"/>
    <p:sldId id="678" r:id="rId15"/>
    <p:sldId id="574" r:id="rId16"/>
    <p:sldId id="659" r:id="rId17"/>
    <p:sldId id="660" r:id="rId18"/>
    <p:sldId id="581" r:id="rId19"/>
  </p:sldIdLst>
  <p:sldSz cx="9144000" cy="6858000" type="screen4x3"/>
  <p:notesSz cx="6858000" cy="9144000"/>
  <p:custDataLst>
    <p:tags r:id="rId21"/>
  </p:custDataLst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E5664"/>
    <a:srgbClr val="0A5167"/>
    <a:srgbClr val="000000"/>
    <a:srgbClr val="9A0526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02" autoAdjust="0"/>
    <p:restoredTop sz="90651" autoAdjust="0"/>
  </p:normalViewPr>
  <p:slideViewPr>
    <p:cSldViewPr snapToGrid="0">
      <p:cViewPr>
        <p:scale>
          <a:sx n="60" d="100"/>
          <a:sy n="60" d="100"/>
        </p:scale>
        <p:origin x="-1698" y="-144"/>
      </p:cViewPr>
      <p:guideLst>
        <p:guide orient="horz" pos="2606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DC29B38-9631-4A48-A1D2-E1F5544591CD}" type="datetimeFigureOut">
              <a:rPr lang="pt-BR"/>
              <a:pPr>
                <a:defRPr/>
              </a:pPr>
              <a:t>05/12/2012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CE58DF-B75A-4845-B287-30B3076810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79574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22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89725" tIns="44862" rIns="89725" bIns="44862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087E071-725F-6348-9EC5-70FB5CB5CD98}" type="slidenum">
              <a:rPr lang="pt-BR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Estamos sempre pautados pelo Bom Crescimento, que nos diz que devemos sempre crescer em harmonia com o meio ambiente, valorizando a vida, as pessoas e todos que se relacionam conosco.</a:t>
            </a:r>
          </a:p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85DC66-7295-4FAB-BBFF-EED845C39F71}" type="slidenum">
              <a:rPr lang="pt-BR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b="1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161CC2-1C67-4405-B9D2-906FE9B8448D}" type="slidenum">
              <a:rPr lang="pt-BR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Espaço Reservado para Anotaçõ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i="1" dirty="0" smtClean="0"/>
              <a:t>Um grupo com metas ousadas de crescimentos e rentabilidade deve atuar de forma ética, melhorando o aproveitamento dos recursos naturais, sendo parceiro no desenvolvimento das comunidades de entorno e evoluindo de forma consciente na gestão dos colaboradores. Sendo assim, o Grupo Libra contribui para a sustentabilidade do planeta ao mesmo tempo em que mantém a sua vocação história de empreendedorismo e engajamento. </a:t>
            </a:r>
          </a:p>
          <a:p>
            <a:pPr marL="171450" indent="-171450">
              <a:buFont typeface="Arial" charset="0"/>
              <a:buChar char="•"/>
              <a:defRPr/>
            </a:pPr>
            <a:endParaRPr lang="pt-BR" b="1" dirty="0" smtClean="0"/>
          </a:p>
          <a:p>
            <a:pPr>
              <a:buFont typeface="Arial" charset="0"/>
              <a:buNone/>
              <a:defRPr/>
            </a:pPr>
            <a:endParaRPr lang="pt-BR" b="1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251785-CAE3-46CE-BD72-4FED00D8FB99}" type="slidenum">
              <a:rPr lang="pt-BR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pt-BR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AA1904-E4B9-42FC-BA9C-BF612B472E6C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AA1904-E4B9-42FC-BA9C-BF612B472E6C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Tratar logo do portêiner.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672A9D-A7E0-484C-93A8-C77009F86D6D}" type="slidenum">
              <a:rPr lang="pt-BR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4437548C-5D18-4378-AB98-F57FFD6CFDEF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ADF856-9A94-4F74-AF98-7FBFE8810D91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1645899-69F2-4EA0-983A-DA0910D4F091}" type="datetimeFigureOut">
              <a:rPr lang="pt-BR"/>
              <a:pPr>
                <a:defRPr/>
              </a:pPr>
              <a:t>05/12/2012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AC29ED5-BF28-40F9-A256-79869746213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A128E6C-EA2B-421F-9E70-28C3563E36A6}" type="datetimeFigureOut">
              <a:rPr lang="pt-BR"/>
              <a:pPr>
                <a:defRPr/>
              </a:pPr>
              <a:t>05/12/2012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9281A09-2855-4DA7-8630-B1FFC1330C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8"/>
          <p:cNvSpPr>
            <a:spLocks noGrp="1"/>
          </p:cNvSpPr>
          <p:nvPr>
            <p:ph sz="quarter" idx="10"/>
          </p:nvPr>
        </p:nvSpPr>
        <p:spPr>
          <a:xfrm>
            <a:off x="638827" y="1603332"/>
            <a:ext cx="8229122" cy="46972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4" name="Espaço Reservado para Número de Slide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E5C2B63-59B7-4709-B723-966A5D7B465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475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0" y="0"/>
            <a:ext cx="9144000" cy="4562475"/>
          </a:xfrm>
          <a:prstGeom prst="rect">
            <a:avLst/>
          </a:prstGeom>
          <a:solidFill>
            <a:srgbClr val="0032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/>
        </p:nvSpPr>
        <p:spPr>
          <a:xfrm>
            <a:off x="0" y="0"/>
            <a:ext cx="649288" cy="6858000"/>
          </a:xfrm>
          <a:prstGeom prst="rect">
            <a:avLst/>
          </a:prstGeom>
          <a:solidFill>
            <a:srgbClr val="1B37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Imagem 6" descr="Logo Simbolo Seta Libr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338"/>
            <a:ext cx="66992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8080" y="2760825"/>
            <a:ext cx="6669088" cy="1336351"/>
          </a:xfrm>
        </p:spPr>
        <p:txBody>
          <a:bodyPr>
            <a:noAutofit/>
          </a:bodyPr>
          <a:lstStyle>
            <a:lvl1pPr algn="l">
              <a:defRPr sz="3400" b="0" i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cs typeface="Verdana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8"/>
          <p:cNvSpPr>
            <a:spLocks noGrp="1"/>
          </p:cNvSpPr>
          <p:nvPr>
            <p:ph sz="quarter" idx="10"/>
          </p:nvPr>
        </p:nvSpPr>
        <p:spPr>
          <a:xfrm>
            <a:off x="638827" y="1603332"/>
            <a:ext cx="8229122" cy="469726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233DA9B-C8FA-4A9F-87F4-D83013687B02}" type="datetimeFigureOut">
              <a:rPr lang="pt-BR"/>
              <a:pPr>
                <a:defRPr/>
              </a:pPr>
              <a:t>05/12/2012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961182F-6FFD-4887-B3C6-0E444090AAF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11" name="Espaço Reservado para Conteúdo 8"/>
          <p:cNvSpPr>
            <a:spLocks noGrp="1"/>
          </p:cNvSpPr>
          <p:nvPr>
            <p:ph sz="quarter" idx="10"/>
          </p:nvPr>
        </p:nvSpPr>
        <p:spPr>
          <a:xfrm>
            <a:off x="638827" y="1603332"/>
            <a:ext cx="3933173" cy="46972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2" name="Espaço Reservado para Conteúdo 8"/>
          <p:cNvSpPr>
            <a:spLocks noGrp="1"/>
          </p:cNvSpPr>
          <p:nvPr>
            <p:ph sz="quarter" idx="12"/>
          </p:nvPr>
        </p:nvSpPr>
        <p:spPr>
          <a:xfrm>
            <a:off x="4772415" y="1603332"/>
            <a:ext cx="4095533" cy="46972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texto verticais">
    <p:bg>
      <p:bgPr>
        <a:solidFill>
          <a:srgbClr val="0041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0" y="4365625"/>
            <a:ext cx="9144000" cy="2492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resentação Grupo Li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090738" y="357166"/>
            <a:ext cx="5289776" cy="856154"/>
          </a:xfrm>
          <a:prstGeom prst="rect">
            <a:avLst/>
          </a:prstGeom>
        </p:spPr>
        <p:txBody>
          <a:bodyPr lIns="216000" tIns="72000" rIns="72000" bIns="0" anchor="b"/>
          <a:lstStyle>
            <a:lvl1pPr algn="l">
              <a:defRPr sz="1800" b="1">
                <a:solidFill>
                  <a:schemeClr val="accent1"/>
                </a:solidFill>
                <a:latin typeface="Gill Sans MT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5"/>
          </p:nvPr>
        </p:nvSpPr>
        <p:spPr>
          <a:xfrm>
            <a:off x="468313" y="1641475"/>
            <a:ext cx="8461405" cy="255588"/>
          </a:xfrm>
          <a:prstGeom prst="rect">
            <a:avLst/>
          </a:prstGeom>
        </p:spPr>
        <p:txBody>
          <a:bodyPr/>
          <a:lstStyle>
            <a:lvl1pPr marL="0" indent="0" algn="ctr">
              <a:defRPr sz="1600" b="0" cap="none" baseline="0">
                <a:solidFill>
                  <a:schemeClr val="accent1"/>
                </a:solidFill>
                <a:latin typeface="Gill Sans MT" pitchFamily="34" charset="0"/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0B8336A-12FB-489B-AAFE-A004A00734ED}" type="datetimeFigureOut">
              <a:rPr lang="pt-BR"/>
              <a:pPr>
                <a:defRPr/>
              </a:pPr>
              <a:t>05/12/2012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E374915-FED4-41EC-9BD4-9A823074B27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AB077DD-2C70-4E9C-A4DF-1982C35D1B5D}" type="datetimeFigureOut">
              <a:rPr lang="pt-BR"/>
              <a:pPr>
                <a:defRPr/>
              </a:pPr>
              <a:t>05/12/2012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5F300C0-F3FE-4FA6-80DD-69C725A0EF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B48D053-A200-484D-94A4-377C165DA88B}" type="datetimeFigureOut">
              <a:rPr lang="pt-BR"/>
              <a:pPr>
                <a:defRPr/>
              </a:pPr>
              <a:t>05/12/2012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59975AC-A088-4602-8294-4C579BE4AD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F12C440-3C89-412E-9E78-269FC7259561}" type="datetimeFigureOut">
              <a:rPr lang="pt-BR"/>
              <a:pPr>
                <a:defRPr/>
              </a:pPr>
              <a:t>05/12/2012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ADD7FC3-ADF4-46C5-BC51-5D6678E1DFE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68F1A2B-3B00-4BC8-B596-2133C0FA2FCC}" type="datetimeFigureOut">
              <a:rPr lang="pt-BR"/>
              <a:pPr>
                <a:defRPr/>
              </a:pPr>
              <a:t>05/12/2012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C472776-0DF4-42D1-9DC7-25AE8FA3B48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7A897D9-AC3A-4E0A-A321-CA66D2805E8C}" type="datetimeFigureOut">
              <a:rPr lang="pt-BR"/>
              <a:pPr>
                <a:defRPr/>
              </a:pPr>
              <a:t>05/12/2012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036018E-87AC-437E-B370-F9C614CE3DF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CDCE8EC-B92B-4BF1-9ADC-65DCDC9A5032}" type="datetimeFigureOut">
              <a:rPr lang="pt-BR"/>
              <a:pPr>
                <a:defRPr/>
              </a:pPr>
              <a:t>05/12/2012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0DB8028-7606-4C97-BFD0-66E4C1EF6F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9694" r:id="rId1"/>
    <p:sldLayoutId id="2147489740" r:id="rId2"/>
    <p:sldLayoutId id="2147489741" r:id="rId3"/>
    <p:sldLayoutId id="2147489742" r:id="rId4"/>
    <p:sldLayoutId id="2147489743" r:id="rId5"/>
    <p:sldLayoutId id="2147489744" r:id="rId6"/>
    <p:sldLayoutId id="2147489745" r:id="rId7"/>
    <p:sldLayoutId id="2147489746" r:id="rId8"/>
    <p:sldLayoutId id="2147489747" r:id="rId9"/>
    <p:sldLayoutId id="2147489748" r:id="rId10"/>
    <p:sldLayoutId id="2147489749" r:id="rId11"/>
    <p:sldLayoutId id="2147489695" r:id="rId12"/>
    <p:sldLayoutId id="2147489755" r:id="rId13"/>
    <p:sldLayoutId id="2147489699" r:id="rId14"/>
    <p:sldLayoutId id="2147489700" r:id="rId15"/>
    <p:sldLayoutId id="2147489801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/>
        </p:nvSpPr>
        <p:spPr>
          <a:xfrm>
            <a:off x="0" y="0"/>
            <a:ext cx="649288" cy="6858000"/>
          </a:xfrm>
          <a:prstGeom prst="rect">
            <a:avLst/>
          </a:prstGeom>
          <a:solidFill>
            <a:srgbClr val="1B37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39813" y="274638"/>
            <a:ext cx="78470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  <a:endParaRPr lang="en-US" dirty="0" smtClean="0"/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4525" y="1600200"/>
            <a:ext cx="8229600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pic>
        <p:nvPicPr>
          <p:cNvPr id="3077" name="Imagem 7" descr="Logo Simbolo Seta Libra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338"/>
            <a:ext cx="66992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83" r:id="rId1"/>
    <p:sldLayoutId id="2147489784" r:id="rId2"/>
    <p:sldLayoutId id="2147489724" r:id="rId3"/>
    <p:sldLayoutId id="2147489725" r:id="rId4"/>
    <p:sldLayoutId id="2147489726" r:id="rId5"/>
    <p:sldLayoutId id="2147489785" r:id="rId6"/>
    <p:sldLayoutId id="2147489727" r:id="rId7"/>
    <p:sldLayoutId id="2147489728" r:id="rId8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lang="en-US" sz="2800" kern="1200" dirty="0">
          <a:solidFill>
            <a:srgbClr val="003264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Verdana" pitchFamily="34" charset="0"/>
          <a:ea typeface="MS PGothic" pitchFamily="34" charset="-128"/>
          <a:cs typeface="ＭＳ Ｐゴシック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3264"/>
          </a:solidFill>
          <a:latin typeface="Verdana" pitchFamily="34" charset="0"/>
          <a:ea typeface="MS PGothic" pitchFamily="34" charset="-128"/>
          <a:cs typeface="ＭＳ Ｐゴシック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3264"/>
          </a:solidFill>
          <a:latin typeface="Verdana" pitchFamily="34" charset="0"/>
          <a:ea typeface="MS PGothic" pitchFamily="34" charset="-128"/>
          <a:cs typeface="ＭＳ Ｐゴシック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3264"/>
          </a:solidFill>
          <a:latin typeface="Verdana" pitchFamily="34" charset="0"/>
          <a:ea typeface="MS PGothic" pitchFamily="34" charset="-128"/>
          <a:cs typeface="ＭＳ Ｐゴシック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003264"/>
          </a:solidFill>
          <a:latin typeface="Verdana" pitchFamily="34" charset="0"/>
          <a:ea typeface="MS PGothic" pitchFamily="34" charset="-128"/>
          <a:cs typeface="ＭＳ Ｐゴシック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ts val="600"/>
        </a:spcBef>
        <a:spcAft>
          <a:spcPts val="600"/>
        </a:spcAft>
        <a:buFont typeface="Arial" charset="0"/>
        <a:buChar char="•"/>
        <a:defRPr sz="2000" kern="1200">
          <a:solidFill>
            <a:srgbClr val="486980"/>
          </a:solidFill>
          <a:latin typeface="Verdana" pitchFamily="34" charset="0"/>
          <a:ea typeface="MS PGothic" pitchFamily="34" charset="-128"/>
          <a:cs typeface="ＭＳ Ｐゴシック"/>
        </a:defRPr>
      </a:lvl1pPr>
      <a:lvl2pPr marL="742950" indent="-285750" algn="l" defTabSz="457200" rtl="0" eaLnBrk="0" fontAlgn="base" hangingPunct="0">
        <a:spcBef>
          <a:spcPts val="600"/>
        </a:spcBef>
        <a:spcAft>
          <a:spcPts val="600"/>
        </a:spcAft>
        <a:buFont typeface="Arial" charset="0"/>
        <a:buChar char="–"/>
        <a:defRPr sz="2800" kern="1200">
          <a:solidFill>
            <a:srgbClr val="486980"/>
          </a:solidFill>
          <a:latin typeface="Verdana" pitchFamily="34" charset="0"/>
          <a:ea typeface="MS PGothic" pitchFamily="34" charset="-128"/>
          <a:cs typeface="ＭＳ Ｐゴシック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ts val="600"/>
        </a:spcAft>
        <a:buFont typeface="Arial" charset="0"/>
        <a:buChar char="•"/>
        <a:defRPr sz="1600" kern="1200">
          <a:solidFill>
            <a:srgbClr val="486980"/>
          </a:solidFill>
          <a:latin typeface="Verdana" pitchFamily="34" charset="0"/>
          <a:ea typeface="MS PGothic" pitchFamily="34" charset="-128"/>
          <a:cs typeface="ＭＳ Ｐゴシック"/>
        </a:defRPr>
      </a:lvl3pPr>
      <a:lvl4pPr marL="1600200" indent="-228600" algn="l" defTabSz="457200" rtl="0" eaLnBrk="0" fontAlgn="base" hangingPunct="0">
        <a:spcBef>
          <a:spcPts val="600"/>
        </a:spcBef>
        <a:spcAft>
          <a:spcPts val="600"/>
        </a:spcAft>
        <a:buFont typeface="Arial" charset="0"/>
        <a:buChar char="–"/>
        <a:defRPr sz="1400" kern="1200">
          <a:solidFill>
            <a:srgbClr val="486980"/>
          </a:solidFill>
          <a:latin typeface="Verdana" pitchFamily="34" charset="0"/>
          <a:ea typeface="MS PGothic" pitchFamily="34" charset="-128"/>
          <a:cs typeface="ＭＳ Ｐゴシック"/>
        </a:defRPr>
      </a:lvl4pPr>
      <a:lvl5pPr marL="2057400" indent="-228600" algn="l" defTabSz="457200" rtl="0" eaLnBrk="0" fontAlgn="base" hangingPunct="0">
        <a:spcBef>
          <a:spcPts val="600"/>
        </a:spcBef>
        <a:spcAft>
          <a:spcPts val="600"/>
        </a:spcAft>
        <a:buFont typeface="Arial" charset="0"/>
        <a:buChar char="»"/>
        <a:defRPr sz="1400" kern="1200">
          <a:solidFill>
            <a:srgbClr val="486980"/>
          </a:solidFill>
          <a:latin typeface="Verdana" pitchFamily="34" charset="0"/>
          <a:ea typeface="MS PGothic" pitchFamily="34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tags" Target="../tags/tag6.xml"/><Relationship Id="rId11" Type="http://schemas.openxmlformats.org/officeDocument/2006/relationships/image" Target="../media/image3.png"/><Relationship Id="rId5" Type="http://schemas.openxmlformats.org/officeDocument/2006/relationships/tags" Target="../tags/tag5.xml"/><Relationship Id="rId10" Type="http://schemas.openxmlformats.org/officeDocument/2006/relationships/image" Target="../media/image2.jpeg"/><Relationship Id="rId4" Type="http://schemas.openxmlformats.org/officeDocument/2006/relationships/tags" Target="../tags/tag4.xml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14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tags" Target="../tags/tag31.xml"/><Relationship Id="rId39" Type="http://schemas.openxmlformats.org/officeDocument/2006/relationships/tags" Target="../tags/tag44.xml"/><Relationship Id="rId3" Type="http://schemas.openxmlformats.org/officeDocument/2006/relationships/tags" Target="../tags/tag8.xml"/><Relationship Id="rId21" Type="http://schemas.openxmlformats.org/officeDocument/2006/relationships/tags" Target="../tags/tag26.xml"/><Relationship Id="rId34" Type="http://schemas.openxmlformats.org/officeDocument/2006/relationships/tags" Target="../tags/tag39.xml"/><Relationship Id="rId42" Type="http://schemas.openxmlformats.org/officeDocument/2006/relationships/tags" Target="../tags/tag47.xml"/><Relationship Id="rId47" Type="http://schemas.openxmlformats.org/officeDocument/2006/relationships/image" Target="../media/image27.jpeg"/><Relationship Id="rId50" Type="http://schemas.openxmlformats.org/officeDocument/2006/relationships/image" Target="../media/image44.png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tags" Target="../tags/tag30.xml"/><Relationship Id="rId33" Type="http://schemas.openxmlformats.org/officeDocument/2006/relationships/tags" Target="../tags/tag38.xml"/><Relationship Id="rId38" Type="http://schemas.openxmlformats.org/officeDocument/2006/relationships/tags" Target="../tags/tag43.xml"/><Relationship Id="rId46" Type="http://schemas.openxmlformats.org/officeDocument/2006/relationships/oleObject" Target="../embeddings/oleObject2.bin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29" Type="http://schemas.openxmlformats.org/officeDocument/2006/relationships/tags" Target="../tags/tag34.xml"/><Relationship Id="rId41" Type="http://schemas.openxmlformats.org/officeDocument/2006/relationships/tags" Target="../tags/tag46.xml"/><Relationship Id="rId1" Type="http://schemas.openxmlformats.org/officeDocument/2006/relationships/vmlDrawing" Target="../drawings/vmlDrawing2.v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tags" Target="../tags/tag29.xml"/><Relationship Id="rId32" Type="http://schemas.openxmlformats.org/officeDocument/2006/relationships/tags" Target="../tags/tag37.xml"/><Relationship Id="rId37" Type="http://schemas.openxmlformats.org/officeDocument/2006/relationships/tags" Target="../tags/tag42.xml"/><Relationship Id="rId40" Type="http://schemas.openxmlformats.org/officeDocument/2006/relationships/tags" Target="../tags/tag45.xml"/><Relationship Id="rId45" Type="http://schemas.openxmlformats.org/officeDocument/2006/relationships/slideLayout" Target="../slideLayouts/slideLayout6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28" Type="http://schemas.openxmlformats.org/officeDocument/2006/relationships/tags" Target="../tags/tag33.xml"/><Relationship Id="rId36" Type="http://schemas.openxmlformats.org/officeDocument/2006/relationships/tags" Target="../tags/tag41.xml"/><Relationship Id="rId49" Type="http://schemas.openxmlformats.org/officeDocument/2006/relationships/image" Target="../media/image43.png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31" Type="http://schemas.openxmlformats.org/officeDocument/2006/relationships/tags" Target="../tags/tag36.xml"/><Relationship Id="rId44" Type="http://schemas.openxmlformats.org/officeDocument/2006/relationships/tags" Target="../tags/tag49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tags" Target="../tags/tag27.xml"/><Relationship Id="rId27" Type="http://schemas.openxmlformats.org/officeDocument/2006/relationships/tags" Target="../tags/tag32.xml"/><Relationship Id="rId30" Type="http://schemas.openxmlformats.org/officeDocument/2006/relationships/tags" Target="../tags/tag35.xml"/><Relationship Id="rId35" Type="http://schemas.openxmlformats.org/officeDocument/2006/relationships/tags" Target="../tags/tag40.xml"/><Relationship Id="rId43" Type="http://schemas.openxmlformats.org/officeDocument/2006/relationships/tags" Target="../tags/tag48.xml"/><Relationship Id="rId48" Type="http://schemas.openxmlformats.org/officeDocument/2006/relationships/image" Target="../media/image42.png"/><Relationship Id="rId8" Type="http://schemas.openxmlformats.org/officeDocument/2006/relationships/tags" Target="../tags/tag13.xml"/><Relationship Id="rId5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14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14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Rectangle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6" name="think-cell Slide" r:id="rId9" imgW="0" imgH="0" progId="">
                  <p:embed/>
                </p:oleObj>
              </mc:Choice>
              <mc:Fallback>
                <p:oleObj name="think-cell Slide" r:id="rId9" imgW="0" imgH="0" progId="">
                  <p:embed/>
                  <p:pic>
                    <p:nvPicPr>
                      <p:cNvPr id="0" name="AutoShape 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Imagem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-5" y="-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agem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CaixaDeTexto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365500" y="4902259"/>
            <a:ext cx="50949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b="1" i="1" dirty="0" smtClean="0">
                <a:solidFill>
                  <a:schemeClr val="bg1"/>
                </a:solidFill>
                <a:latin typeface="Verdana" pitchFamily="34" charset="0"/>
              </a:rPr>
              <a:t>Grupo Libra</a:t>
            </a:r>
          </a:p>
        </p:txBody>
      </p:sp>
      <p:sp>
        <p:nvSpPr>
          <p:cNvPr id="58" name="CaixaDeTexto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365500" y="5391594"/>
            <a:ext cx="316706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  <a:latin typeface="Verdana" pitchFamily="34" charset="0"/>
              </a:rPr>
              <a:t>Libra Terminais</a:t>
            </a:r>
          </a:p>
          <a:p>
            <a:endParaRPr lang="pt-BR" sz="1400" b="1" dirty="0" smtClean="0">
              <a:solidFill>
                <a:schemeClr val="bg1"/>
              </a:solidFill>
              <a:latin typeface="Verdana" pitchFamily="34" charset="0"/>
            </a:endParaRPr>
          </a:p>
          <a:p>
            <a:r>
              <a:rPr lang="pt-BR" sz="1400" b="1" dirty="0" smtClean="0">
                <a:solidFill>
                  <a:schemeClr val="bg1"/>
                </a:solidFill>
                <a:latin typeface="Verdana" pitchFamily="34" charset="0"/>
              </a:rPr>
              <a:t>06 de dezembro de 2012</a:t>
            </a:r>
            <a:endParaRPr lang="pt-BR" sz="1400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7278" r="33729" b="3612"/>
          <a:stretch>
            <a:fillRect/>
          </a:stretch>
        </p:blipFill>
        <p:spPr bwMode="auto">
          <a:xfrm>
            <a:off x="652463" y="1068388"/>
            <a:ext cx="5407143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51"/>
          <a:stretch>
            <a:fillRect/>
          </a:stretch>
        </p:blipFill>
        <p:spPr bwMode="auto">
          <a:xfrm>
            <a:off x="0" y="6257925"/>
            <a:ext cx="9144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5" name="CaixaDeTexto 71"/>
          <p:cNvSpPr txBox="1">
            <a:spLocks noChangeArrowheads="1"/>
          </p:cNvSpPr>
          <p:nvPr/>
        </p:nvSpPr>
        <p:spPr bwMode="auto">
          <a:xfrm>
            <a:off x="238125" y="255588"/>
            <a:ext cx="865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2200" b="1" dirty="0" smtClean="0">
                <a:solidFill>
                  <a:srgbClr val="0A5167"/>
                </a:solidFill>
                <a:latin typeface="Verdana" pitchFamily="34" charset="0"/>
              </a:rPr>
              <a:t>DADOS </a:t>
            </a:r>
            <a:r>
              <a:rPr lang="pt-BR" sz="2200" b="1" dirty="0">
                <a:solidFill>
                  <a:srgbClr val="0A5167"/>
                </a:solidFill>
                <a:latin typeface="Verdana" pitchFamily="34" charset="0"/>
              </a:rPr>
              <a:t>OPERACIONAIS</a:t>
            </a:r>
          </a:p>
        </p:txBody>
      </p:sp>
      <p:cxnSp>
        <p:nvCxnSpPr>
          <p:cNvPr id="73" name="Conector reto 72"/>
          <p:cNvCxnSpPr/>
          <p:nvPr/>
        </p:nvCxnSpPr>
        <p:spPr>
          <a:xfrm>
            <a:off x="323850" y="625475"/>
            <a:ext cx="8486775" cy="0"/>
          </a:xfrm>
          <a:prstGeom prst="line">
            <a:avLst/>
          </a:prstGeom>
          <a:ln>
            <a:solidFill>
              <a:srgbClr val="0A516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Imagem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584200"/>
            <a:ext cx="2424113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CaixaDeTexto 75"/>
          <p:cNvSpPr txBox="1">
            <a:spLocks noChangeArrowheads="1"/>
          </p:cNvSpPr>
          <p:nvPr/>
        </p:nvSpPr>
        <p:spPr bwMode="auto">
          <a:xfrm>
            <a:off x="4254500" y="773113"/>
            <a:ext cx="1612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9A0526"/>
                </a:solidFill>
                <a:latin typeface="Verdana" pitchFamily="34" charset="0"/>
              </a:rPr>
              <a:t>2012</a:t>
            </a:r>
            <a:endParaRPr lang="en-US" b="1" dirty="0">
              <a:solidFill>
                <a:srgbClr val="9A0526"/>
              </a:solidFill>
              <a:latin typeface="Verdana" pitchFamily="34" charset="0"/>
            </a:endParaRPr>
          </a:p>
        </p:txBody>
      </p:sp>
      <p:grpSp>
        <p:nvGrpSpPr>
          <p:cNvPr id="2" name="Grupo 77"/>
          <p:cNvGrpSpPr>
            <a:grpSpLocks/>
          </p:cNvGrpSpPr>
          <p:nvPr/>
        </p:nvGrpSpPr>
        <p:grpSpPr bwMode="auto">
          <a:xfrm>
            <a:off x="801688" y="1306513"/>
            <a:ext cx="2713037" cy="4824412"/>
            <a:chOff x="801106" y="1596495"/>
            <a:chExt cx="2713620" cy="4824923"/>
          </a:xfrm>
        </p:grpSpPr>
        <p:sp>
          <p:nvSpPr>
            <p:cNvPr id="79" name="CaixaDeTexto 78"/>
            <p:cNvSpPr txBox="1"/>
            <p:nvPr/>
          </p:nvSpPr>
          <p:spPr>
            <a:xfrm>
              <a:off x="801106" y="4078020"/>
              <a:ext cx="2713620" cy="2778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Equipamento: Reach Stacker</a:t>
              </a:r>
            </a:p>
          </p:txBody>
        </p:sp>
        <p:sp>
          <p:nvSpPr>
            <p:cNvPr id="80" name="CaixaDeTexto 79"/>
            <p:cNvSpPr txBox="1"/>
            <p:nvPr/>
          </p:nvSpPr>
          <p:spPr>
            <a:xfrm>
              <a:off x="801106" y="3654113"/>
              <a:ext cx="2713620" cy="2762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Equipamento: RTG</a:t>
              </a:r>
            </a:p>
          </p:txBody>
        </p:sp>
        <p:sp>
          <p:nvSpPr>
            <p:cNvPr id="81" name="CaixaDeTexto 80"/>
            <p:cNvSpPr txBox="1"/>
            <p:nvPr/>
          </p:nvSpPr>
          <p:spPr>
            <a:xfrm>
              <a:off x="801106" y="3234969"/>
              <a:ext cx="2713620" cy="2762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Equipamento: PORTAINER</a:t>
              </a: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801106" y="2823762"/>
              <a:ext cx="2713620" cy="2778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Calado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801106" y="2414144"/>
              <a:ext cx="2713620" cy="2762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Berço</a:t>
              </a:r>
            </a:p>
          </p:txBody>
        </p:sp>
        <p:sp>
          <p:nvSpPr>
            <p:cNvPr id="84" name="CaixaDeTexto 83"/>
            <p:cNvSpPr txBox="1"/>
            <p:nvPr/>
          </p:nvSpPr>
          <p:spPr>
            <a:xfrm>
              <a:off x="801106" y="2014051"/>
              <a:ext cx="2713620" cy="2778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ÁREA alfandegada</a:t>
              </a:r>
            </a:p>
          </p:txBody>
        </p:sp>
        <p:sp>
          <p:nvSpPr>
            <p:cNvPr id="85" name="CaixaDeTexto 84"/>
            <p:cNvSpPr txBox="1"/>
            <p:nvPr/>
          </p:nvSpPr>
          <p:spPr>
            <a:xfrm>
              <a:off x="801106" y="1596495"/>
              <a:ext cx="2713620" cy="2762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ÁREA total</a:t>
              </a:r>
            </a:p>
          </p:txBody>
        </p:sp>
        <p:sp>
          <p:nvSpPr>
            <p:cNvPr id="86" name="CaixaDeTexto 85"/>
            <p:cNvSpPr txBox="1"/>
            <p:nvPr/>
          </p:nvSpPr>
          <p:spPr>
            <a:xfrm>
              <a:off x="801106" y="4884555"/>
              <a:ext cx="2713620" cy="2762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Capacidade estática</a:t>
              </a:r>
            </a:p>
          </p:txBody>
        </p:sp>
        <p:sp>
          <p:nvSpPr>
            <p:cNvPr id="87" name="CaixaDeTexto 86"/>
            <p:cNvSpPr txBox="1"/>
            <p:nvPr/>
          </p:nvSpPr>
          <p:spPr>
            <a:xfrm>
              <a:off x="801106" y="5302112"/>
              <a:ext cx="2713620" cy="2762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Capacidade anual dinâmica </a:t>
              </a:r>
            </a:p>
          </p:txBody>
        </p:sp>
        <p:sp>
          <p:nvSpPr>
            <p:cNvPr id="88" name="CaixaDeTexto 87"/>
            <p:cNvSpPr txBox="1"/>
            <p:nvPr/>
          </p:nvSpPr>
          <p:spPr>
            <a:xfrm>
              <a:off x="801106" y="5738721"/>
              <a:ext cx="2713620" cy="2778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Movimentação (Unidade)</a:t>
              </a:r>
            </a:p>
          </p:txBody>
        </p:sp>
        <p:sp>
          <p:nvSpPr>
            <p:cNvPr id="89" name="CaixaDeTexto 88"/>
            <p:cNvSpPr txBox="1"/>
            <p:nvPr/>
          </p:nvSpPr>
          <p:spPr>
            <a:xfrm>
              <a:off x="801106" y="6145164"/>
              <a:ext cx="2713620" cy="2762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Movimentação (TEU)</a:t>
              </a:r>
            </a:p>
          </p:txBody>
        </p:sp>
        <p:sp>
          <p:nvSpPr>
            <p:cNvPr id="117" name="CaixaDeTexto 116"/>
            <p:cNvSpPr txBox="1"/>
            <p:nvPr/>
          </p:nvSpPr>
          <p:spPr>
            <a:xfrm>
              <a:off x="801106" y="4484463"/>
              <a:ext cx="2713620" cy="2762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Equipamento: MHC</a:t>
              </a:r>
            </a:p>
          </p:txBody>
        </p:sp>
      </p:grpSp>
      <p:grpSp>
        <p:nvGrpSpPr>
          <p:cNvPr id="4" name="Grupo 89"/>
          <p:cNvGrpSpPr>
            <a:grpSpLocks/>
          </p:cNvGrpSpPr>
          <p:nvPr/>
        </p:nvGrpSpPr>
        <p:grpSpPr bwMode="auto">
          <a:xfrm>
            <a:off x="4052888" y="1314450"/>
            <a:ext cx="2041525" cy="4851400"/>
            <a:chOff x="4053521" y="1604702"/>
            <a:chExt cx="2040388" cy="4850875"/>
          </a:xfrm>
        </p:grpSpPr>
        <p:sp>
          <p:nvSpPr>
            <p:cNvPr id="91" name="CaixaDeTexto 90"/>
            <p:cNvSpPr txBox="1"/>
            <p:nvPr/>
          </p:nvSpPr>
          <p:spPr>
            <a:xfrm>
              <a:off x="4053521" y="1604702"/>
              <a:ext cx="2040388" cy="277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136 mil m²</a:t>
              </a:r>
            </a:p>
          </p:txBody>
        </p:sp>
        <p:sp>
          <p:nvSpPr>
            <p:cNvPr id="92" name="CaixaDeTexto 91"/>
            <p:cNvSpPr txBox="1"/>
            <p:nvPr/>
          </p:nvSpPr>
          <p:spPr>
            <a:xfrm>
              <a:off x="4053521" y="1999947"/>
              <a:ext cx="2040388" cy="2761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136 mil m²</a:t>
              </a:r>
            </a:p>
          </p:txBody>
        </p:sp>
        <p:sp>
          <p:nvSpPr>
            <p:cNvPr id="93" name="CaixaDeTexto 92"/>
            <p:cNvSpPr txBox="1"/>
            <p:nvPr/>
          </p:nvSpPr>
          <p:spPr>
            <a:xfrm>
              <a:off x="4053521" y="2411065"/>
              <a:ext cx="2040388" cy="277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545 m</a:t>
              </a:r>
            </a:p>
          </p:txBody>
        </p:sp>
        <p:sp>
          <p:nvSpPr>
            <p:cNvPr id="94" name="CaixaDeTexto 93"/>
            <p:cNvSpPr txBox="1"/>
            <p:nvPr/>
          </p:nvSpPr>
          <p:spPr>
            <a:xfrm>
              <a:off x="4053521" y="2819009"/>
              <a:ext cx="2040388" cy="2761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13 m</a:t>
              </a:r>
            </a:p>
          </p:txBody>
        </p:sp>
        <p:sp>
          <p:nvSpPr>
            <p:cNvPr id="95" name="CaixaDeTexto 94"/>
            <p:cNvSpPr txBox="1"/>
            <p:nvPr/>
          </p:nvSpPr>
          <p:spPr>
            <a:xfrm>
              <a:off x="4053521" y="3228539"/>
              <a:ext cx="2040388" cy="2761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04</a:t>
              </a:r>
            </a:p>
          </p:txBody>
        </p:sp>
        <p:sp>
          <p:nvSpPr>
            <p:cNvPr id="96" name="CaixaDeTexto 95"/>
            <p:cNvSpPr txBox="1"/>
            <p:nvPr/>
          </p:nvSpPr>
          <p:spPr>
            <a:xfrm>
              <a:off x="4053521" y="3652355"/>
              <a:ext cx="2040388" cy="277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04</a:t>
              </a:r>
            </a:p>
          </p:txBody>
        </p:sp>
        <p:sp>
          <p:nvSpPr>
            <p:cNvPr id="97" name="CaixaDeTexto 96"/>
            <p:cNvSpPr txBox="1"/>
            <p:nvPr/>
          </p:nvSpPr>
          <p:spPr>
            <a:xfrm>
              <a:off x="4053521" y="4069823"/>
              <a:ext cx="2040388" cy="2777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13</a:t>
              </a:r>
            </a:p>
          </p:txBody>
        </p:sp>
        <p:sp>
          <p:nvSpPr>
            <p:cNvPr id="98" name="CaixaDeTexto 97"/>
            <p:cNvSpPr txBox="1"/>
            <p:nvPr/>
          </p:nvSpPr>
          <p:spPr>
            <a:xfrm>
              <a:off x="4053521" y="4479354"/>
              <a:ext cx="2040388" cy="2777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01</a:t>
              </a:r>
            </a:p>
          </p:txBody>
        </p:sp>
        <p:sp>
          <p:nvSpPr>
            <p:cNvPr id="99" name="CaixaDeTexto 98"/>
            <p:cNvSpPr txBox="1"/>
            <p:nvPr/>
          </p:nvSpPr>
          <p:spPr>
            <a:xfrm>
              <a:off x="4053521" y="4919043"/>
              <a:ext cx="2040388" cy="2761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11,2 mil TEU</a:t>
              </a:r>
            </a:p>
          </p:txBody>
        </p:sp>
        <p:sp>
          <p:nvSpPr>
            <p:cNvPr id="100" name="CaixaDeTexto 99"/>
            <p:cNvSpPr txBox="1"/>
            <p:nvPr/>
          </p:nvSpPr>
          <p:spPr>
            <a:xfrm>
              <a:off x="4053521" y="5336511"/>
              <a:ext cx="2040388" cy="2777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315 mil TEU</a:t>
              </a:r>
            </a:p>
          </p:txBody>
        </p:sp>
        <p:sp>
          <p:nvSpPr>
            <p:cNvPr id="101" name="CaixaDeTexto 100"/>
            <p:cNvSpPr txBox="1"/>
            <p:nvPr/>
          </p:nvSpPr>
          <p:spPr>
            <a:xfrm>
              <a:off x="4053521" y="5760327"/>
              <a:ext cx="2040388" cy="277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151 mil</a:t>
              </a:r>
            </a:p>
          </p:txBody>
        </p:sp>
        <p:sp>
          <p:nvSpPr>
            <p:cNvPr id="115" name="CaixaDeTexto 114"/>
            <p:cNvSpPr txBox="1"/>
            <p:nvPr/>
          </p:nvSpPr>
          <p:spPr>
            <a:xfrm>
              <a:off x="4053521" y="6177795"/>
              <a:ext cx="2040388" cy="2777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224 mil</a:t>
              </a:r>
            </a:p>
          </p:txBody>
        </p:sp>
      </p:grpSp>
      <p:pic>
        <p:nvPicPr>
          <p:cNvPr id="97294" name="Imagem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 l="14523" t="8052" r="12310"/>
          <a:stretch>
            <a:fillRect/>
          </a:stretch>
        </p:blipFill>
        <p:spPr bwMode="auto">
          <a:xfrm>
            <a:off x="36953" y="31532"/>
            <a:ext cx="90774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think-cell Slide" r:id="rId46" imgW="0" imgH="0" progId="">
                  <p:embed/>
                </p:oleObj>
              </mc:Choice>
              <mc:Fallback>
                <p:oleObj name="think-cell Slide" r:id="rId46" imgW="0" imgH="0" progId="">
                  <p:embed/>
                  <p:pic>
                    <p:nvPicPr>
                      <p:cNvPr id="0" name="AutoShape 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" name="Imagem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Imagem 42" descr="atual alterado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8" cstate="print"/>
          <a:srcRect l="8271" r="17289" b="3007"/>
          <a:stretch>
            <a:fillRect/>
          </a:stretch>
        </p:blipFill>
        <p:spPr>
          <a:xfrm>
            <a:off x="179512" y="1628800"/>
            <a:ext cx="4131459" cy="3816424"/>
          </a:xfrm>
          <a:prstGeom prst="rect">
            <a:avLst/>
          </a:prstGeom>
        </p:spPr>
      </p:pic>
      <p:pic>
        <p:nvPicPr>
          <p:cNvPr id="193" name="Imagem 192" descr="fase 1 etapa 1 alterada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9" cstate="print"/>
          <a:srcRect l="24267" t="45647" r="49998" b="25990"/>
          <a:stretch>
            <a:fillRect/>
          </a:stretch>
        </p:blipFill>
        <p:spPr>
          <a:xfrm>
            <a:off x="1043608" y="3429000"/>
            <a:ext cx="1474432" cy="1152128"/>
          </a:xfrm>
          <a:prstGeom prst="rect">
            <a:avLst/>
          </a:prstGeom>
        </p:spPr>
      </p:pic>
      <p:pic>
        <p:nvPicPr>
          <p:cNvPr id="223" name="Imagem 222" descr="fase 1 alterada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0" cstate="print"/>
          <a:srcRect l="27792" t="27477" r="38442" b="46877"/>
          <a:stretch>
            <a:fillRect/>
          </a:stretch>
        </p:blipFill>
        <p:spPr>
          <a:xfrm>
            <a:off x="1259632" y="2708920"/>
            <a:ext cx="1872208" cy="1008112"/>
          </a:xfrm>
          <a:prstGeom prst="rect">
            <a:avLst/>
          </a:prstGeom>
        </p:spPr>
      </p:pic>
      <p:graphicFrame>
        <p:nvGraphicFramePr>
          <p:cNvPr id="19" name="Tabela 18"/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976037265"/>
              </p:ext>
            </p:extLst>
          </p:nvPr>
        </p:nvGraphicFramePr>
        <p:xfrm>
          <a:off x="4608592" y="1628082"/>
          <a:ext cx="3791696" cy="1950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245"/>
                <a:gridCol w="817817"/>
                <a:gridCol w="817817"/>
                <a:gridCol w="817817"/>
              </a:tblGrid>
              <a:tr h="406745">
                <a:tc>
                  <a:txBody>
                    <a:bodyPr/>
                    <a:lstStyle/>
                    <a:p>
                      <a:pPr algn="ctr"/>
                      <a:endParaRPr lang="pt-BR" sz="1600" dirty="0"/>
                    </a:p>
                  </a:txBody>
                  <a:tcPr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Atual</a:t>
                      </a:r>
                      <a:endParaRPr lang="pt-BR" sz="1600" dirty="0"/>
                    </a:p>
                  </a:txBody>
                  <a:tcPr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aseline="0" dirty="0" smtClean="0"/>
                        <a:t>I. a</a:t>
                      </a:r>
                      <a:endParaRPr lang="pt-BR" sz="1600" dirty="0"/>
                    </a:p>
                  </a:txBody>
                  <a:tcPr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I.</a:t>
                      </a:r>
                      <a:r>
                        <a:rPr lang="pt-BR" sz="1600" baseline="0" dirty="0" smtClean="0"/>
                        <a:t> b</a:t>
                      </a:r>
                      <a:endParaRPr lang="pt-BR" sz="1600" dirty="0"/>
                    </a:p>
                  </a:txBody>
                  <a:tcPr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406745">
                <a:tc>
                  <a:txBody>
                    <a:bodyPr/>
                    <a:lstStyle/>
                    <a:p>
                      <a:r>
                        <a:rPr lang="pt-BR" sz="13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Cais (m)</a:t>
                      </a:r>
                      <a:endParaRPr lang="pt-BR" sz="13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68328">
                <a:tc>
                  <a:txBody>
                    <a:bodyPr/>
                    <a:lstStyle/>
                    <a:p>
                      <a:r>
                        <a:rPr lang="pt-BR" sz="13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Área</a:t>
                      </a:r>
                      <a:r>
                        <a:rPr lang="pt-BR" sz="13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pt-BR" sz="13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(</a:t>
                      </a:r>
                      <a:r>
                        <a:rPr lang="pt-BR" sz="1300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m²</a:t>
                      </a:r>
                      <a:r>
                        <a:rPr lang="pt-BR" sz="13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mil)</a:t>
                      </a:r>
                      <a:endParaRPr lang="pt-BR" sz="13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68328">
                <a:tc>
                  <a:txBody>
                    <a:bodyPr/>
                    <a:lstStyle/>
                    <a:p>
                      <a:r>
                        <a:rPr lang="pt-BR" sz="13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Capacidade</a:t>
                      </a:r>
                    </a:p>
                    <a:p>
                      <a:r>
                        <a:rPr lang="pt-BR" sz="13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(CNTR mil)</a:t>
                      </a:r>
                      <a:endParaRPr lang="pt-BR" sz="13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2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4" name="Conector reto 13"/>
          <p:cNvCxnSpPr/>
          <p:nvPr>
            <p:custDataLst>
              <p:tags r:id="rId8"/>
            </p:custDataLst>
          </p:nvPr>
        </p:nvCxnSpPr>
        <p:spPr>
          <a:xfrm rot="5400000">
            <a:off x="1904189" y="3661575"/>
            <a:ext cx="5072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>
            <p:custDataLst>
              <p:tags r:id="rId9"/>
            </p:custDataLst>
          </p:nvPr>
        </p:nvSpPr>
        <p:spPr>
          <a:xfrm>
            <a:off x="0" y="928670"/>
            <a:ext cx="442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Visualização das Fases</a:t>
            </a:r>
            <a:endParaRPr lang="pt-BR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CaixaDeTexto 15"/>
          <p:cNvSpPr txBox="1"/>
          <p:nvPr>
            <p:custDataLst>
              <p:tags r:id="rId10"/>
            </p:custDataLst>
          </p:nvPr>
        </p:nvSpPr>
        <p:spPr>
          <a:xfrm>
            <a:off x="4429124" y="928670"/>
            <a:ext cx="471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Dados Operacionais</a:t>
            </a:r>
            <a:endParaRPr lang="pt-BR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Retângulo 20"/>
          <p:cNvSpPr/>
          <p:nvPr>
            <p:custDataLst>
              <p:tags r:id="rId11"/>
            </p:custDataLst>
          </p:nvPr>
        </p:nvSpPr>
        <p:spPr>
          <a:xfrm>
            <a:off x="7585372" y="1623838"/>
            <a:ext cx="814916" cy="404802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>
            <p:custDataLst>
              <p:tags r:id="rId12"/>
            </p:custDataLst>
          </p:nvPr>
        </p:nvSpPr>
        <p:spPr>
          <a:xfrm>
            <a:off x="5994180" y="1940718"/>
            <a:ext cx="776278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1500" b="1" dirty="0" smtClean="0">
                <a:solidFill>
                  <a:schemeClr val="tx2"/>
                </a:solidFill>
                <a:latin typeface="+mn-lt"/>
              </a:rPr>
              <a:t>545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1500" b="1" dirty="0" smtClean="0">
                <a:solidFill>
                  <a:schemeClr val="tx2"/>
                </a:solidFill>
                <a:latin typeface="+mn-lt"/>
              </a:rPr>
              <a:t>136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1500" b="1" dirty="0" smtClean="0">
                <a:solidFill>
                  <a:schemeClr val="tx2"/>
                </a:solidFill>
                <a:latin typeface="+mn-lt"/>
              </a:rPr>
              <a:t>214¹</a:t>
            </a:r>
          </a:p>
        </p:txBody>
      </p:sp>
      <p:sp>
        <p:nvSpPr>
          <p:cNvPr id="27" name="CaixaDeTexto 26"/>
          <p:cNvSpPr txBox="1"/>
          <p:nvPr>
            <p:custDataLst>
              <p:tags r:id="rId13"/>
            </p:custDataLst>
          </p:nvPr>
        </p:nvSpPr>
        <p:spPr>
          <a:xfrm>
            <a:off x="7624010" y="1942026"/>
            <a:ext cx="77627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1500" b="1" dirty="0" smtClean="0">
                <a:solidFill>
                  <a:schemeClr val="tx2"/>
                </a:solidFill>
                <a:latin typeface="+mn-lt"/>
              </a:rPr>
              <a:t>665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1500" b="1" dirty="0" smtClean="0">
                <a:solidFill>
                  <a:schemeClr val="tx2"/>
                </a:solidFill>
                <a:latin typeface="+mn-lt"/>
              </a:rPr>
              <a:t>185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1500" b="1" dirty="0" smtClean="0">
                <a:solidFill>
                  <a:schemeClr val="tx2"/>
                </a:solidFill>
                <a:latin typeface="+mn-lt"/>
              </a:rPr>
              <a:t>428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1500" b="1" dirty="0" smtClean="0">
                <a:solidFill>
                  <a:schemeClr val="tx2"/>
                </a:solidFill>
              </a:rPr>
              <a:t>  </a:t>
            </a:r>
            <a:endParaRPr lang="pt-BR" sz="15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8" name="Retângulo 57"/>
          <p:cNvSpPr/>
          <p:nvPr>
            <p:custDataLst>
              <p:tags r:id="rId14"/>
            </p:custDataLst>
          </p:nvPr>
        </p:nvSpPr>
        <p:spPr>
          <a:xfrm>
            <a:off x="6770457" y="1628800"/>
            <a:ext cx="1629830" cy="426316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/>
          <p:cNvSpPr/>
          <p:nvPr>
            <p:custDataLst>
              <p:tags r:id="rId15"/>
            </p:custDataLst>
          </p:nvPr>
        </p:nvSpPr>
        <p:spPr>
          <a:xfrm>
            <a:off x="4608592" y="1623838"/>
            <a:ext cx="2161866" cy="404802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Retângulo 64"/>
          <p:cNvSpPr/>
          <p:nvPr>
            <p:custDataLst>
              <p:tags r:id="rId16"/>
            </p:custDataLst>
          </p:nvPr>
        </p:nvSpPr>
        <p:spPr>
          <a:xfrm>
            <a:off x="4608592" y="1628082"/>
            <a:ext cx="2976780" cy="404802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/>
          </a:p>
        </p:txBody>
      </p:sp>
      <p:sp>
        <p:nvSpPr>
          <p:cNvPr id="67" name="CaixaDeTexto 66"/>
          <p:cNvSpPr txBox="1"/>
          <p:nvPr>
            <p:custDataLst>
              <p:tags r:id="rId17"/>
            </p:custDataLst>
          </p:nvPr>
        </p:nvSpPr>
        <p:spPr>
          <a:xfrm>
            <a:off x="6809095" y="1940718"/>
            <a:ext cx="776278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1500" b="1" dirty="0" smtClean="0">
                <a:solidFill>
                  <a:schemeClr val="tx2"/>
                </a:solidFill>
                <a:latin typeface="+mn-lt"/>
              </a:rPr>
              <a:t>665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1500" b="1" dirty="0" smtClean="0">
                <a:solidFill>
                  <a:schemeClr val="tx2"/>
                </a:solidFill>
                <a:latin typeface="+mn-lt"/>
              </a:rPr>
              <a:t>145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1500" b="1" dirty="0" smtClean="0">
                <a:solidFill>
                  <a:schemeClr val="tx2"/>
                </a:solidFill>
                <a:latin typeface="+mn-lt"/>
              </a:rPr>
              <a:t>214</a:t>
            </a:r>
          </a:p>
        </p:txBody>
      </p:sp>
      <p:sp>
        <p:nvSpPr>
          <p:cNvPr id="150" name="Forma livre 149"/>
          <p:cNvSpPr/>
          <p:nvPr>
            <p:custDataLst>
              <p:tags r:id="rId18"/>
            </p:custDataLst>
          </p:nvPr>
        </p:nvSpPr>
        <p:spPr>
          <a:xfrm>
            <a:off x="1857375" y="2828158"/>
            <a:ext cx="746125" cy="343667"/>
          </a:xfrm>
          <a:custGeom>
            <a:avLst/>
            <a:gdLst>
              <a:gd name="connsiteX0" fmla="*/ 746125 w 746125"/>
              <a:gd name="connsiteY0" fmla="*/ 343667 h 343667"/>
              <a:gd name="connsiteX1" fmla="*/ 714375 w 746125"/>
              <a:gd name="connsiteY1" fmla="*/ 340492 h 343667"/>
              <a:gd name="connsiteX2" fmla="*/ 704850 w 746125"/>
              <a:gd name="connsiteY2" fmla="*/ 337317 h 343667"/>
              <a:gd name="connsiteX3" fmla="*/ 676275 w 746125"/>
              <a:gd name="connsiteY3" fmla="*/ 330967 h 343667"/>
              <a:gd name="connsiteX4" fmla="*/ 666750 w 746125"/>
              <a:gd name="connsiteY4" fmla="*/ 327792 h 343667"/>
              <a:gd name="connsiteX5" fmla="*/ 628650 w 746125"/>
              <a:gd name="connsiteY5" fmla="*/ 318267 h 343667"/>
              <a:gd name="connsiteX6" fmla="*/ 619125 w 746125"/>
              <a:gd name="connsiteY6" fmla="*/ 315092 h 343667"/>
              <a:gd name="connsiteX7" fmla="*/ 609600 w 746125"/>
              <a:gd name="connsiteY7" fmla="*/ 305567 h 343667"/>
              <a:gd name="connsiteX8" fmla="*/ 603250 w 746125"/>
              <a:gd name="connsiteY8" fmla="*/ 296042 h 343667"/>
              <a:gd name="connsiteX9" fmla="*/ 593725 w 746125"/>
              <a:gd name="connsiteY9" fmla="*/ 292867 h 343667"/>
              <a:gd name="connsiteX10" fmla="*/ 574675 w 746125"/>
              <a:gd name="connsiteY10" fmla="*/ 280167 h 343667"/>
              <a:gd name="connsiteX11" fmla="*/ 565150 w 746125"/>
              <a:gd name="connsiteY11" fmla="*/ 273817 h 343667"/>
              <a:gd name="connsiteX12" fmla="*/ 555625 w 746125"/>
              <a:gd name="connsiteY12" fmla="*/ 267467 h 343667"/>
              <a:gd name="connsiteX13" fmla="*/ 546100 w 746125"/>
              <a:gd name="connsiteY13" fmla="*/ 257942 h 343667"/>
              <a:gd name="connsiteX14" fmla="*/ 527050 w 746125"/>
              <a:gd name="connsiteY14" fmla="*/ 242067 h 343667"/>
              <a:gd name="connsiteX15" fmla="*/ 523875 w 746125"/>
              <a:gd name="connsiteY15" fmla="*/ 232542 h 343667"/>
              <a:gd name="connsiteX16" fmla="*/ 514350 w 746125"/>
              <a:gd name="connsiteY16" fmla="*/ 226192 h 343667"/>
              <a:gd name="connsiteX17" fmla="*/ 495300 w 746125"/>
              <a:gd name="connsiteY17" fmla="*/ 210317 h 343667"/>
              <a:gd name="connsiteX18" fmla="*/ 485775 w 746125"/>
              <a:gd name="connsiteY18" fmla="*/ 191267 h 343667"/>
              <a:gd name="connsiteX19" fmla="*/ 447675 w 746125"/>
              <a:gd name="connsiteY19" fmla="*/ 172217 h 343667"/>
              <a:gd name="connsiteX20" fmla="*/ 428625 w 746125"/>
              <a:gd name="connsiteY20" fmla="*/ 156342 h 343667"/>
              <a:gd name="connsiteX21" fmla="*/ 419100 w 746125"/>
              <a:gd name="connsiteY21" fmla="*/ 153167 h 343667"/>
              <a:gd name="connsiteX22" fmla="*/ 409575 w 746125"/>
              <a:gd name="connsiteY22" fmla="*/ 146817 h 343667"/>
              <a:gd name="connsiteX23" fmla="*/ 390525 w 746125"/>
              <a:gd name="connsiteY23" fmla="*/ 140467 h 343667"/>
              <a:gd name="connsiteX24" fmla="*/ 371475 w 746125"/>
              <a:gd name="connsiteY24" fmla="*/ 127767 h 343667"/>
              <a:gd name="connsiteX25" fmla="*/ 361950 w 746125"/>
              <a:gd name="connsiteY25" fmla="*/ 121417 h 343667"/>
              <a:gd name="connsiteX26" fmla="*/ 320675 w 746125"/>
              <a:gd name="connsiteY26" fmla="*/ 111892 h 343667"/>
              <a:gd name="connsiteX27" fmla="*/ 301625 w 746125"/>
              <a:gd name="connsiteY27" fmla="*/ 102367 h 343667"/>
              <a:gd name="connsiteX28" fmla="*/ 282575 w 746125"/>
              <a:gd name="connsiteY28" fmla="*/ 96017 h 343667"/>
              <a:gd name="connsiteX29" fmla="*/ 273050 w 746125"/>
              <a:gd name="connsiteY29" fmla="*/ 92842 h 343667"/>
              <a:gd name="connsiteX30" fmla="*/ 234950 w 746125"/>
              <a:gd name="connsiteY30" fmla="*/ 73792 h 343667"/>
              <a:gd name="connsiteX31" fmla="*/ 219075 w 746125"/>
              <a:gd name="connsiteY31" fmla="*/ 67442 h 343667"/>
              <a:gd name="connsiteX32" fmla="*/ 206375 w 746125"/>
              <a:gd name="connsiteY32" fmla="*/ 61092 h 343667"/>
              <a:gd name="connsiteX33" fmla="*/ 177800 w 746125"/>
              <a:gd name="connsiteY33" fmla="*/ 57917 h 343667"/>
              <a:gd name="connsiteX34" fmla="*/ 139700 w 746125"/>
              <a:gd name="connsiteY34" fmla="*/ 45217 h 343667"/>
              <a:gd name="connsiteX35" fmla="*/ 130175 w 746125"/>
              <a:gd name="connsiteY35" fmla="*/ 42042 h 343667"/>
              <a:gd name="connsiteX36" fmla="*/ 120650 w 746125"/>
              <a:gd name="connsiteY36" fmla="*/ 38867 h 343667"/>
              <a:gd name="connsiteX37" fmla="*/ 101600 w 746125"/>
              <a:gd name="connsiteY37" fmla="*/ 29342 h 343667"/>
              <a:gd name="connsiteX38" fmla="*/ 73025 w 746125"/>
              <a:gd name="connsiteY38" fmla="*/ 16642 h 343667"/>
              <a:gd name="connsiteX39" fmla="*/ 53975 w 746125"/>
              <a:gd name="connsiteY39" fmla="*/ 13467 h 343667"/>
              <a:gd name="connsiteX40" fmla="*/ 44450 w 746125"/>
              <a:gd name="connsiteY40" fmla="*/ 10292 h 343667"/>
              <a:gd name="connsiteX41" fmla="*/ 25400 w 746125"/>
              <a:gd name="connsiteY41" fmla="*/ 767 h 343667"/>
              <a:gd name="connsiteX42" fmla="*/ 0 w 746125"/>
              <a:gd name="connsiteY42" fmla="*/ 767 h 343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46125" h="343667">
                <a:moveTo>
                  <a:pt x="746125" y="343667"/>
                </a:moveTo>
                <a:cubicBezTo>
                  <a:pt x="735542" y="342609"/>
                  <a:pt x="724887" y="342109"/>
                  <a:pt x="714375" y="340492"/>
                </a:cubicBezTo>
                <a:cubicBezTo>
                  <a:pt x="711067" y="339983"/>
                  <a:pt x="708068" y="338236"/>
                  <a:pt x="704850" y="337317"/>
                </a:cubicBezTo>
                <a:cubicBezTo>
                  <a:pt x="682035" y="330798"/>
                  <a:pt x="702464" y="337514"/>
                  <a:pt x="676275" y="330967"/>
                </a:cubicBezTo>
                <a:cubicBezTo>
                  <a:pt x="673028" y="330155"/>
                  <a:pt x="670017" y="328518"/>
                  <a:pt x="666750" y="327792"/>
                </a:cubicBezTo>
                <a:cubicBezTo>
                  <a:pt x="628271" y="319241"/>
                  <a:pt x="667143" y="331098"/>
                  <a:pt x="628650" y="318267"/>
                </a:cubicBezTo>
                <a:lnTo>
                  <a:pt x="619125" y="315092"/>
                </a:lnTo>
                <a:cubicBezTo>
                  <a:pt x="615950" y="311917"/>
                  <a:pt x="612475" y="309016"/>
                  <a:pt x="609600" y="305567"/>
                </a:cubicBezTo>
                <a:cubicBezTo>
                  <a:pt x="607157" y="302636"/>
                  <a:pt x="606230" y="298426"/>
                  <a:pt x="603250" y="296042"/>
                </a:cubicBezTo>
                <a:cubicBezTo>
                  <a:pt x="600637" y="293951"/>
                  <a:pt x="596651" y="294492"/>
                  <a:pt x="593725" y="292867"/>
                </a:cubicBezTo>
                <a:cubicBezTo>
                  <a:pt x="587054" y="289161"/>
                  <a:pt x="581025" y="284400"/>
                  <a:pt x="574675" y="280167"/>
                </a:cubicBezTo>
                <a:lnTo>
                  <a:pt x="565150" y="273817"/>
                </a:lnTo>
                <a:cubicBezTo>
                  <a:pt x="561975" y="271700"/>
                  <a:pt x="558323" y="270165"/>
                  <a:pt x="555625" y="267467"/>
                </a:cubicBezTo>
                <a:cubicBezTo>
                  <a:pt x="552450" y="264292"/>
                  <a:pt x="549549" y="260817"/>
                  <a:pt x="546100" y="257942"/>
                </a:cubicBezTo>
                <a:cubicBezTo>
                  <a:pt x="519578" y="235840"/>
                  <a:pt x="554877" y="269894"/>
                  <a:pt x="527050" y="242067"/>
                </a:cubicBezTo>
                <a:cubicBezTo>
                  <a:pt x="525992" y="238892"/>
                  <a:pt x="525966" y="235155"/>
                  <a:pt x="523875" y="232542"/>
                </a:cubicBezTo>
                <a:cubicBezTo>
                  <a:pt x="521491" y="229562"/>
                  <a:pt x="517281" y="228635"/>
                  <a:pt x="514350" y="226192"/>
                </a:cubicBezTo>
                <a:cubicBezTo>
                  <a:pt x="489904" y="205820"/>
                  <a:pt x="518949" y="226083"/>
                  <a:pt x="495300" y="210317"/>
                </a:cubicBezTo>
                <a:cubicBezTo>
                  <a:pt x="493570" y="205127"/>
                  <a:pt x="490958" y="194506"/>
                  <a:pt x="485775" y="191267"/>
                </a:cubicBezTo>
                <a:cubicBezTo>
                  <a:pt x="458230" y="174052"/>
                  <a:pt x="473725" y="198267"/>
                  <a:pt x="447675" y="172217"/>
                </a:cubicBezTo>
                <a:cubicBezTo>
                  <a:pt x="440653" y="165195"/>
                  <a:pt x="437466" y="160762"/>
                  <a:pt x="428625" y="156342"/>
                </a:cubicBezTo>
                <a:cubicBezTo>
                  <a:pt x="425632" y="154845"/>
                  <a:pt x="422093" y="154664"/>
                  <a:pt x="419100" y="153167"/>
                </a:cubicBezTo>
                <a:cubicBezTo>
                  <a:pt x="415687" y="151460"/>
                  <a:pt x="413062" y="148367"/>
                  <a:pt x="409575" y="146817"/>
                </a:cubicBezTo>
                <a:cubicBezTo>
                  <a:pt x="403458" y="144099"/>
                  <a:pt x="396094" y="144180"/>
                  <a:pt x="390525" y="140467"/>
                </a:cubicBezTo>
                <a:lnTo>
                  <a:pt x="371475" y="127767"/>
                </a:lnTo>
                <a:cubicBezTo>
                  <a:pt x="368300" y="125650"/>
                  <a:pt x="365570" y="122624"/>
                  <a:pt x="361950" y="121417"/>
                </a:cubicBezTo>
                <a:cubicBezTo>
                  <a:pt x="335800" y="112700"/>
                  <a:pt x="349526" y="116014"/>
                  <a:pt x="320675" y="111892"/>
                </a:cubicBezTo>
                <a:cubicBezTo>
                  <a:pt x="285937" y="100313"/>
                  <a:pt x="338554" y="118780"/>
                  <a:pt x="301625" y="102367"/>
                </a:cubicBezTo>
                <a:cubicBezTo>
                  <a:pt x="295508" y="99649"/>
                  <a:pt x="288925" y="98134"/>
                  <a:pt x="282575" y="96017"/>
                </a:cubicBezTo>
                <a:cubicBezTo>
                  <a:pt x="279400" y="94959"/>
                  <a:pt x="275835" y="94698"/>
                  <a:pt x="273050" y="92842"/>
                </a:cubicBezTo>
                <a:cubicBezTo>
                  <a:pt x="240937" y="71433"/>
                  <a:pt x="267813" y="86937"/>
                  <a:pt x="234950" y="73792"/>
                </a:cubicBezTo>
                <a:cubicBezTo>
                  <a:pt x="229658" y="71675"/>
                  <a:pt x="224283" y="69757"/>
                  <a:pt x="219075" y="67442"/>
                </a:cubicBezTo>
                <a:cubicBezTo>
                  <a:pt x="214750" y="65520"/>
                  <a:pt x="210987" y="62156"/>
                  <a:pt x="206375" y="61092"/>
                </a:cubicBezTo>
                <a:cubicBezTo>
                  <a:pt x="197037" y="58937"/>
                  <a:pt x="187325" y="58975"/>
                  <a:pt x="177800" y="57917"/>
                </a:cubicBezTo>
                <a:lnTo>
                  <a:pt x="139700" y="45217"/>
                </a:lnTo>
                <a:lnTo>
                  <a:pt x="130175" y="42042"/>
                </a:lnTo>
                <a:cubicBezTo>
                  <a:pt x="127000" y="40984"/>
                  <a:pt x="123435" y="40723"/>
                  <a:pt x="120650" y="38867"/>
                </a:cubicBezTo>
                <a:cubicBezTo>
                  <a:pt x="93353" y="20669"/>
                  <a:pt x="127890" y="42487"/>
                  <a:pt x="101600" y="29342"/>
                </a:cubicBezTo>
                <a:cubicBezTo>
                  <a:pt x="85420" y="21252"/>
                  <a:pt x="97599" y="20738"/>
                  <a:pt x="73025" y="16642"/>
                </a:cubicBezTo>
                <a:cubicBezTo>
                  <a:pt x="66675" y="15584"/>
                  <a:pt x="60259" y="14864"/>
                  <a:pt x="53975" y="13467"/>
                </a:cubicBezTo>
                <a:cubicBezTo>
                  <a:pt x="50708" y="12741"/>
                  <a:pt x="47443" y="11789"/>
                  <a:pt x="44450" y="10292"/>
                </a:cubicBezTo>
                <a:cubicBezTo>
                  <a:pt x="36007" y="6070"/>
                  <a:pt x="35154" y="1654"/>
                  <a:pt x="25400" y="767"/>
                </a:cubicBezTo>
                <a:cubicBezTo>
                  <a:pt x="16968" y="0"/>
                  <a:pt x="8467" y="767"/>
                  <a:pt x="0" y="767"/>
                </a:cubicBezTo>
              </a:path>
            </a:pathLst>
          </a:cu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1" name="Forma livre 150"/>
          <p:cNvSpPr/>
          <p:nvPr>
            <p:custDataLst>
              <p:tags r:id="rId19"/>
            </p:custDataLst>
          </p:nvPr>
        </p:nvSpPr>
        <p:spPr>
          <a:xfrm>
            <a:off x="1597025" y="2755900"/>
            <a:ext cx="263525" cy="73025"/>
          </a:xfrm>
          <a:custGeom>
            <a:avLst/>
            <a:gdLst>
              <a:gd name="connsiteX0" fmla="*/ 263525 w 263525"/>
              <a:gd name="connsiteY0" fmla="*/ 73025 h 73025"/>
              <a:gd name="connsiteX1" fmla="*/ 146050 w 263525"/>
              <a:gd name="connsiteY1" fmla="*/ 69850 h 73025"/>
              <a:gd name="connsiteX2" fmla="*/ 127000 w 263525"/>
              <a:gd name="connsiteY2" fmla="*/ 60325 h 73025"/>
              <a:gd name="connsiteX3" fmla="*/ 117475 w 263525"/>
              <a:gd name="connsiteY3" fmla="*/ 57150 h 73025"/>
              <a:gd name="connsiteX4" fmla="*/ 107950 w 263525"/>
              <a:gd name="connsiteY4" fmla="*/ 50800 h 73025"/>
              <a:gd name="connsiteX5" fmla="*/ 88900 w 263525"/>
              <a:gd name="connsiteY5" fmla="*/ 44450 h 73025"/>
              <a:gd name="connsiteX6" fmla="*/ 79375 w 263525"/>
              <a:gd name="connsiteY6" fmla="*/ 41275 h 73025"/>
              <a:gd name="connsiteX7" fmla="*/ 69850 w 263525"/>
              <a:gd name="connsiteY7" fmla="*/ 34925 h 73025"/>
              <a:gd name="connsiteX8" fmla="*/ 50800 w 263525"/>
              <a:gd name="connsiteY8" fmla="*/ 25400 h 73025"/>
              <a:gd name="connsiteX9" fmla="*/ 44450 w 263525"/>
              <a:gd name="connsiteY9" fmla="*/ 15875 h 73025"/>
              <a:gd name="connsiteX10" fmla="*/ 22225 w 263525"/>
              <a:gd name="connsiteY10" fmla="*/ 9525 h 73025"/>
              <a:gd name="connsiteX11" fmla="*/ 0 w 263525"/>
              <a:gd name="connsiteY11" fmla="*/ 0 h 7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3525" h="73025">
                <a:moveTo>
                  <a:pt x="263525" y="73025"/>
                </a:moveTo>
                <a:cubicBezTo>
                  <a:pt x="224367" y="71967"/>
                  <a:pt x="185174" y="71806"/>
                  <a:pt x="146050" y="69850"/>
                </a:cubicBezTo>
                <a:cubicBezTo>
                  <a:pt x="137183" y="69407"/>
                  <a:pt x="134432" y="64041"/>
                  <a:pt x="127000" y="60325"/>
                </a:cubicBezTo>
                <a:cubicBezTo>
                  <a:pt x="124007" y="58828"/>
                  <a:pt x="120468" y="58647"/>
                  <a:pt x="117475" y="57150"/>
                </a:cubicBezTo>
                <a:cubicBezTo>
                  <a:pt x="114062" y="55443"/>
                  <a:pt x="111437" y="52350"/>
                  <a:pt x="107950" y="50800"/>
                </a:cubicBezTo>
                <a:cubicBezTo>
                  <a:pt x="101833" y="48082"/>
                  <a:pt x="95250" y="46567"/>
                  <a:pt x="88900" y="44450"/>
                </a:cubicBezTo>
                <a:cubicBezTo>
                  <a:pt x="85725" y="43392"/>
                  <a:pt x="82160" y="43131"/>
                  <a:pt x="79375" y="41275"/>
                </a:cubicBezTo>
                <a:cubicBezTo>
                  <a:pt x="76200" y="39158"/>
                  <a:pt x="73263" y="36632"/>
                  <a:pt x="69850" y="34925"/>
                </a:cubicBezTo>
                <a:cubicBezTo>
                  <a:pt x="43560" y="21780"/>
                  <a:pt x="78097" y="43598"/>
                  <a:pt x="50800" y="25400"/>
                </a:cubicBezTo>
                <a:cubicBezTo>
                  <a:pt x="48683" y="22225"/>
                  <a:pt x="47430" y="18259"/>
                  <a:pt x="44450" y="15875"/>
                </a:cubicBezTo>
                <a:cubicBezTo>
                  <a:pt x="42266" y="14128"/>
                  <a:pt x="23203" y="9851"/>
                  <a:pt x="22225" y="9525"/>
                </a:cubicBezTo>
                <a:cubicBezTo>
                  <a:pt x="11382" y="5911"/>
                  <a:pt x="8446" y="4223"/>
                  <a:pt x="0" y="0"/>
                </a:cubicBezTo>
              </a:path>
            </a:pathLst>
          </a:cu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2" name="Conector reto 171"/>
          <p:cNvCxnSpPr/>
          <p:nvPr>
            <p:custDataLst>
              <p:tags r:id="rId20"/>
            </p:custDataLst>
          </p:nvPr>
        </p:nvCxnSpPr>
        <p:spPr>
          <a:xfrm flipH="1">
            <a:off x="2682875" y="3111500"/>
            <a:ext cx="425450" cy="13970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ector reto 174"/>
          <p:cNvCxnSpPr>
            <a:stCxn id="150" idx="0"/>
          </p:cNvCxnSpPr>
          <p:nvPr>
            <p:custDataLst>
              <p:tags r:id="rId21"/>
            </p:custDataLst>
          </p:nvPr>
        </p:nvCxnSpPr>
        <p:spPr>
          <a:xfrm>
            <a:off x="2603500" y="3171825"/>
            <a:ext cx="79375" cy="7937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ector reto 177"/>
          <p:cNvCxnSpPr>
            <a:stCxn id="151" idx="11"/>
          </p:cNvCxnSpPr>
          <p:nvPr>
            <p:custDataLst>
              <p:tags r:id="rId22"/>
            </p:custDataLst>
          </p:nvPr>
        </p:nvCxnSpPr>
        <p:spPr>
          <a:xfrm flipH="1">
            <a:off x="1254125" y="2755900"/>
            <a:ext cx="342900" cy="7302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ector reto 180"/>
          <p:cNvCxnSpPr/>
          <p:nvPr>
            <p:custDataLst>
              <p:tags r:id="rId23"/>
            </p:custDataLst>
          </p:nvPr>
        </p:nvCxnSpPr>
        <p:spPr>
          <a:xfrm flipH="1" flipV="1">
            <a:off x="1254125" y="2828925"/>
            <a:ext cx="576000" cy="86400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ector reto 183"/>
          <p:cNvCxnSpPr/>
          <p:nvPr>
            <p:custDataLst>
              <p:tags r:id="rId24"/>
            </p:custDataLst>
          </p:nvPr>
        </p:nvCxnSpPr>
        <p:spPr>
          <a:xfrm flipH="1">
            <a:off x="1638300" y="3673475"/>
            <a:ext cx="174625" cy="5715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91"/>
          <p:cNvGrpSpPr/>
          <p:nvPr>
            <p:custDataLst>
              <p:tags r:id="rId25"/>
            </p:custDataLst>
          </p:nvPr>
        </p:nvGrpSpPr>
        <p:grpSpPr>
          <a:xfrm>
            <a:off x="762000" y="1765300"/>
            <a:ext cx="2346325" cy="1374775"/>
            <a:chOff x="762000" y="1765300"/>
            <a:chExt cx="2346325" cy="1374775"/>
          </a:xfrm>
        </p:grpSpPr>
        <p:cxnSp>
          <p:nvCxnSpPr>
            <p:cNvPr id="154" name="Conector reto 153"/>
            <p:cNvCxnSpPr/>
            <p:nvPr>
              <p:custDataLst>
                <p:tags r:id="rId38"/>
              </p:custDataLst>
            </p:nvPr>
          </p:nvCxnSpPr>
          <p:spPr>
            <a:xfrm flipV="1">
              <a:off x="762000" y="1988840"/>
              <a:ext cx="1649760" cy="322560"/>
            </a:xfrm>
            <a:prstGeom prst="line">
              <a:avLst/>
            </a:pr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ector reto 156"/>
            <p:cNvCxnSpPr/>
            <p:nvPr>
              <p:custDataLst>
                <p:tags r:id="rId39"/>
              </p:custDataLst>
            </p:nvPr>
          </p:nvCxnSpPr>
          <p:spPr>
            <a:xfrm flipH="1" flipV="1">
              <a:off x="2174875" y="1778000"/>
              <a:ext cx="228600" cy="215900"/>
            </a:xfrm>
            <a:prstGeom prst="line">
              <a:avLst/>
            </a:pr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ector reto 159"/>
            <p:cNvCxnSpPr/>
            <p:nvPr>
              <p:custDataLst>
                <p:tags r:id="rId40"/>
              </p:custDataLst>
            </p:nvPr>
          </p:nvCxnSpPr>
          <p:spPr>
            <a:xfrm flipH="1">
              <a:off x="2174875" y="1765300"/>
              <a:ext cx="123825" cy="12700"/>
            </a:xfrm>
            <a:prstGeom prst="line">
              <a:avLst/>
            </a:pr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ector reto 162"/>
            <p:cNvCxnSpPr/>
            <p:nvPr>
              <p:custDataLst>
                <p:tags r:id="rId41"/>
              </p:custDataLst>
            </p:nvPr>
          </p:nvCxnSpPr>
          <p:spPr>
            <a:xfrm flipH="1" flipV="1">
              <a:off x="2298700" y="1765300"/>
              <a:ext cx="692150" cy="546100"/>
            </a:xfrm>
            <a:prstGeom prst="line">
              <a:avLst/>
            </a:pr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to 165"/>
            <p:cNvCxnSpPr/>
            <p:nvPr>
              <p:custDataLst>
                <p:tags r:id="rId42"/>
              </p:custDataLst>
            </p:nvPr>
          </p:nvCxnSpPr>
          <p:spPr>
            <a:xfrm flipV="1">
              <a:off x="2352675" y="2311400"/>
              <a:ext cx="638175" cy="133350"/>
            </a:xfrm>
            <a:prstGeom prst="line">
              <a:avLst/>
            </a:pr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ector reto 168"/>
            <p:cNvCxnSpPr/>
            <p:nvPr>
              <p:custDataLst>
                <p:tags r:id="rId43"/>
              </p:custDataLst>
            </p:nvPr>
          </p:nvCxnSpPr>
          <p:spPr>
            <a:xfrm>
              <a:off x="2352675" y="2444750"/>
              <a:ext cx="755650" cy="666750"/>
            </a:xfrm>
            <a:prstGeom prst="line">
              <a:avLst/>
            </a:pr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reto 186"/>
            <p:cNvCxnSpPr/>
            <p:nvPr>
              <p:custDataLst>
                <p:tags r:id="rId44"/>
              </p:custDataLst>
            </p:nvPr>
          </p:nvCxnSpPr>
          <p:spPr>
            <a:xfrm>
              <a:off x="1101725" y="2946400"/>
              <a:ext cx="114300" cy="193675"/>
            </a:xfrm>
            <a:prstGeom prst="line">
              <a:avLst/>
            </a:pr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221"/>
          <p:cNvGrpSpPr/>
          <p:nvPr>
            <p:custDataLst>
              <p:tags r:id="rId26"/>
            </p:custDataLst>
          </p:nvPr>
        </p:nvGrpSpPr>
        <p:grpSpPr>
          <a:xfrm>
            <a:off x="1814513" y="3619500"/>
            <a:ext cx="604837" cy="635000"/>
            <a:chOff x="1814513" y="3619500"/>
            <a:chExt cx="604837" cy="635000"/>
          </a:xfrm>
        </p:grpSpPr>
        <p:grpSp>
          <p:nvGrpSpPr>
            <p:cNvPr id="4" name="Grupo 209"/>
            <p:cNvGrpSpPr/>
            <p:nvPr/>
          </p:nvGrpSpPr>
          <p:grpSpPr>
            <a:xfrm>
              <a:off x="1814513" y="3619500"/>
              <a:ext cx="604837" cy="635000"/>
              <a:chOff x="1814513" y="3619500"/>
              <a:chExt cx="604837" cy="635000"/>
            </a:xfrm>
          </p:grpSpPr>
          <p:cxnSp>
            <p:nvCxnSpPr>
              <p:cNvPr id="196" name="Conector reto 195"/>
              <p:cNvCxnSpPr/>
              <p:nvPr>
                <p:custDataLst>
                  <p:tags r:id="rId35"/>
                </p:custDataLst>
              </p:nvPr>
            </p:nvCxnSpPr>
            <p:spPr>
              <a:xfrm flipH="1">
                <a:off x="1814513" y="3629025"/>
                <a:ext cx="261937" cy="57150"/>
              </a:xfrm>
              <a:prstGeom prst="line">
                <a:avLst/>
              </a:prstGeom>
              <a:ln w="222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ector reto 198"/>
              <p:cNvCxnSpPr/>
              <p:nvPr>
                <p:custDataLst>
                  <p:tags r:id="rId36"/>
                </p:custDataLst>
              </p:nvPr>
            </p:nvCxnSpPr>
            <p:spPr>
              <a:xfrm flipH="1" flipV="1">
                <a:off x="2076450" y="3619500"/>
                <a:ext cx="342900" cy="463550"/>
              </a:xfrm>
              <a:prstGeom prst="line">
                <a:avLst/>
              </a:prstGeom>
              <a:ln w="222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ector reto 201"/>
              <p:cNvCxnSpPr/>
              <p:nvPr>
                <p:custDataLst>
                  <p:tags r:id="rId37"/>
                </p:custDataLst>
              </p:nvPr>
            </p:nvCxnSpPr>
            <p:spPr>
              <a:xfrm flipV="1">
                <a:off x="1892300" y="4077072"/>
                <a:ext cx="519460" cy="177428"/>
              </a:xfrm>
              <a:prstGeom prst="line">
                <a:avLst/>
              </a:prstGeom>
              <a:ln w="222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1" name="Forma livre 220"/>
            <p:cNvSpPr/>
            <p:nvPr/>
          </p:nvSpPr>
          <p:spPr>
            <a:xfrm>
              <a:off x="1854200" y="4203700"/>
              <a:ext cx="44450" cy="50800"/>
            </a:xfrm>
            <a:custGeom>
              <a:avLst/>
              <a:gdLst>
                <a:gd name="connsiteX0" fmla="*/ 44450 w 44450"/>
                <a:gd name="connsiteY0" fmla="*/ 50800 h 50800"/>
                <a:gd name="connsiteX1" fmla="*/ 31750 w 44450"/>
                <a:gd name="connsiteY1" fmla="*/ 31750 h 50800"/>
                <a:gd name="connsiteX2" fmla="*/ 25400 w 44450"/>
                <a:gd name="connsiteY2" fmla="*/ 12700 h 50800"/>
                <a:gd name="connsiteX3" fmla="*/ 6350 w 44450"/>
                <a:gd name="connsiteY3" fmla="*/ 6350 h 50800"/>
                <a:gd name="connsiteX4" fmla="*/ 0 w 44450"/>
                <a:gd name="connsiteY4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50" h="50800">
                  <a:moveTo>
                    <a:pt x="44450" y="50800"/>
                  </a:moveTo>
                  <a:cubicBezTo>
                    <a:pt x="40217" y="44450"/>
                    <a:pt x="35163" y="38576"/>
                    <a:pt x="31750" y="31750"/>
                  </a:cubicBezTo>
                  <a:cubicBezTo>
                    <a:pt x="28757" y="25763"/>
                    <a:pt x="30133" y="17433"/>
                    <a:pt x="25400" y="12700"/>
                  </a:cubicBezTo>
                  <a:cubicBezTo>
                    <a:pt x="20667" y="7967"/>
                    <a:pt x="12337" y="9343"/>
                    <a:pt x="6350" y="6350"/>
                  </a:cubicBezTo>
                  <a:cubicBezTo>
                    <a:pt x="3673" y="5011"/>
                    <a:pt x="2117" y="2117"/>
                    <a:pt x="0" y="0"/>
                  </a:cubicBezTo>
                </a:path>
              </a:pathLst>
            </a:cu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" name="Grupo 242"/>
          <p:cNvGrpSpPr/>
          <p:nvPr>
            <p:custDataLst>
              <p:tags r:id="rId27"/>
            </p:custDataLst>
          </p:nvPr>
        </p:nvGrpSpPr>
        <p:grpSpPr>
          <a:xfrm>
            <a:off x="1841500" y="3108960"/>
            <a:ext cx="1404620" cy="1112520"/>
            <a:chOff x="1841500" y="3108960"/>
            <a:chExt cx="1404620" cy="1112520"/>
          </a:xfrm>
        </p:grpSpPr>
        <p:grpSp>
          <p:nvGrpSpPr>
            <p:cNvPr id="6" name="Grupo 234"/>
            <p:cNvGrpSpPr/>
            <p:nvPr/>
          </p:nvGrpSpPr>
          <p:grpSpPr>
            <a:xfrm>
              <a:off x="1841500" y="3619500"/>
              <a:ext cx="551180" cy="601980"/>
              <a:chOff x="1841500" y="3619500"/>
              <a:chExt cx="551180" cy="601980"/>
            </a:xfrm>
          </p:grpSpPr>
          <p:cxnSp>
            <p:nvCxnSpPr>
              <p:cNvPr id="228" name="Conector reto 227"/>
              <p:cNvCxnSpPr>
                <a:endCxn id="225" idx="2"/>
              </p:cNvCxnSpPr>
              <p:nvPr>
                <p:custDataLst>
                  <p:tags r:id="rId33"/>
                </p:custDataLst>
              </p:nvPr>
            </p:nvCxnSpPr>
            <p:spPr>
              <a:xfrm flipH="1">
                <a:off x="1897380" y="4061460"/>
                <a:ext cx="495300" cy="152400"/>
              </a:xfrm>
              <a:prstGeom prst="line">
                <a:avLst/>
              </a:prstGeom>
              <a:ln w="222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Forma livre 224"/>
              <p:cNvSpPr/>
              <p:nvPr/>
            </p:nvSpPr>
            <p:spPr>
              <a:xfrm>
                <a:off x="1841500" y="4150360"/>
                <a:ext cx="65910" cy="71120"/>
              </a:xfrm>
              <a:custGeom>
                <a:avLst/>
                <a:gdLst>
                  <a:gd name="connsiteX0" fmla="*/ 10160 w 65910"/>
                  <a:gd name="connsiteY0" fmla="*/ 10160 h 71120"/>
                  <a:gd name="connsiteX1" fmla="*/ 40640 w 65910"/>
                  <a:gd name="connsiteY1" fmla="*/ 40640 h 71120"/>
                  <a:gd name="connsiteX2" fmla="*/ 55880 w 65910"/>
                  <a:gd name="connsiteY2" fmla="*/ 63500 h 7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910" h="71120">
                    <a:moveTo>
                      <a:pt x="10160" y="10160"/>
                    </a:moveTo>
                    <a:cubicBezTo>
                      <a:pt x="30480" y="71120"/>
                      <a:pt x="0" y="0"/>
                      <a:pt x="40640" y="40640"/>
                    </a:cubicBezTo>
                    <a:cubicBezTo>
                      <a:pt x="65910" y="65910"/>
                      <a:pt x="34901" y="63500"/>
                      <a:pt x="55880" y="63500"/>
                    </a:cubicBezTo>
                  </a:path>
                </a:pathLst>
              </a:custGeom>
              <a:ln w="222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31" name="Conector reto 230"/>
              <p:cNvCxnSpPr/>
              <p:nvPr>
                <p:custDataLst>
                  <p:tags r:id="rId34"/>
                </p:custDataLst>
              </p:nvPr>
            </p:nvCxnSpPr>
            <p:spPr>
              <a:xfrm>
                <a:off x="2072640" y="3619500"/>
                <a:ext cx="320040" cy="441960"/>
              </a:xfrm>
              <a:prstGeom prst="line">
                <a:avLst/>
              </a:prstGeom>
              <a:ln w="222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6" name="Conector reto 235"/>
            <p:cNvCxnSpPr/>
            <p:nvPr>
              <p:custDataLst>
                <p:tags r:id="rId31"/>
              </p:custDataLst>
            </p:nvPr>
          </p:nvCxnSpPr>
          <p:spPr>
            <a:xfrm flipV="1">
              <a:off x="2072640" y="3268980"/>
              <a:ext cx="1173480" cy="350520"/>
            </a:xfrm>
            <a:prstGeom prst="line">
              <a:avLst/>
            </a:pr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ector reto 238"/>
            <p:cNvCxnSpPr/>
            <p:nvPr>
              <p:custDataLst>
                <p:tags r:id="rId32"/>
              </p:custDataLst>
            </p:nvPr>
          </p:nvCxnSpPr>
          <p:spPr>
            <a:xfrm>
              <a:off x="3101340" y="3108960"/>
              <a:ext cx="144780" cy="160020"/>
            </a:xfrm>
            <a:prstGeom prst="line">
              <a:avLst/>
            </a:pr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CaixaDeTexto 71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238125" y="255588"/>
            <a:ext cx="865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2200" b="1" dirty="0" smtClean="0">
                <a:solidFill>
                  <a:srgbClr val="0A5167"/>
                </a:solidFill>
                <a:latin typeface="Verdana" pitchFamily="34" charset="0"/>
              </a:rPr>
              <a:t>PROJETO DE EXPANSÃO</a:t>
            </a:r>
            <a:endParaRPr lang="pt-BR" sz="2200" b="1" dirty="0">
              <a:solidFill>
                <a:srgbClr val="0A5167"/>
              </a:solidFill>
              <a:latin typeface="Verdana" pitchFamily="34" charset="0"/>
            </a:endParaRPr>
          </a:p>
        </p:txBody>
      </p:sp>
      <p:pic>
        <p:nvPicPr>
          <p:cNvPr id="51" name="Imagem 49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Conector reto 51"/>
          <p:cNvCxnSpPr/>
          <p:nvPr>
            <p:custDataLst>
              <p:tags r:id="rId30"/>
            </p:custDataLst>
          </p:nvPr>
        </p:nvCxnSpPr>
        <p:spPr>
          <a:xfrm>
            <a:off x="323850" y="625475"/>
            <a:ext cx="8486775" cy="0"/>
          </a:xfrm>
          <a:prstGeom prst="line">
            <a:avLst/>
          </a:prstGeom>
          <a:ln>
            <a:solidFill>
              <a:srgbClr val="0A516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55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7278" r="4584" b="3612"/>
          <a:stretch>
            <a:fillRect/>
          </a:stretch>
        </p:blipFill>
        <p:spPr bwMode="auto">
          <a:xfrm>
            <a:off x="652463" y="1068388"/>
            <a:ext cx="8072437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51"/>
          <a:stretch>
            <a:fillRect/>
          </a:stretch>
        </p:blipFill>
        <p:spPr bwMode="auto">
          <a:xfrm>
            <a:off x="0" y="6257925"/>
            <a:ext cx="9144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5" name="CaixaDeTexto 71"/>
          <p:cNvSpPr txBox="1">
            <a:spLocks noChangeArrowheads="1"/>
          </p:cNvSpPr>
          <p:nvPr/>
        </p:nvSpPr>
        <p:spPr bwMode="auto">
          <a:xfrm>
            <a:off x="238125" y="255588"/>
            <a:ext cx="865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2200" b="1">
                <a:solidFill>
                  <a:srgbClr val="0A5167"/>
                </a:solidFill>
                <a:latin typeface="Verdana" pitchFamily="34" charset="0"/>
              </a:rPr>
              <a:t>GANHOS OPERACIONAIS</a:t>
            </a:r>
          </a:p>
        </p:txBody>
      </p:sp>
      <p:cxnSp>
        <p:nvCxnSpPr>
          <p:cNvPr id="73" name="Conector reto 72"/>
          <p:cNvCxnSpPr/>
          <p:nvPr/>
        </p:nvCxnSpPr>
        <p:spPr>
          <a:xfrm>
            <a:off x="323850" y="625475"/>
            <a:ext cx="8486775" cy="0"/>
          </a:xfrm>
          <a:prstGeom prst="line">
            <a:avLst/>
          </a:prstGeom>
          <a:ln>
            <a:solidFill>
              <a:srgbClr val="0A516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Imagem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584200"/>
            <a:ext cx="2424113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Imagem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584200"/>
            <a:ext cx="2570162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CaixaDeTexto 75"/>
          <p:cNvSpPr txBox="1">
            <a:spLocks noChangeArrowheads="1"/>
          </p:cNvSpPr>
          <p:nvPr/>
        </p:nvSpPr>
        <p:spPr bwMode="auto">
          <a:xfrm>
            <a:off x="4254500" y="773113"/>
            <a:ext cx="1612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9A0526"/>
                </a:solidFill>
                <a:latin typeface="Verdana" pitchFamily="34" charset="0"/>
              </a:rPr>
              <a:t>2012</a:t>
            </a:r>
            <a:endParaRPr lang="en-US" b="1" dirty="0">
              <a:solidFill>
                <a:srgbClr val="9A0526"/>
              </a:solidFill>
              <a:latin typeface="Verdana" pitchFamily="34" charset="0"/>
            </a:endParaRPr>
          </a:p>
        </p:txBody>
      </p:sp>
      <p:sp>
        <p:nvSpPr>
          <p:cNvPr id="77" name="CaixaDeTexto 76"/>
          <p:cNvSpPr txBox="1">
            <a:spLocks noChangeArrowheads="1"/>
          </p:cNvSpPr>
          <p:nvPr/>
        </p:nvSpPr>
        <p:spPr bwMode="auto">
          <a:xfrm>
            <a:off x="6094413" y="785813"/>
            <a:ext cx="24304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 err="1">
                <a:solidFill>
                  <a:srgbClr val="9A0526"/>
                </a:solidFill>
                <a:latin typeface="Verdana" pitchFamily="34" charset="0"/>
              </a:rPr>
              <a:t>Projeção</a:t>
            </a:r>
            <a:r>
              <a:rPr lang="en-US" sz="1400" b="1" dirty="0">
                <a:solidFill>
                  <a:srgbClr val="9A0526"/>
                </a:solidFill>
                <a:latin typeface="Verdana" pitchFamily="34" charset="0"/>
              </a:rPr>
              <a:t> (</a:t>
            </a:r>
            <a:r>
              <a:rPr lang="en-US" sz="1400" b="1" dirty="0" smtClean="0">
                <a:solidFill>
                  <a:srgbClr val="9A0526"/>
                </a:solidFill>
                <a:latin typeface="Verdana" pitchFamily="34" charset="0"/>
              </a:rPr>
              <a:t>2013)</a:t>
            </a:r>
            <a:endParaRPr lang="en-US" sz="1400" b="1" dirty="0">
              <a:solidFill>
                <a:srgbClr val="9A0526"/>
              </a:solidFill>
              <a:latin typeface="Verdana" pitchFamily="34" charset="0"/>
            </a:endParaRPr>
          </a:p>
        </p:txBody>
      </p:sp>
      <p:grpSp>
        <p:nvGrpSpPr>
          <p:cNvPr id="2" name="Grupo 77"/>
          <p:cNvGrpSpPr>
            <a:grpSpLocks/>
          </p:cNvGrpSpPr>
          <p:nvPr/>
        </p:nvGrpSpPr>
        <p:grpSpPr bwMode="auto">
          <a:xfrm>
            <a:off x="801688" y="1306513"/>
            <a:ext cx="2713037" cy="4824412"/>
            <a:chOff x="801106" y="1596495"/>
            <a:chExt cx="2713620" cy="4824923"/>
          </a:xfrm>
        </p:grpSpPr>
        <p:sp>
          <p:nvSpPr>
            <p:cNvPr id="79" name="CaixaDeTexto 78"/>
            <p:cNvSpPr txBox="1"/>
            <p:nvPr/>
          </p:nvSpPr>
          <p:spPr>
            <a:xfrm>
              <a:off x="801106" y="4078020"/>
              <a:ext cx="2713620" cy="2778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Equipamento: Reach Stacker</a:t>
              </a:r>
            </a:p>
          </p:txBody>
        </p:sp>
        <p:sp>
          <p:nvSpPr>
            <p:cNvPr id="80" name="CaixaDeTexto 79"/>
            <p:cNvSpPr txBox="1"/>
            <p:nvPr/>
          </p:nvSpPr>
          <p:spPr>
            <a:xfrm>
              <a:off x="801106" y="3654113"/>
              <a:ext cx="2713620" cy="2762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Equipamento: RTG</a:t>
              </a:r>
            </a:p>
          </p:txBody>
        </p:sp>
        <p:sp>
          <p:nvSpPr>
            <p:cNvPr id="81" name="CaixaDeTexto 80"/>
            <p:cNvSpPr txBox="1"/>
            <p:nvPr/>
          </p:nvSpPr>
          <p:spPr>
            <a:xfrm>
              <a:off x="801106" y="3234969"/>
              <a:ext cx="2713620" cy="2762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Equipamento: PORTAINER</a:t>
              </a: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801106" y="2823762"/>
              <a:ext cx="2713620" cy="2778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Calado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801106" y="2414144"/>
              <a:ext cx="2713620" cy="2762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Berço</a:t>
              </a:r>
            </a:p>
          </p:txBody>
        </p:sp>
        <p:sp>
          <p:nvSpPr>
            <p:cNvPr id="84" name="CaixaDeTexto 83"/>
            <p:cNvSpPr txBox="1"/>
            <p:nvPr/>
          </p:nvSpPr>
          <p:spPr>
            <a:xfrm>
              <a:off x="801106" y="2014051"/>
              <a:ext cx="2713620" cy="2778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ÁREA alfandegada</a:t>
              </a:r>
            </a:p>
          </p:txBody>
        </p:sp>
        <p:sp>
          <p:nvSpPr>
            <p:cNvPr id="85" name="CaixaDeTexto 84"/>
            <p:cNvSpPr txBox="1"/>
            <p:nvPr/>
          </p:nvSpPr>
          <p:spPr>
            <a:xfrm>
              <a:off x="801106" y="1596495"/>
              <a:ext cx="2713620" cy="2762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ÁREA total</a:t>
              </a:r>
            </a:p>
          </p:txBody>
        </p:sp>
        <p:sp>
          <p:nvSpPr>
            <p:cNvPr id="86" name="CaixaDeTexto 85"/>
            <p:cNvSpPr txBox="1"/>
            <p:nvPr/>
          </p:nvSpPr>
          <p:spPr>
            <a:xfrm>
              <a:off x="801106" y="4884555"/>
              <a:ext cx="2713620" cy="2762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Capacidade estática</a:t>
              </a:r>
            </a:p>
          </p:txBody>
        </p:sp>
        <p:sp>
          <p:nvSpPr>
            <p:cNvPr id="87" name="CaixaDeTexto 86"/>
            <p:cNvSpPr txBox="1"/>
            <p:nvPr/>
          </p:nvSpPr>
          <p:spPr>
            <a:xfrm>
              <a:off x="801106" y="5302112"/>
              <a:ext cx="2713620" cy="2762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Capacidade anual dinâmica </a:t>
              </a:r>
            </a:p>
          </p:txBody>
        </p:sp>
        <p:sp>
          <p:nvSpPr>
            <p:cNvPr id="88" name="CaixaDeTexto 87"/>
            <p:cNvSpPr txBox="1"/>
            <p:nvPr/>
          </p:nvSpPr>
          <p:spPr>
            <a:xfrm>
              <a:off x="801106" y="5738721"/>
              <a:ext cx="2713620" cy="2778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Movimentação (Unidade)</a:t>
              </a:r>
            </a:p>
          </p:txBody>
        </p:sp>
        <p:sp>
          <p:nvSpPr>
            <p:cNvPr id="89" name="CaixaDeTexto 88"/>
            <p:cNvSpPr txBox="1"/>
            <p:nvPr/>
          </p:nvSpPr>
          <p:spPr>
            <a:xfrm>
              <a:off x="801106" y="6145164"/>
              <a:ext cx="2713620" cy="2762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Movimentação (TEU)</a:t>
              </a:r>
            </a:p>
          </p:txBody>
        </p:sp>
        <p:sp>
          <p:nvSpPr>
            <p:cNvPr id="117" name="CaixaDeTexto 116"/>
            <p:cNvSpPr txBox="1"/>
            <p:nvPr/>
          </p:nvSpPr>
          <p:spPr>
            <a:xfrm>
              <a:off x="801106" y="4484463"/>
              <a:ext cx="2713620" cy="2762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Equipamento: MHC</a:t>
              </a:r>
            </a:p>
          </p:txBody>
        </p:sp>
      </p:grpSp>
      <p:grpSp>
        <p:nvGrpSpPr>
          <p:cNvPr id="4" name="Grupo 89"/>
          <p:cNvGrpSpPr>
            <a:grpSpLocks/>
          </p:cNvGrpSpPr>
          <p:nvPr/>
        </p:nvGrpSpPr>
        <p:grpSpPr bwMode="auto">
          <a:xfrm>
            <a:off x="4052888" y="1314450"/>
            <a:ext cx="2041525" cy="4851400"/>
            <a:chOff x="4053521" y="1604702"/>
            <a:chExt cx="2040388" cy="4850875"/>
          </a:xfrm>
        </p:grpSpPr>
        <p:sp>
          <p:nvSpPr>
            <p:cNvPr id="91" name="CaixaDeTexto 90"/>
            <p:cNvSpPr txBox="1"/>
            <p:nvPr/>
          </p:nvSpPr>
          <p:spPr>
            <a:xfrm>
              <a:off x="4053521" y="1604702"/>
              <a:ext cx="2040388" cy="277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136 mil m²</a:t>
              </a:r>
            </a:p>
          </p:txBody>
        </p:sp>
        <p:sp>
          <p:nvSpPr>
            <p:cNvPr id="92" name="CaixaDeTexto 91"/>
            <p:cNvSpPr txBox="1"/>
            <p:nvPr/>
          </p:nvSpPr>
          <p:spPr>
            <a:xfrm>
              <a:off x="4053521" y="1999947"/>
              <a:ext cx="2040388" cy="2761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136 mil m²</a:t>
              </a:r>
            </a:p>
          </p:txBody>
        </p:sp>
        <p:sp>
          <p:nvSpPr>
            <p:cNvPr id="93" name="CaixaDeTexto 92"/>
            <p:cNvSpPr txBox="1"/>
            <p:nvPr/>
          </p:nvSpPr>
          <p:spPr>
            <a:xfrm>
              <a:off x="4053521" y="2411065"/>
              <a:ext cx="2040388" cy="277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545 m</a:t>
              </a:r>
            </a:p>
          </p:txBody>
        </p:sp>
        <p:sp>
          <p:nvSpPr>
            <p:cNvPr id="94" name="CaixaDeTexto 93"/>
            <p:cNvSpPr txBox="1"/>
            <p:nvPr/>
          </p:nvSpPr>
          <p:spPr>
            <a:xfrm>
              <a:off x="4053521" y="2819009"/>
              <a:ext cx="2040388" cy="2761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13 m</a:t>
              </a:r>
            </a:p>
          </p:txBody>
        </p:sp>
        <p:sp>
          <p:nvSpPr>
            <p:cNvPr id="95" name="CaixaDeTexto 94"/>
            <p:cNvSpPr txBox="1"/>
            <p:nvPr/>
          </p:nvSpPr>
          <p:spPr>
            <a:xfrm>
              <a:off x="4053521" y="3228539"/>
              <a:ext cx="2040388" cy="2761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04</a:t>
              </a:r>
            </a:p>
          </p:txBody>
        </p:sp>
        <p:sp>
          <p:nvSpPr>
            <p:cNvPr id="96" name="CaixaDeTexto 95"/>
            <p:cNvSpPr txBox="1"/>
            <p:nvPr/>
          </p:nvSpPr>
          <p:spPr>
            <a:xfrm>
              <a:off x="4053521" y="3652355"/>
              <a:ext cx="2040388" cy="277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04</a:t>
              </a:r>
            </a:p>
          </p:txBody>
        </p:sp>
        <p:sp>
          <p:nvSpPr>
            <p:cNvPr id="97" name="CaixaDeTexto 96"/>
            <p:cNvSpPr txBox="1"/>
            <p:nvPr/>
          </p:nvSpPr>
          <p:spPr>
            <a:xfrm>
              <a:off x="4053521" y="4069823"/>
              <a:ext cx="2040388" cy="2777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13</a:t>
              </a:r>
            </a:p>
          </p:txBody>
        </p:sp>
        <p:sp>
          <p:nvSpPr>
            <p:cNvPr id="98" name="CaixaDeTexto 97"/>
            <p:cNvSpPr txBox="1"/>
            <p:nvPr/>
          </p:nvSpPr>
          <p:spPr>
            <a:xfrm>
              <a:off x="4053521" y="4479354"/>
              <a:ext cx="2040388" cy="2777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01</a:t>
              </a:r>
            </a:p>
          </p:txBody>
        </p:sp>
        <p:sp>
          <p:nvSpPr>
            <p:cNvPr id="99" name="CaixaDeTexto 98"/>
            <p:cNvSpPr txBox="1"/>
            <p:nvPr/>
          </p:nvSpPr>
          <p:spPr>
            <a:xfrm>
              <a:off x="4053521" y="4919043"/>
              <a:ext cx="2040388" cy="2761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11,2 mil TEU</a:t>
              </a:r>
            </a:p>
          </p:txBody>
        </p:sp>
        <p:sp>
          <p:nvSpPr>
            <p:cNvPr id="100" name="CaixaDeTexto 99"/>
            <p:cNvSpPr txBox="1"/>
            <p:nvPr/>
          </p:nvSpPr>
          <p:spPr>
            <a:xfrm>
              <a:off x="4053521" y="5336511"/>
              <a:ext cx="2040388" cy="2777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315 mil TEU</a:t>
              </a:r>
            </a:p>
          </p:txBody>
        </p:sp>
        <p:sp>
          <p:nvSpPr>
            <p:cNvPr id="101" name="CaixaDeTexto 100"/>
            <p:cNvSpPr txBox="1"/>
            <p:nvPr/>
          </p:nvSpPr>
          <p:spPr>
            <a:xfrm>
              <a:off x="4053521" y="5760327"/>
              <a:ext cx="2040388" cy="277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151 mil</a:t>
              </a:r>
            </a:p>
          </p:txBody>
        </p:sp>
        <p:sp>
          <p:nvSpPr>
            <p:cNvPr id="115" name="CaixaDeTexto 114"/>
            <p:cNvSpPr txBox="1"/>
            <p:nvPr/>
          </p:nvSpPr>
          <p:spPr>
            <a:xfrm>
              <a:off x="4053521" y="6177795"/>
              <a:ext cx="2040388" cy="2777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224 mil</a:t>
              </a:r>
            </a:p>
          </p:txBody>
        </p:sp>
      </p:grpSp>
      <p:grpSp>
        <p:nvGrpSpPr>
          <p:cNvPr id="5" name="Grupo 101"/>
          <p:cNvGrpSpPr>
            <a:grpSpLocks/>
          </p:cNvGrpSpPr>
          <p:nvPr/>
        </p:nvGrpSpPr>
        <p:grpSpPr bwMode="auto">
          <a:xfrm>
            <a:off x="6262688" y="1314450"/>
            <a:ext cx="2039937" cy="4852988"/>
            <a:chOff x="6262585" y="1604702"/>
            <a:chExt cx="2040388" cy="4852338"/>
          </a:xfrm>
        </p:grpSpPr>
        <p:sp>
          <p:nvSpPr>
            <p:cNvPr id="103" name="CaixaDeTexto 102"/>
            <p:cNvSpPr txBox="1"/>
            <p:nvPr/>
          </p:nvSpPr>
          <p:spPr>
            <a:xfrm>
              <a:off x="6262585" y="1604702"/>
              <a:ext cx="2040388" cy="2777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185 mil m²</a:t>
              </a:r>
            </a:p>
          </p:txBody>
        </p:sp>
        <p:sp>
          <p:nvSpPr>
            <p:cNvPr id="104" name="CaixaDeTexto 103"/>
            <p:cNvSpPr txBox="1"/>
            <p:nvPr/>
          </p:nvSpPr>
          <p:spPr>
            <a:xfrm>
              <a:off x="6262585" y="1999937"/>
              <a:ext cx="2040388" cy="2761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185 mil m²</a:t>
              </a:r>
            </a:p>
          </p:txBody>
        </p:sp>
        <p:sp>
          <p:nvSpPr>
            <p:cNvPr id="105" name="CaixaDeTexto 104"/>
            <p:cNvSpPr txBox="1"/>
            <p:nvPr/>
          </p:nvSpPr>
          <p:spPr>
            <a:xfrm>
              <a:off x="6262585" y="2411044"/>
              <a:ext cx="2040388" cy="2777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665 m</a:t>
              </a:r>
            </a:p>
          </p:txBody>
        </p:sp>
        <p:sp>
          <p:nvSpPr>
            <p:cNvPr id="106" name="CaixaDeTexto 105"/>
            <p:cNvSpPr txBox="1"/>
            <p:nvPr/>
          </p:nvSpPr>
          <p:spPr>
            <a:xfrm>
              <a:off x="6262585" y="2818977"/>
              <a:ext cx="2040388" cy="2761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17 m</a:t>
              </a:r>
            </a:p>
          </p:txBody>
        </p:sp>
        <p:sp>
          <p:nvSpPr>
            <p:cNvPr id="107" name="CaixaDeTexto 106"/>
            <p:cNvSpPr txBox="1"/>
            <p:nvPr/>
          </p:nvSpPr>
          <p:spPr>
            <a:xfrm>
              <a:off x="6262585" y="3228497"/>
              <a:ext cx="2040388" cy="2761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06</a:t>
              </a:r>
            </a:p>
          </p:txBody>
        </p:sp>
        <p:sp>
          <p:nvSpPr>
            <p:cNvPr id="108" name="CaixaDeTexto 107"/>
            <p:cNvSpPr txBox="1"/>
            <p:nvPr/>
          </p:nvSpPr>
          <p:spPr>
            <a:xfrm>
              <a:off x="6262585" y="3652303"/>
              <a:ext cx="2040388" cy="2777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13</a:t>
              </a:r>
            </a:p>
          </p:txBody>
        </p:sp>
        <p:sp>
          <p:nvSpPr>
            <p:cNvPr id="109" name="CaixaDeTexto 108"/>
            <p:cNvSpPr txBox="1"/>
            <p:nvPr/>
          </p:nvSpPr>
          <p:spPr>
            <a:xfrm>
              <a:off x="6262585" y="4069760"/>
              <a:ext cx="2040388" cy="277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06</a:t>
              </a:r>
            </a:p>
          </p:txBody>
        </p:sp>
        <p:sp>
          <p:nvSpPr>
            <p:cNvPr id="110" name="CaixaDeTexto 109"/>
            <p:cNvSpPr txBox="1"/>
            <p:nvPr/>
          </p:nvSpPr>
          <p:spPr>
            <a:xfrm>
              <a:off x="6262585" y="4479280"/>
              <a:ext cx="2040388" cy="277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01</a:t>
              </a:r>
            </a:p>
          </p:txBody>
        </p:sp>
        <p:sp>
          <p:nvSpPr>
            <p:cNvPr id="111" name="CaixaDeTexto 110"/>
            <p:cNvSpPr txBox="1"/>
            <p:nvPr/>
          </p:nvSpPr>
          <p:spPr>
            <a:xfrm>
              <a:off x="6262585" y="4918958"/>
              <a:ext cx="2040388" cy="2761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19 mil TEU</a:t>
              </a:r>
            </a:p>
          </p:txBody>
        </p:sp>
        <p:sp>
          <p:nvSpPr>
            <p:cNvPr id="112" name="CaixaDeTexto 111"/>
            <p:cNvSpPr txBox="1"/>
            <p:nvPr/>
          </p:nvSpPr>
          <p:spPr>
            <a:xfrm>
              <a:off x="6262585" y="5336415"/>
              <a:ext cx="2040388" cy="277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630 mil TEU</a:t>
              </a:r>
            </a:p>
          </p:txBody>
        </p:sp>
        <p:sp>
          <p:nvSpPr>
            <p:cNvPr id="113" name="CaixaDeTexto 112"/>
            <p:cNvSpPr txBox="1"/>
            <p:nvPr/>
          </p:nvSpPr>
          <p:spPr>
            <a:xfrm>
              <a:off x="6262585" y="5761808"/>
              <a:ext cx="2040388" cy="2761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227 mil</a:t>
              </a:r>
            </a:p>
          </p:txBody>
        </p:sp>
        <p:sp>
          <p:nvSpPr>
            <p:cNvPr id="114" name="CaixaDeTexto 113"/>
            <p:cNvSpPr txBox="1"/>
            <p:nvPr/>
          </p:nvSpPr>
          <p:spPr>
            <a:xfrm>
              <a:off x="6262585" y="6179264"/>
              <a:ext cx="2040388" cy="2777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364 mil</a:t>
              </a:r>
            </a:p>
          </p:txBody>
        </p:sp>
      </p:grpSp>
      <p:pic>
        <p:nvPicPr>
          <p:cNvPr id="97294" name="Imagem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51"/>
          <a:stretch>
            <a:fillRect/>
          </a:stretch>
        </p:blipFill>
        <p:spPr bwMode="auto">
          <a:xfrm>
            <a:off x="0" y="6257925"/>
            <a:ext cx="9144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Conector reto 17"/>
          <p:cNvCxnSpPr/>
          <p:nvPr/>
        </p:nvCxnSpPr>
        <p:spPr>
          <a:xfrm>
            <a:off x="323850" y="625475"/>
            <a:ext cx="8486775" cy="0"/>
          </a:xfrm>
          <a:prstGeom prst="line">
            <a:avLst/>
          </a:prstGeom>
          <a:ln>
            <a:solidFill>
              <a:srgbClr val="0A516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33" name="CaixaDeTexto 3"/>
          <p:cNvSpPr txBox="1">
            <a:spLocks noChangeArrowheads="1"/>
          </p:cNvSpPr>
          <p:nvPr/>
        </p:nvSpPr>
        <p:spPr bwMode="auto">
          <a:xfrm>
            <a:off x="238125" y="255588"/>
            <a:ext cx="822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2200" b="1">
                <a:solidFill>
                  <a:srgbClr val="0A5167"/>
                </a:solidFill>
                <a:latin typeface="Verdana" pitchFamily="34" charset="0"/>
              </a:rPr>
              <a:t>LIBRA TERMINAIS</a:t>
            </a:r>
          </a:p>
        </p:txBody>
      </p:sp>
      <p:sp>
        <p:nvSpPr>
          <p:cNvPr id="73734" name="CaixaDeTexto 4"/>
          <p:cNvSpPr txBox="1">
            <a:spLocks noChangeArrowheads="1"/>
          </p:cNvSpPr>
          <p:nvPr/>
        </p:nvSpPr>
        <p:spPr bwMode="auto">
          <a:xfrm>
            <a:off x="238125" y="660400"/>
            <a:ext cx="1670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>
                <a:solidFill>
                  <a:srgbClr val="0A5167"/>
                </a:solidFill>
                <a:latin typeface="Verdana" pitchFamily="34" charset="0"/>
              </a:rPr>
              <a:t>Santos</a:t>
            </a:r>
            <a:endParaRPr lang="pt-BR" sz="1600">
              <a:solidFill>
                <a:srgbClr val="0A5167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54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CaixaDeTexto 3"/>
          <p:cNvSpPr txBox="1">
            <a:spLocks noChangeArrowheads="1"/>
          </p:cNvSpPr>
          <p:nvPr/>
        </p:nvSpPr>
        <p:spPr bwMode="auto">
          <a:xfrm>
            <a:off x="238125" y="255588"/>
            <a:ext cx="7934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2100" b="1" dirty="0" smtClean="0">
                <a:solidFill>
                  <a:prstClr val="white"/>
                </a:solidFill>
                <a:latin typeface="Verdana" pitchFamily="34" charset="0"/>
              </a:rPr>
              <a:t>INFRAESTRUTURA – SANTOS</a:t>
            </a:r>
            <a:endParaRPr lang="pt-BR" sz="2100" b="1" dirty="0">
              <a:solidFill>
                <a:prstClr val="white"/>
              </a:solidFill>
              <a:latin typeface="Verdana" pitchFamily="34" charset="0"/>
            </a:endParaRPr>
          </a:p>
        </p:txBody>
      </p:sp>
      <p:pic>
        <p:nvPicPr>
          <p:cNvPr id="5124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51"/>
          <a:stretch>
            <a:fillRect/>
          </a:stretch>
        </p:blipFill>
        <p:spPr bwMode="auto">
          <a:xfrm>
            <a:off x="0" y="6257925"/>
            <a:ext cx="9144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Imagem 4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Conector reto 22"/>
          <p:cNvCxnSpPr/>
          <p:nvPr/>
        </p:nvCxnSpPr>
        <p:spPr>
          <a:xfrm>
            <a:off x="323850" y="625475"/>
            <a:ext cx="8486775" cy="0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/>
          <p:cNvGrpSpPr>
            <a:grpSpLocks/>
          </p:cNvGrpSpPr>
          <p:nvPr/>
        </p:nvGrpSpPr>
        <p:grpSpPr bwMode="auto">
          <a:xfrm>
            <a:off x="381000" y="1114425"/>
            <a:ext cx="4259263" cy="4972050"/>
            <a:chOff x="381000" y="1114424"/>
            <a:chExt cx="4259239" cy="4972477"/>
          </a:xfrm>
        </p:grpSpPr>
        <p:sp>
          <p:nvSpPr>
            <p:cNvPr id="22" name="Retângulo de cantos arredondados 21"/>
            <p:cNvSpPr/>
            <p:nvPr/>
          </p:nvSpPr>
          <p:spPr>
            <a:xfrm>
              <a:off x="381000" y="1114424"/>
              <a:ext cx="4259239" cy="4972477"/>
            </a:xfrm>
            <a:prstGeom prst="roundRect">
              <a:avLst>
                <a:gd name="adj" fmla="val 1009"/>
              </a:avLst>
            </a:prstGeom>
            <a:solidFill>
              <a:srgbClr val="FFFFFF">
                <a:alpha val="85098"/>
              </a:srgbClr>
            </a:solidFill>
            <a:ln w="9525">
              <a:solidFill>
                <a:schemeClr val="tx1">
                  <a:lumMod val="65000"/>
                  <a:lumOff val="35000"/>
                  <a:alpha val="34902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454025" y="1244610"/>
              <a:ext cx="4035402" cy="47089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Área total de </a:t>
              </a:r>
              <a:r>
                <a:rPr lang="pt-BR" sz="1250" b="1" dirty="0">
                  <a:solidFill>
                    <a:srgbClr val="9A0526"/>
                  </a:solidFill>
                  <a:latin typeface="Verdana" pitchFamily="34" charset="0"/>
                </a:rPr>
                <a:t>155 mil m²</a:t>
              </a:r>
              <a:r>
                <a:rPr lang="pt-BR" sz="12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 sendo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50" b="1" dirty="0">
                  <a:solidFill>
                    <a:srgbClr val="9A0526"/>
                  </a:solidFill>
                  <a:latin typeface="Verdana" pitchFamily="34" charset="0"/>
                </a:rPr>
                <a:t>105 mil m² </a:t>
              </a:r>
              <a:r>
                <a:rPr lang="pt-BR" sz="12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de área alfandegada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25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Extensão de cais de </a:t>
              </a:r>
              <a:r>
                <a:rPr lang="pt-BR" sz="1250" b="1" dirty="0">
                  <a:solidFill>
                    <a:srgbClr val="9A0526"/>
                  </a:solidFill>
                  <a:latin typeface="Verdana" pitchFamily="34" charset="0"/>
                </a:rPr>
                <a:t>1.085 m</a:t>
              </a:r>
              <a:r>
                <a:rPr lang="pt-BR" sz="12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com 3 berços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e calado de </a:t>
              </a:r>
              <a:r>
                <a:rPr lang="pt-BR" sz="1250" b="1" dirty="0" smtClean="0">
                  <a:solidFill>
                    <a:srgbClr val="9A0526"/>
                  </a:solidFill>
                  <a:latin typeface="Verdana" pitchFamily="34" charset="0"/>
                </a:rPr>
                <a:t>13,3 m</a:t>
              </a:r>
              <a:endParaRPr lang="pt-BR" sz="1250" b="1" dirty="0">
                <a:solidFill>
                  <a:srgbClr val="9A0526"/>
                </a:solidFill>
                <a:latin typeface="Verdana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250" dirty="0">
                <a:solidFill>
                  <a:srgbClr val="404040"/>
                </a:solidFill>
                <a:latin typeface="Verdana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50" dirty="0">
                  <a:solidFill>
                    <a:srgbClr val="404040"/>
                  </a:solidFill>
                  <a:latin typeface="Verdana" pitchFamily="34" charset="0"/>
                </a:rPr>
                <a:t>11 portêineres, sendo </a:t>
              </a:r>
              <a:r>
                <a:rPr lang="pt-BR" sz="1250" b="1" dirty="0">
                  <a:solidFill>
                    <a:srgbClr val="9A0526"/>
                  </a:solidFill>
                  <a:latin typeface="Verdana" pitchFamily="34" charset="0"/>
                </a:rPr>
                <a:t>6 PÓS-PANAMAX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250" b="1" dirty="0">
                <a:solidFill>
                  <a:srgbClr val="9A0526"/>
                </a:solidFill>
                <a:latin typeface="Verdana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50" dirty="0">
                  <a:solidFill>
                    <a:srgbClr val="404040"/>
                  </a:solidFill>
                  <a:latin typeface="Verdana" pitchFamily="34" charset="0"/>
                </a:rPr>
                <a:t>17 RTG’s e 19 </a:t>
              </a:r>
              <a:r>
                <a:rPr lang="pt-BR" sz="1250" b="1" dirty="0">
                  <a:solidFill>
                    <a:srgbClr val="9A0526"/>
                  </a:solidFill>
                  <a:latin typeface="Verdana" pitchFamily="34" charset="0"/>
                </a:rPr>
                <a:t>reach stacker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250" b="1" dirty="0">
                <a:solidFill>
                  <a:srgbClr val="9A0526"/>
                </a:solidFill>
                <a:latin typeface="Verdana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50" b="1" dirty="0">
                  <a:solidFill>
                    <a:srgbClr val="9A0526"/>
                  </a:solidFill>
                  <a:latin typeface="Verdana" pitchFamily="34" charset="0"/>
                </a:rPr>
                <a:t>1.200 tomadas </a:t>
              </a:r>
              <a:r>
                <a:rPr lang="pt-BR" sz="12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para contêineres reefer</a:t>
              </a:r>
              <a:br>
                <a:rPr lang="pt-BR" sz="12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endParaRPr lang="pt-BR" sz="125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Capacidade de monitoramento das operações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com </a:t>
              </a:r>
              <a:r>
                <a:rPr lang="pt-BR" sz="1250" b="1" dirty="0">
                  <a:solidFill>
                    <a:srgbClr val="9A0526"/>
                  </a:solidFill>
                  <a:latin typeface="Verdana" pitchFamily="34" charset="0"/>
                </a:rPr>
                <a:t>238 câmeras </a:t>
              </a:r>
              <a:r>
                <a:rPr lang="pt-BR" sz="12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instaladas no terminal</a:t>
              </a:r>
              <a:br>
                <a:rPr lang="pt-BR" sz="12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endParaRPr lang="pt-BR" sz="125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50" spc="-4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Salas exclusivas para a </a:t>
              </a:r>
              <a:r>
                <a:rPr lang="pt-BR" sz="1250" b="1" spc="-40" dirty="0">
                  <a:solidFill>
                    <a:srgbClr val="9A0526"/>
                  </a:solidFill>
                  <a:latin typeface="Verdana" pitchFamily="34" charset="0"/>
                </a:rPr>
                <a:t>Receita Federal</a:t>
              </a:r>
              <a:r>
                <a:rPr lang="pt-BR" sz="1250" spc="-4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para os </a:t>
              </a:r>
              <a:r>
                <a:rPr lang="pt-BR" sz="1250" b="1" spc="-40" dirty="0">
                  <a:solidFill>
                    <a:srgbClr val="9A0526"/>
                  </a:solidFill>
                  <a:latin typeface="Verdana" pitchFamily="34" charset="0"/>
                </a:rPr>
                <a:t>Ministérios da Saúde </a:t>
              </a:r>
              <a:r>
                <a:rPr lang="pt-BR" sz="1250" spc="-4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e da </a:t>
              </a:r>
              <a:r>
                <a:rPr lang="pt-BR" sz="1250" b="1" spc="-40" dirty="0">
                  <a:solidFill>
                    <a:srgbClr val="9A0526"/>
                  </a:solidFill>
                  <a:latin typeface="Verdana" pitchFamily="34" charset="0"/>
                </a:rPr>
                <a:t>Agricultura</a:t>
              </a:r>
              <a:r>
                <a:rPr lang="pt-BR" sz="1250" spc="-4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e para </a:t>
              </a:r>
              <a:r>
                <a:rPr lang="pt-BR" sz="1250" b="1" spc="-40" dirty="0">
                  <a:solidFill>
                    <a:srgbClr val="9A0526"/>
                  </a:solidFill>
                  <a:latin typeface="Verdana" pitchFamily="34" charset="0"/>
                </a:rPr>
                <a:t>Despachantes Aduaneiros</a:t>
              </a:r>
              <a:r>
                <a:rPr lang="pt-BR" sz="1250" b="1" dirty="0">
                  <a:solidFill>
                    <a:srgbClr val="9A0526"/>
                  </a:solidFill>
                  <a:latin typeface="Verdana" pitchFamily="34" charset="0"/>
                </a:rPr>
                <a:t/>
              </a:r>
              <a:br>
                <a:rPr lang="pt-BR" sz="1250" b="1" dirty="0">
                  <a:solidFill>
                    <a:srgbClr val="9A0526"/>
                  </a:solidFill>
                  <a:latin typeface="Verdana" pitchFamily="34" charset="0"/>
                </a:rPr>
              </a:br>
              <a:endParaRPr lang="pt-BR" sz="1250" b="1" dirty="0">
                <a:solidFill>
                  <a:srgbClr val="9A0526"/>
                </a:solidFill>
                <a:latin typeface="Verdana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Licenças para cargas da </a:t>
              </a:r>
              <a:r>
                <a:rPr lang="pt-BR" sz="1250" b="1" dirty="0">
                  <a:solidFill>
                    <a:srgbClr val="9A0526"/>
                  </a:solidFill>
                  <a:latin typeface="Verdana" pitchFamily="34" charset="0"/>
                </a:rPr>
                <a:t>ANVISA</a:t>
              </a:r>
              <a:r>
                <a:rPr lang="pt-BR" sz="12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pt-BR" sz="1250" b="1" dirty="0">
                  <a:solidFill>
                    <a:srgbClr val="9A0526"/>
                  </a:solidFill>
                  <a:latin typeface="Verdana" pitchFamily="34" charset="0"/>
                </a:rPr>
                <a:t>Exército e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50" b="1" dirty="0">
                  <a:solidFill>
                    <a:srgbClr val="9A0526"/>
                  </a:solidFill>
                  <a:latin typeface="Verdana" pitchFamily="34" charset="0"/>
                </a:rPr>
                <a:t>Ministério da Agricultura</a:t>
              </a:r>
              <a:r>
                <a:rPr lang="pt-BR" sz="12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/>
              </a:r>
              <a:br>
                <a:rPr lang="pt-BR" sz="12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endParaRPr lang="pt-BR" sz="125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1º terminal a conseguir a certificação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50" b="1" dirty="0">
                  <a:solidFill>
                    <a:srgbClr val="9A0526"/>
                  </a:solidFill>
                  <a:latin typeface="Verdana" pitchFamily="34" charset="0"/>
                </a:rPr>
                <a:t>ISPS CODE, ISO 9001 e 14001</a:t>
              </a:r>
            </a:p>
          </p:txBody>
        </p:sp>
        <p:cxnSp>
          <p:nvCxnSpPr>
            <p:cNvPr id="9" name="Conector reto 8"/>
            <p:cNvCxnSpPr/>
            <p:nvPr/>
          </p:nvCxnSpPr>
          <p:spPr>
            <a:xfrm flipH="1">
              <a:off x="557212" y="1768530"/>
              <a:ext cx="331785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flipH="1">
              <a:off x="557212" y="2343255"/>
              <a:ext cx="331785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 flipH="1">
              <a:off x="557212" y="2714761"/>
              <a:ext cx="331785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flipH="1">
              <a:off x="557212" y="3098969"/>
              <a:ext cx="331785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flipH="1">
              <a:off x="557212" y="3483177"/>
              <a:ext cx="331785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 flipH="1">
              <a:off x="557212" y="4072191"/>
              <a:ext cx="331785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 flipH="1">
              <a:off x="557212" y="4824731"/>
              <a:ext cx="331785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 flipH="1">
              <a:off x="557212" y="5401042"/>
              <a:ext cx="331785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aixaDeTexto 3"/>
          <p:cNvSpPr txBox="1">
            <a:spLocks noChangeArrowheads="1"/>
          </p:cNvSpPr>
          <p:nvPr/>
        </p:nvSpPr>
        <p:spPr bwMode="auto">
          <a:xfrm>
            <a:off x="323528" y="666750"/>
            <a:ext cx="69137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 dirty="0" smtClean="0">
                <a:solidFill>
                  <a:srgbClr val="FFFFFF"/>
                </a:solidFill>
                <a:latin typeface="Verdana" pitchFamily="34" charset="0"/>
              </a:rPr>
              <a:t>Terminal Portuário</a:t>
            </a:r>
            <a:endParaRPr lang="pt-BR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3308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Imagem 4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CaixaDeTexto 3"/>
          <p:cNvSpPr txBox="1">
            <a:spLocks noChangeArrowheads="1"/>
          </p:cNvSpPr>
          <p:nvPr/>
        </p:nvSpPr>
        <p:spPr bwMode="auto">
          <a:xfrm>
            <a:off x="142875" y="269875"/>
            <a:ext cx="7934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2100" b="1" dirty="0" smtClean="0">
                <a:latin typeface="Verdana" pitchFamily="34" charset="0"/>
              </a:rPr>
              <a:t>INFRAESTRUTURA – SANTOS</a:t>
            </a:r>
            <a:endParaRPr lang="pt-BR" sz="2100" b="1" dirty="0">
              <a:latin typeface="Verdana" pitchFamily="34" charset="0"/>
            </a:endParaRPr>
          </a:p>
        </p:txBody>
      </p:sp>
      <p:cxnSp>
        <p:nvCxnSpPr>
          <p:cNvPr id="14" name="Conector reto 13"/>
          <p:cNvCxnSpPr/>
          <p:nvPr/>
        </p:nvCxnSpPr>
        <p:spPr>
          <a:xfrm>
            <a:off x="323850" y="625475"/>
            <a:ext cx="8486775" cy="0"/>
          </a:xfrm>
          <a:prstGeom prst="line">
            <a:avLst/>
          </a:prstGeom>
          <a:ln>
            <a:solidFill>
              <a:srgbClr val="0A516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0" name="CaixaDeTexto 3"/>
          <p:cNvSpPr txBox="1">
            <a:spLocks noChangeArrowheads="1"/>
          </p:cNvSpPr>
          <p:nvPr/>
        </p:nvSpPr>
        <p:spPr bwMode="auto">
          <a:xfrm>
            <a:off x="166688" y="666750"/>
            <a:ext cx="728662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 smtClean="0">
                <a:solidFill>
                  <a:srgbClr val="0A5167"/>
                </a:solidFill>
                <a:latin typeface="Verdana" pitchFamily="34" charset="0"/>
              </a:rPr>
              <a:t>Armazenagem</a:t>
            </a:r>
            <a:endParaRPr lang="pt-BR" dirty="0">
              <a:solidFill>
                <a:srgbClr val="0A5167"/>
              </a:solidFill>
              <a:latin typeface="Verdana" pitchFamily="34" charset="0"/>
            </a:endParaRPr>
          </a:p>
        </p:txBody>
      </p:sp>
      <p:grpSp>
        <p:nvGrpSpPr>
          <p:cNvPr id="2" name="Grupo 12"/>
          <p:cNvGrpSpPr>
            <a:grpSpLocks/>
          </p:cNvGrpSpPr>
          <p:nvPr/>
        </p:nvGrpSpPr>
        <p:grpSpPr bwMode="auto">
          <a:xfrm>
            <a:off x="165100" y="3833813"/>
            <a:ext cx="5297488" cy="1673225"/>
            <a:chOff x="354366" y="3876501"/>
            <a:chExt cx="5298107" cy="1672976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354366" y="3876501"/>
              <a:ext cx="4589999" cy="1672976"/>
            </a:xfrm>
            <a:prstGeom prst="roundRect">
              <a:avLst>
                <a:gd name="adj" fmla="val 3334"/>
              </a:avLst>
            </a:prstGeom>
            <a:solidFill>
              <a:srgbClr val="FFFFFF">
                <a:alpha val="85098"/>
              </a:srgbClr>
            </a:solidFill>
            <a:ln w="9525">
              <a:solidFill>
                <a:schemeClr val="tx1">
                  <a:lumMod val="65000"/>
                  <a:lumOff val="35000"/>
                  <a:alpha val="34902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6176" name="CaixaDeTexto 14"/>
            <p:cNvSpPr txBox="1">
              <a:spLocks noChangeArrowheads="1"/>
            </p:cNvSpPr>
            <p:nvPr/>
          </p:nvSpPr>
          <p:spPr bwMode="auto">
            <a:xfrm>
              <a:off x="421041" y="4025726"/>
              <a:ext cx="3724275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pt-BR" sz="1400" b="1">
                  <a:solidFill>
                    <a:srgbClr val="9A0526"/>
                  </a:solidFill>
                  <a:latin typeface="Verdana" pitchFamily="34" charset="0"/>
                </a:rPr>
                <a:t>CAPACIDADE DE RECEBIMENTO</a:t>
              </a:r>
            </a:p>
          </p:txBody>
        </p:sp>
        <p:sp>
          <p:nvSpPr>
            <p:cNvPr id="20" name="CaixaDeTexto 15"/>
            <p:cNvSpPr txBox="1">
              <a:spLocks noChangeArrowheads="1"/>
            </p:cNvSpPr>
            <p:nvPr/>
          </p:nvSpPr>
          <p:spPr bwMode="auto">
            <a:xfrm>
              <a:off x="421049" y="4411408"/>
              <a:ext cx="5231424" cy="1058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Área para segregação de produtos químicos: </a:t>
              </a:r>
              <a:r>
                <a:rPr lang="pt-BR" sz="950" dirty="0" smtClean="0">
                  <a:solidFill>
                    <a:srgbClr val="404040"/>
                  </a:solidFill>
                  <a:latin typeface="Verdana" pitchFamily="34" charset="0"/>
                </a:rPr>
                <a:t>798 posições gaiolas  </a:t>
              </a:r>
            </a:p>
            <a:p>
              <a:pPr eaLnBrk="1" hangingPunct="1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Estrutura Porta Paletes: </a:t>
              </a:r>
              <a:r>
                <a:rPr lang="pt-BR" sz="950" dirty="0" smtClean="0">
                  <a:solidFill>
                    <a:srgbClr val="404040"/>
                  </a:solidFill>
                  <a:latin typeface="Verdana" pitchFamily="34" charset="0"/>
                </a:rPr>
                <a:t>5087 Posições Paletes </a:t>
              </a:r>
            </a:p>
            <a:p>
              <a:pPr eaLnBrk="1" hangingPunct="1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Cargas fora do padrão: </a:t>
              </a:r>
              <a:r>
                <a:rPr lang="pt-BR" sz="950" dirty="0" smtClean="0">
                  <a:solidFill>
                    <a:srgbClr val="404040"/>
                  </a:solidFill>
                  <a:latin typeface="Verdana" pitchFamily="34" charset="0"/>
                </a:rPr>
                <a:t>30 TEUS </a:t>
              </a:r>
            </a:p>
            <a:p>
              <a:pPr eaLnBrk="1" hangingPunct="1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Cofre Cargas Gerais: </a:t>
              </a:r>
              <a:r>
                <a:rPr lang="pt-BR" sz="950" dirty="0" smtClean="0">
                  <a:solidFill>
                    <a:srgbClr val="404040"/>
                  </a:solidFill>
                  <a:latin typeface="Verdana" pitchFamily="34" charset="0"/>
                </a:rPr>
                <a:t>1040 posições gaiolas</a:t>
              </a:r>
            </a:p>
            <a:p>
              <a:pPr eaLnBrk="1" hangingPunct="1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Cofre Produtos Controlados – ANVISA: </a:t>
              </a:r>
              <a:r>
                <a:rPr lang="pt-BR" sz="950" dirty="0" smtClean="0">
                  <a:solidFill>
                    <a:srgbClr val="404040"/>
                  </a:solidFill>
                  <a:latin typeface="Verdana" pitchFamily="34" charset="0"/>
                </a:rPr>
                <a:t>40 posições gaiolas</a:t>
              </a:r>
            </a:p>
          </p:txBody>
        </p:sp>
        <p:cxnSp>
          <p:nvCxnSpPr>
            <p:cNvPr id="21" name="Conector reto 20"/>
            <p:cNvCxnSpPr/>
            <p:nvPr/>
          </p:nvCxnSpPr>
          <p:spPr>
            <a:xfrm flipH="1">
              <a:off x="497258" y="4614578"/>
              <a:ext cx="331827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 flipH="1">
              <a:off x="497258" y="4820922"/>
              <a:ext cx="331827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 flipH="1">
              <a:off x="497258" y="5022505"/>
              <a:ext cx="331827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 flipH="1">
              <a:off x="497258" y="5222501"/>
              <a:ext cx="331827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27"/>
          <p:cNvGrpSpPr>
            <a:grpSpLocks/>
          </p:cNvGrpSpPr>
          <p:nvPr/>
        </p:nvGrpSpPr>
        <p:grpSpPr bwMode="auto">
          <a:xfrm>
            <a:off x="5245100" y="3833813"/>
            <a:ext cx="3790950" cy="2178050"/>
            <a:chOff x="354366" y="3876500"/>
            <a:chExt cx="3790950" cy="2177802"/>
          </a:xfrm>
        </p:grpSpPr>
        <p:sp>
          <p:nvSpPr>
            <p:cNvPr id="29" name="Retângulo de cantos arredondados 28"/>
            <p:cNvSpPr/>
            <p:nvPr/>
          </p:nvSpPr>
          <p:spPr>
            <a:xfrm>
              <a:off x="354366" y="3876500"/>
              <a:ext cx="3071813" cy="2177802"/>
            </a:xfrm>
            <a:prstGeom prst="roundRect">
              <a:avLst>
                <a:gd name="adj" fmla="val 3334"/>
              </a:avLst>
            </a:prstGeom>
            <a:solidFill>
              <a:srgbClr val="FFFFFF">
                <a:alpha val="85098"/>
              </a:srgbClr>
            </a:solidFill>
            <a:ln w="9525">
              <a:solidFill>
                <a:schemeClr val="tx1">
                  <a:lumMod val="65000"/>
                  <a:lumOff val="35000"/>
                  <a:alpha val="34902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6166" name="CaixaDeTexto 14"/>
            <p:cNvSpPr txBox="1">
              <a:spLocks noChangeArrowheads="1"/>
            </p:cNvSpPr>
            <p:nvPr/>
          </p:nvSpPr>
          <p:spPr bwMode="auto">
            <a:xfrm>
              <a:off x="421041" y="4025726"/>
              <a:ext cx="3724275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pt-BR" sz="1400" b="1">
                  <a:solidFill>
                    <a:srgbClr val="9A0526"/>
                  </a:solidFill>
                  <a:latin typeface="Verdana" pitchFamily="34" charset="0"/>
                </a:rPr>
                <a:t>EQUIPAMENTO</a:t>
              </a:r>
            </a:p>
          </p:txBody>
        </p:sp>
        <p:sp>
          <p:nvSpPr>
            <p:cNvPr id="31" name="CaixaDeTexto 15"/>
            <p:cNvSpPr txBox="1">
              <a:spLocks noChangeArrowheads="1"/>
            </p:cNvSpPr>
            <p:nvPr/>
          </p:nvSpPr>
          <p:spPr bwMode="auto">
            <a:xfrm>
              <a:off x="421041" y="4311425"/>
              <a:ext cx="3192463" cy="168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07 Empilhadeiras (GLP): </a:t>
              </a:r>
              <a:r>
                <a:rPr lang="pt-BR" sz="950" dirty="0" smtClean="0">
                  <a:solidFill>
                    <a:srgbClr val="404040"/>
                  </a:solidFill>
                  <a:latin typeface="Verdana" pitchFamily="34" charset="0"/>
                </a:rPr>
                <a:t>2,5 / 7 </a:t>
              </a:r>
              <a:r>
                <a:rPr lang="pt-BR" sz="950" dirty="0" err="1" smtClean="0">
                  <a:solidFill>
                    <a:srgbClr val="404040"/>
                  </a:solidFill>
                  <a:latin typeface="Verdana" pitchFamily="34" charset="0"/>
                </a:rPr>
                <a:t>ton</a:t>
              </a:r>
              <a:endParaRPr lang="pt-BR" sz="950" dirty="0" smtClean="0">
                <a:solidFill>
                  <a:srgbClr val="404040"/>
                </a:solidFill>
                <a:latin typeface="Verdana" pitchFamily="34" charset="0"/>
              </a:endParaRPr>
            </a:p>
            <a:p>
              <a:pPr eaLnBrk="1" hangingPunct="1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04 Reach Stacker : </a:t>
              </a:r>
              <a:r>
                <a:rPr lang="pt-BR" sz="950" dirty="0" smtClean="0">
                  <a:solidFill>
                    <a:srgbClr val="404040"/>
                  </a:solidFill>
                  <a:latin typeface="Verdana" pitchFamily="34" charset="0"/>
                </a:rPr>
                <a:t>45 </a:t>
              </a:r>
              <a:r>
                <a:rPr lang="pt-BR" sz="950" dirty="0" err="1" smtClean="0">
                  <a:solidFill>
                    <a:srgbClr val="404040"/>
                  </a:solidFill>
                  <a:latin typeface="Verdana" pitchFamily="34" charset="0"/>
                </a:rPr>
                <a:t>ton</a:t>
              </a:r>
              <a:endParaRPr lang="pt-BR" sz="950" dirty="0" smtClean="0">
                <a:solidFill>
                  <a:srgbClr val="404040"/>
                </a:solidFill>
                <a:latin typeface="Verdana" pitchFamily="34" charset="0"/>
              </a:endParaRPr>
            </a:p>
            <a:p>
              <a:pPr eaLnBrk="1" hangingPunct="1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01 Empacotadora: </a:t>
              </a:r>
              <a:r>
                <a:rPr lang="pt-BR" sz="950" dirty="0" smtClean="0">
                  <a:solidFill>
                    <a:srgbClr val="404040"/>
                  </a:solidFill>
                  <a:latin typeface="Verdana" pitchFamily="34" charset="0"/>
                </a:rPr>
                <a:t>03 </a:t>
              </a:r>
              <a:r>
                <a:rPr lang="pt-BR" sz="950" dirty="0" err="1" smtClean="0">
                  <a:solidFill>
                    <a:srgbClr val="404040"/>
                  </a:solidFill>
                  <a:latin typeface="Verdana" pitchFamily="34" charset="0"/>
                </a:rPr>
                <a:t>ton</a:t>
              </a:r>
              <a:endParaRPr lang="pt-BR" sz="950" dirty="0" smtClean="0">
                <a:solidFill>
                  <a:srgbClr val="404040"/>
                </a:solidFill>
                <a:latin typeface="Verdana" pitchFamily="34" charset="0"/>
              </a:endParaRPr>
            </a:p>
            <a:p>
              <a:pPr eaLnBrk="1" hangingPunct="1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03 Balanças: </a:t>
              </a:r>
              <a:r>
                <a:rPr lang="pt-BR" sz="950" dirty="0" smtClean="0">
                  <a:solidFill>
                    <a:srgbClr val="404040"/>
                  </a:solidFill>
                  <a:latin typeface="Verdana" pitchFamily="34" charset="0"/>
                </a:rPr>
                <a:t>03 </a:t>
              </a:r>
              <a:r>
                <a:rPr lang="pt-BR" sz="950" dirty="0" err="1" smtClean="0">
                  <a:solidFill>
                    <a:srgbClr val="404040"/>
                  </a:solidFill>
                  <a:latin typeface="Verdana" pitchFamily="34" charset="0"/>
                </a:rPr>
                <a:t>ton</a:t>
              </a:r>
              <a:endParaRPr lang="pt-BR" sz="950" dirty="0" smtClean="0">
                <a:solidFill>
                  <a:srgbClr val="404040"/>
                </a:solidFill>
                <a:latin typeface="Verdana" pitchFamily="34" charset="0"/>
              </a:endParaRPr>
            </a:p>
            <a:p>
              <a:pPr eaLnBrk="1" hangingPunct="1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01 Balança ANVISA: </a:t>
              </a:r>
              <a:r>
                <a:rPr lang="pt-BR" sz="950" dirty="0" smtClean="0">
                  <a:solidFill>
                    <a:srgbClr val="404040"/>
                  </a:solidFill>
                  <a:latin typeface="Verdana" pitchFamily="34" charset="0"/>
                </a:rPr>
                <a:t>50 Kg</a:t>
              </a:r>
            </a:p>
            <a:p>
              <a:pPr eaLnBrk="1" hangingPunct="1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02 Contêiner Reefer 20’’: </a:t>
              </a:r>
              <a:r>
                <a:rPr lang="pt-BR" sz="9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22 </a:t>
              </a:r>
              <a:r>
                <a:rPr lang="pt-BR" sz="95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ton</a:t>
              </a:r>
              <a:endParaRPr lang="pt-BR" sz="9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eaLnBrk="1" hangingPunct="1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03 Balanças Rodoviárias: </a:t>
              </a:r>
              <a:r>
                <a:rPr lang="pt-BR" sz="9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80 </a:t>
              </a:r>
              <a:r>
                <a:rPr lang="pt-BR" sz="95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ton</a:t>
              </a:r>
              <a:endParaRPr lang="pt-BR" sz="9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eaLnBrk="1" hangingPunct="1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04 RTGs: </a:t>
              </a:r>
              <a:r>
                <a:rPr lang="pt-BR" sz="9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40 </a:t>
              </a:r>
              <a:r>
                <a:rPr lang="pt-BR" sz="95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ton</a:t>
              </a:r>
              <a:endParaRPr lang="pt-BR" sz="9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32" name="Conector reto 31"/>
            <p:cNvCxnSpPr/>
            <p:nvPr/>
          </p:nvCxnSpPr>
          <p:spPr>
            <a:xfrm flipH="1">
              <a:off x="497241" y="4524126"/>
              <a:ext cx="331788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 flipH="1">
              <a:off x="497241" y="4720954"/>
              <a:ext cx="331788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 flipH="1">
              <a:off x="497241" y="4927305"/>
              <a:ext cx="331788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/>
          </p:nvCxnSpPr>
          <p:spPr>
            <a:xfrm flipH="1">
              <a:off x="497241" y="5132069"/>
              <a:ext cx="331788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/>
            <p:nvPr/>
          </p:nvCxnSpPr>
          <p:spPr>
            <a:xfrm flipH="1">
              <a:off x="497241" y="5332071"/>
              <a:ext cx="331788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/>
            <p:cNvCxnSpPr/>
            <p:nvPr/>
          </p:nvCxnSpPr>
          <p:spPr>
            <a:xfrm flipH="1">
              <a:off x="497241" y="5532073"/>
              <a:ext cx="331788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/>
            <p:cNvCxnSpPr/>
            <p:nvPr/>
          </p:nvCxnSpPr>
          <p:spPr>
            <a:xfrm flipH="1">
              <a:off x="497241" y="5752711"/>
              <a:ext cx="331788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o 1"/>
          <p:cNvGrpSpPr>
            <a:grpSpLocks/>
          </p:cNvGrpSpPr>
          <p:nvPr/>
        </p:nvGrpSpPr>
        <p:grpSpPr bwMode="auto">
          <a:xfrm>
            <a:off x="142875" y="1196975"/>
            <a:ext cx="4672013" cy="2303463"/>
            <a:chOff x="331788" y="1196752"/>
            <a:chExt cx="4672012" cy="2304032"/>
          </a:xfrm>
        </p:grpSpPr>
        <p:sp>
          <p:nvSpPr>
            <p:cNvPr id="40" name="Retângulo de cantos arredondados 39"/>
            <p:cNvSpPr/>
            <p:nvPr/>
          </p:nvSpPr>
          <p:spPr bwMode="auto">
            <a:xfrm>
              <a:off x="331788" y="1196752"/>
              <a:ext cx="4611687" cy="2304032"/>
            </a:xfrm>
            <a:prstGeom prst="roundRect">
              <a:avLst>
                <a:gd name="adj" fmla="val 2484"/>
              </a:avLst>
            </a:prstGeom>
            <a:solidFill>
              <a:srgbClr val="FFFFFF">
                <a:alpha val="85098"/>
              </a:srgbClr>
            </a:solidFill>
            <a:ln w="9525">
              <a:solidFill>
                <a:schemeClr val="tx1">
                  <a:lumMod val="65000"/>
                  <a:lumOff val="35000"/>
                  <a:alpha val="34902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6155" name="CaixaDeTexto 13"/>
            <p:cNvSpPr txBox="1">
              <a:spLocks noChangeArrowheads="1"/>
            </p:cNvSpPr>
            <p:nvPr/>
          </p:nvSpPr>
          <p:spPr bwMode="auto">
            <a:xfrm>
              <a:off x="398455" y="1266405"/>
              <a:ext cx="4533339" cy="557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pt-BR" sz="1400" b="1">
                  <a:solidFill>
                    <a:srgbClr val="9A0526"/>
                  </a:solidFill>
                  <a:latin typeface="Verdana" pitchFamily="34" charset="0"/>
                </a:rPr>
                <a:t>INFRAESTRUTURA - QUADRO DE ÁREAS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pt-BR" sz="1400" b="1">
                <a:solidFill>
                  <a:srgbClr val="9A0526"/>
                </a:solidFill>
                <a:latin typeface="Verdana" pitchFamily="34" charset="0"/>
              </a:endParaRPr>
            </a:p>
          </p:txBody>
        </p:sp>
        <p:sp>
          <p:nvSpPr>
            <p:cNvPr id="42" name="CaixaDeTexto 12"/>
            <p:cNvSpPr txBox="1">
              <a:spLocks noChangeArrowheads="1"/>
            </p:cNvSpPr>
            <p:nvPr/>
          </p:nvSpPr>
          <p:spPr bwMode="auto">
            <a:xfrm>
              <a:off x="431801" y="1593725"/>
              <a:ext cx="4571999" cy="1892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Área Total - </a:t>
              </a:r>
              <a:r>
                <a:rPr lang="pt-BR" sz="950" dirty="0">
                  <a:solidFill>
                    <a:srgbClr val="404040"/>
                  </a:solidFill>
                  <a:latin typeface="Verdana" pitchFamily="34" charset="0"/>
                </a:rPr>
                <a:t>44.098 m2 </a:t>
              </a: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 </a:t>
              </a:r>
            </a:p>
            <a:p>
              <a:pPr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Pátio - </a:t>
              </a:r>
              <a:r>
                <a:rPr lang="pt-BR" sz="950" dirty="0">
                  <a:solidFill>
                    <a:srgbClr val="404040"/>
                  </a:solidFill>
                  <a:latin typeface="Verdana" pitchFamily="34" charset="0"/>
                </a:rPr>
                <a:t>31.725,9 m²</a:t>
              </a:r>
            </a:p>
            <a:p>
              <a:pPr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Armazém - </a:t>
              </a:r>
              <a:r>
                <a:rPr lang="pt-BR" sz="950" dirty="0">
                  <a:solidFill>
                    <a:srgbClr val="404040"/>
                  </a:solidFill>
                  <a:latin typeface="Verdana" pitchFamily="34" charset="0"/>
                </a:rPr>
                <a:t>11.129 m² </a:t>
              </a:r>
            </a:p>
            <a:p>
              <a:pPr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Armazenamento de Carga fora do padrão - </a:t>
              </a:r>
              <a:r>
                <a:rPr lang="pt-BR" sz="950" dirty="0">
                  <a:solidFill>
                    <a:srgbClr val="404040"/>
                  </a:solidFill>
                  <a:latin typeface="Verdana" pitchFamily="34" charset="0"/>
                </a:rPr>
                <a:t>131 </a:t>
              </a:r>
              <a:r>
                <a:rPr lang="pt-BR" sz="950" dirty="0" smtClean="0">
                  <a:solidFill>
                    <a:srgbClr val="404040"/>
                  </a:solidFill>
                  <a:latin typeface="Verdana" pitchFamily="34" charset="0"/>
                </a:rPr>
                <a:t>m² </a:t>
              </a:r>
              <a:endParaRPr lang="pt-BR" sz="950" b="1" dirty="0" smtClean="0">
                <a:solidFill>
                  <a:srgbClr val="9A0526"/>
                </a:solidFill>
                <a:latin typeface="Verdana" pitchFamily="34" charset="0"/>
              </a:endParaRPr>
            </a:p>
            <a:p>
              <a:pPr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Área de desova - </a:t>
              </a:r>
              <a:r>
                <a:rPr lang="pt-BR" sz="950" dirty="0">
                  <a:solidFill>
                    <a:srgbClr val="404040"/>
                  </a:solidFill>
                  <a:latin typeface="Verdana" pitchFamily="34" charset="0"/>
                </a:rPr>
                <a:t>1.274 </a:t>
              </a:r>
              <a:r>
                <a:rPr lang="pt-BR" sz="950" dirty="0" smtClean="0">
                  <a:solidFill>
                    <a:srgbClr val="404040"/>
                  </a:solidFill>
                  <a:latin typeface="Verdana" pitchFamily="34" charset="0"/>
                </a:rPr>
                <a:t>m² </a:t>
              </a:r>
              <a:endParaRPr lang="pt-BR" sz="950" b="1" dirty="0" smtClean="0">
                <a:solidFill>
                  <a:srgbClr val="9A0526"/>
                </a:solidFill>
                <a:latin typeface="Verdana" pitchFamily="34" charset="0"/>
              </a:endParaRPr>
            </a:p>
            <a:p>
              <a:pPr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Área de conferência física - </a:t>
              </a:r>
              <a:r>
                <a:rPr lang="pt-BR" sz="950" dirty="0">
                  <a:solidFill>
                    <a:srgbClr val="404040"/>
                  </a:solidFill>
                  <a:latin typeface="Verdana" pitchFamily="34" charset="0"/>
                </a:rPr>
                <a:t>277 m²</a:t>
              </a:r>
            </a:p>
            <a:p>
              <a:pPr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Área para Segregação de produtos químicos - </a:t>
              </a:r>
              <a:r>
                <a:rPr lang="pt-BR" sz="950" dirty="0">
                  <a:solidFill>
                    <a:srgbClr val="404040"/>
                  </a:solidFill>
                  <a:latin typeface="Verdana" pitchFamily="34" charset="0"/>
                </a:rPr>
                <a:t>1.523 m²</a:t>
              </a:r>
            </a:p>
            <a:p>
              <a:pPr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Cofre Cargas Gerais - </a:t>
              </a:r>
              <a:r>
                <a:rPr lang="pt-BR" sz="950" dirty="0">
                  <a:solidFill>
                    <a:srgbClr val="404040"/>
                  </a:solidFill>
                  <a:latin typeface="Verdana" pitchFamily="34" charset="0"/>
                </a:rPr>
                <a:t>888,75 m²</a:t>
              </a:r>
            </a:p>
            <a:p>
              <a:pPr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pt-BR" sz="950" b="1" dirty="0" smtClean="0">
                  <a:solidFill>
                    <a:srgbClr val="9A0526"/>
                  </a:solidFill>
                  <a:latin typeface="Verdana" pitchFamily="34" charset="0"/>
                </a:rPr>
                <a:t>Cofre Produtos Controlados - ANVISA - </a:t>
              </a:r>
              <a:r>
                <a:rPr lang="pt-BR" sz="950" dirty="0">
                  <a:solidFill>
                    <a:srgbClr val="404040"/>
                  </a:solidFill>
                  <a:latin typeface="Verdana" pitchFamily="34" charset="0"/>
                </a:rPr>
                <a:t>33,25 m²</a:t>
              </a:r>
            </a:p>
          </p:txBody>
        </p:sp>
        <p:cxnSp>
          <p:nvCxnSpPr>
            <p:cNvPr id="43" name="Conector reto 42"/>
            <p:cNvCxnSpPr/>
            <p:nvPr/>
          </p:nvCxnSpPr>
          <p:spPr bwMode="auto">
            <a:xfrm flipH="1">
              <a:off x="527051" y="1796975"/>
              <a:ext cx="331787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 bwMode="auto">
            <a:xfrm flipH="1">
              <a:off x="527051" y="2016104"/>
              <a:ext cx="331787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 bwMode="auto">
            <a:xfrm flipH="1">
              <a:off x="527051" y="2217767"/>
              <a:ext cx="331787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 bwMode="auto">
            <a:xfrm flipH="1">
              <a:off x="527051" y="2417842"/>
              <a:ext cx="331787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 bwMode="auto">
            <a:xfrm flipH="1">
              <a:off x="527051" y="2629031"/>
              <a:ext cx="331787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 bwMode="auto">
            <a:xfrm flipH="1">
              <a:off x="527051" y="2838632"/>
              <a:ext cx="331787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 bwMode="auto">
            <a:xfrm flipH="1">
              <a:off x="527051" y="3045058"/>
              <a:ext cx="331787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 bwMode="auto">
            <a:xfrm flipH="1">
              <a:off x="527051" y="3256249"/>
              <a:ext cx="331787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32064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7223" r="4584" b="9969"/>
          <a:stretch>
            <a:fillRect/>
          </a:stretch>
        </p:blipFill>
        <p:spPr bwMode="auto">
          <a:xfrm>
            <a:off x="685800" y="1384300"/>
            <a:ext cx="8039100" cy="49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51"/>
          <a:stretch>
            <a:fillRect/>
          </a:stretch>
        </p:blipFill>
        <p:spPr bwMode="auto">
          <a:xfrm>
            <a:off x="0" y="6257925"/>
            <a:ext cx="9144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CaixaDeTexto 46"/>
          <p:cNvSpPr txBox="1">
            <a:spLocks noChangeArrowheads="1"/>
          </p:cNvSpPr>
          <p:nvPr/>
        </p:nvSpPr>
        <p:spPr bwMode="auto">
          <a:xfrm>
            <a:off x="238125" y="255588"/>
            <a:ext cx="865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2200" b="1">
                <a:solidFill>
                  <a:srgbClr val="0A5167"/>
                </a:solidFill>
                <a:latin typeface="Verdana" pitchFamily="34" charset="0"/>
              </a:rPr>
              <a:t>GANHOS OPERACIONAIS</a:t>
            </a:r>
          </a:p>
        </p:txBody>
      </p:sp>
      <p:cxnSp>
        <p:nvCxnSpPr>
          <p:cNvPr id="60" name="Conector reto 59"/>
          <p:cNvCxnSpPr/>
          <p:nvPr/>
        </p:nvCxnSpPr>
        <p:spPr>
          <a:xfrm>
            <a:off x="323850" y="625475"/>
            <a:ext cx="8486775" cy="0"/>
          </a:xfrm>
          <a:prstGeom prst="line">
            <a:avLst/>
          </a:prstGeom>
          <a:ln>
            <a:solidFill>
              <a:srgbClr val="0A516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700088"/>
            <a:ext cx="2424113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700088"/>
            <a:ext cx="2570162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4254500" y="889000"/>
            <a:ext cx="1612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9A0526"/>
                </a:solidFill>
                <a:latin typeface="Verdana" pitchFamily="34" charset="0"/>
              </a:rPr>
              <a:t>2012</a:t>
            </a:r>
            <a:endParaRPr lang="en-US" b="1" dirty="0">
              <a:solidFill>
                <a:srgbClr val="9A0526"/>
              </a:solidFill>
              <a:latin typeface="Verdana" pitchFamily="34" charset="0"/>
            </a:endParaRPr>
          </a:p>
        </p:txBody>
      </p:sp>
      <p:sp>
        <p:nvSpPr>
          <p:cNvPr id="69" name="CaixaDeTexto 68"/>
          <p:cNvSpPr txBox="1">
            <a:spLocks noChangeArrowheads="1"/>
          </p:cNvSpPr>
          <p:nvPr/>
        </p:nvSpPr>
        <p:spPr bwMode="auto">
          <a:xfrm>
            <a:off x="6094413" y="901700"/>
            <a:ext cx="24304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9A0526"/>
                </a:solidFill>
                <a:latin typeface="Verdana" pitchFamily="34" charset="0"/>
              </a:rPr>
              <a:t>Projeção (2015)</a:t>
            </a:r>
          </a:p>
        </p:txBody>
      </p:sp>
      <p:grpSp>
        <p:nvGrpSpPr>
          <p:cNvPr id="3" name="Grupo 7"/>
          <p:cNvGrpSpPr>
            <a:grpSpLocks/>
          </p:cNvGrpSpPr>
          <p:nvPr/>
        </p:nvGrpSpPr>
        <p:grpSpPr bwMode="auto">
          <a:xfrm>
            <a:off x="801688" y="1597025"/>
            <a:ext cx="2713037" cy="4437063"/>
            <a:chOff x="801106" y="1596495"/>
            <a:chExt cx="2713620" cy="4437064"/>
          </a:xfrm>
        </p:grpSpPr>
        <p:sp>
          <p:nvSpPr>
            <p:cNvPr id="70" name="CaixaDeTexto 69"/>
            <p:cNvSpPr txBox="1"/>
            <p:nvPr/>
          </p:nvSpPr>
          <p:spPr>
            <a:xfrm>
              <a:off x="801106" y="4077759"/>
              <a:ext cx="2713620" cy="2778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Equipamento: Reach Stacker</a:t>
              </a:r>
            </a:p>
          </p:txBody>
        </p:sp>
        <p:sp>
          <p:nvSpPr>
            <p:cNvPr id="71" name="CaixaDeTexto 70"/>
            <p:cNvSpPr txBox="1"/>
            <p:nvPr/>
          </p:nvSpPr>
          <p:spPr>
            <a:xfrm>
              <a:off x="801106" y="3653895"/>
              <a:ext cx="2713620" cy="2778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Equipamento: RTG</a:t>
              </a:r>
            </a:p>
          </p:txBody>
        </p:sp>
        <p:sp>
          <p:nvSpPr>
            <p:cNvPr id="72" name="CaixaDeTexto 71"/>
            <p:cNvSpPr txBox="1"/>
            <p:nvPr/>
          </p:nvSpPr>
          <p:spPr>
            <a:xfrm>
              <a:off x="801106" y="3249083"/>
              <a:ext cx="271362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Equipamento: PORTAINER</a:t>
              </a:r>
            </a:p>
          </p:txBody>
        </p:sp>
        <p:sp>
          <p:nvSpPr>
            <p:cNvPr id="73" name="CaixaDeTexto 72"/>
            <p:cNvSpPr txBox="1"/>
            <p:nvPr/>
          </p:nvSpPr>
          <p:spPr>
            <a:xfrm>
              <a:off x="801106" y="2823633"/>
              <a:ext cx="2713620" cy="2778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Calado</a:t>
              </a:r>
            </a:p>
          </p:txBody>
        </p:sp>
        <p:sp>
          <p:nvSpPr>
            <p:cNvPr id="74" name="CaixaDeTexto 73"/>
            <p:cNvSpPr txBox="1"/>
            <p:nvPr/>
          </p:nvSpPr>
          <p:spPr>
            <a:xfrm>
              <a:off x="801106" y="2414058"/>
              <a:ext cx="271362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Berço</a:t>
              </a: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801106" y="2014008"/>
              <a:ext cx="2713620" cy="2778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ÁREA alfandegada</a:t>
              </a:r>
            </a:p>
          </p:txBody>
        </p:sp>
        <p:sp>
          <p:nvSpPr>
            <p:cNvPr id="76" name="CaixaDeTexto 75"/>
            <p:cNvSpPr txBox="1"/>
            <p:nvPr/>
          </p:nvSpPr>
          <p:spPr>
            <a:xfrm>
              <a:off x="801106" y="1596495"/>
              <a:ext cx="271362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ÁREA total</a:t>
              </a:r>
            </a:p>
          </p:txBody>
        </p:sp>
        <p:sp>
          <p:nvSpPr>
            <p:cNvPr id="77" name="CaixaDeTexto 76"/>
            <p:cNvSpPr txBox="1"/>
            <p:nvPr/>
          </p:nvSpPr>
          <p:spPr>
            <a:xfrm>
              <a:off x="801106" y="4496859"/>
              <a:ext cx="271362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Capacidade estática</a:t>
              </a:r>
            </a:p>
          </p:txBody>
        </p:sp>
        <p:sp>
          <p:nvSpPr>
            <p:cNvPr id="78" name="CaixaDeTexto 77"/>
            <p:cNvSpPr txBox="1"/>
            <p:nvPr/>
          </p:nvSpPr>
          <p:spPr>
            <a:xfrm>
              <a:off x="801106" y="4914371"/>
              <a:ext cx="271362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Capacidade anual dinâmica </a:t>
              </a:r>
            </a:p>
          </p:txBody>
        </p:sp>
        <p:sp>
          <p:nvSpPr>
            <p:cNvPr id="79" name="CaixaDeTexto 78"/>
            <p:cNvSpPr txBox="1"/>
            <p:nvPr/>
          </p:nvSpPr>
          <p:spPr>
            <a:xfrm>
              <a:off x="801106" y="5350934"/>
              <a:ext cx="2713620" cy="2778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Movimentação (Unidade)</a:t>
              </a:r>
            </a:p>
          </p:txBody>
        </p:sp>
        <p:sp>
          <p:nvSpPr>
            <p:cNvPr id="80" name="CaixaDeTexto 79"/>
            <p:cNvSpPr txBox="1"/>
            <p:nvPr/>
          </p:nvSpPr>
          <p:spPr>
            <a:xfrm>
              <a:off x="801106" y="5757334"/>
              <a:ext cx="271362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rgbClr val="9A0526"/>
                  </a:solidFill>
                  <a:latin typeface="Verdana" pitchFamily="34" charset="0"/>
                </a:rPr>
                <a:t>Movimentação (TEU)</a:t>
              </a:r>
            </a:p>
          </p:txBody>
        </p:sp>
      </p:grpSp>
      <p:grpSp>
        <p:nvGrpSpPr>
          <p:cNvPr id="6" name="Grupo 8"/>
          <p:cNvGrpSpPr>
            <a:grpSpLocks/>
          </p:cNvGrpSpPr>
          <p:nvPr/>
        </p:nvGrpSpPr>
        <p:grpSpPr bwMode="auto">
          <a:xfrm>
            <a:off x="4052888" y="1604963"/>
            <a:ext cx="2041525" cy="4432300"/>
            <a:chOff x="4053521" y="1604702"/>
            <a:chExt cx="2040388" cy="4433350"/>
          </a:xfrm>
        </p:grpSpPr>
        <p:sp>
          <p:nvSpPr>
            <p:cNvPr id="81" name="CaixaDeTexto 80"/>
            <p:cNvSpPr txBox="1"/>
            <p:nvPr/>
          </p:nvSpPr>
          <p:spPr>
            <a:xfrm>
              <a:off x="4053521" y="1604702"/>
              <a:ext cx="2040388" cy="2762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155mil m²</a:t>
              </a: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4053521" y="2014374"/>
              <a:ext cx="2040388" cy="2762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105mil m²</a:t>
              </a: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4053521" y="2425633"/>
              <a:ext cx="2040388" cy="2778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1.085 m</a:t>
              </a:r>
            </a:p>
          </p:txBody>
        </p:sp>
        <p:sp>
          <p:nvSpPr>
            <p:cNvPr id="84" name="CaixaDeTexto 83"/>
            <p:cNvSpPr txBox="1"/>
            <p:nvPr/>
          </p:nvSpPr>
          <p:spPr>
            <a:xfrm>
              <a:off x="4053521" y="2817839"/>
              <a:ext cx="2040388" cy="277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13,5 m</a:t>
              </a:r>
            </a:p>
          </p:txBody>
        </p:sp>
        <p:sp>
          <p:nvSpPr>
            <p:cNvPr id="85" name="CaixaDeTexto 84"/>
            <p:cNvSpPr txBox="1"/>
            <p:nvPr/>
          </p:nvSpPr>
          <p:spPr>
            <a:xfrm>
              <a:off x="4053521" y="3227511"/>
              <a:ext cx="2040388" cy="277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11</a:t>
              </a:r>
            </a:p>
          </p:txBody>
        </p:sp>
        <p:sp>
          <p:nvSpPr>
            <p:cNvPr id="86" name="CaixaDeTexto 85"/>
            <p:cNvSpPr txBox="1"/>
            <p:nvPr/>
          </p:nvSpPr>
          <p:spPr>
            <a:xfrm>
              <a:off x="4053521" y="3653062"/>
              <a:ext cx="2040388" cy="2762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17</a:t>
              </a:r>
            </a:p>
          </p:txBody>
        </p:sp>
        <p:sp>
          <p:nvSpPr>
            <p:cNvPr id="87" name="CaixaDeTexto 86"/>
            <p:cNvSpPr txBox="1"/>
            <p:nvPr/>
          </p:nvSpPr>
          <p:spPr>
            <a:xfrm>
              <a:off x="4053521" y="4084964"/>
              <a:ext cx="2040388" cy="2762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19</a:t>
              </a:r>
            </a:p>
          </p:txBody>
        </p:sp>
        <p:sp>
          <p:nvSpPr>
            <p:cNvPr id="88" name="CaixaDeTexto 87"/>
            <p:cNvSpPr txBox="1"/>
            <p:nvPr/>
          </p:nvSpPr>
          <p:spPr>
            <a:xfrm>
              <a:off x="4053521" y="4494636"/>
              <a:ext cx="2040388" cy="2762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11,1mil TEU</a:t>
              </a:r>
            </a:p>
          </p:txBody>
        </p:sp>
        <p:sp>
          <p:nvSpPr>
            <p:cNvPr id="89" name="CaixaDeTexto 88"/>
            <p:cNvSpPr txBox="1"/>
            <p:nvPr/>
          </p:nvSpPr>
          <p:spPr>
            <a:xfrm>
              <a:off x="4053521" y="4918599"/>
              <a:ext cx="2040388" cy="2762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1,4 milhão TEU</a:t>
              </a:r>
            </a:p>
          </p:txBody>
        </p:sp>
        <p:sp>
          <p:nvSpPr>
            <p:cNvPr id="90" name="CaixaDeTexto 89"/>
            <p:cNvSpPr txBox="1"/>
            <p:nvPr/>
          </p:nvSpPr>
          <p:spPr>
            <a:xfrm>
              <a:off x="4053521" y="5352090"/>
              <a:ext cx="2040388" cy="2762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498 mil</a:t>
              </a:r>
            </a:p>
          </p:txBody>
        </p:sp>
        <p:sp>
          <p:nvSpPr>
            <p:cNvPr id="91" name="CaixaDeTexto 90"/>
            <p:cNvSpPr txBox="1"/>
            <p:nvPr/>
          </p:nvSpPr>
          <p:spPr>
            <a:xfrm>
              <a:off x="4053521" y="5761762"/>
              <a:ext cx="2040388" cy="2762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803 mil</a:t>
              </a:r>
            </a:p>
          </p:txBody>
        </p:sp>
      </p:grpSp>
      <p:grpSp>
        <p:nvGrpSpPr>
          <p:cNvPr id="8" name="Grupo 9"/>
          <p:cNvGrpSpPr>
            <a:grpSpLocks/>
          </p:cNvGrpSpPr>
          <p:nvPr/>
        </p:nvGrpSpPr>
        <p:grpSpPr bwMode="auto">
          <a:xfrm>
            <a:off x="6262688" y="1604963"/>
            <a:ext cx="2039937" cy="4432300"/>
            <a:chOff x="6262585" y="1604702"/>
            <a:chExt cx="2040388" cy="4433350"/>
          </a:xfrm>
        </p:grpSpPr>
        <p:sp>
          <p:nvSpPr>
            <p:cNvPr id="93" name="CaixaDeTexto 92"/>
            <p:cNvSpPr txBox="1"/>
            <p:nvPr/>
          </p:nvSpPr>
          <p:spPr>
            <a:xfrm>
              <a:off x="6262585" y="1604702"/>
              <a:ext cx="2040388" cy="2762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232mil m²</a:t>
              </a:r>
            </a:p>
          </p:txBody>
        </p:sp>
        <p:sp>
          <p:nvSpPr>
            <p:cNvPr id="94" name="CaixaDeTexto 93"/>
            <p:cNvSpPr txBox="1"/>
            <p:nvPr/>
          </p:nvSpPr>
          <p:spPr>
            <a:xfrm>
              <a:off x="6262585" y="2014374"/>
              <a:ext cx="2040388" cy="2762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232mil m²</a:t>
              </a:r>
            </a:p>
          </p:txBody>
        </p:sp>
        <p:sp>
          <p:nvSpPr>
            <p:cNvPr id="95" name="CaixaDeTexto 94"/>
            <p:cNvSpPr txBox="1"/>
            <p:nvPr/>
          </p:nvSpPr>
          <p:spPr>
            <a:xfrm>
              <a:off x="6262585" y="2425633"/>
              <a:ext cx="2040388" cy="2778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1.440 m</a:t>
              </a:r>
            </a:p>
          </p:txBody>
        </p:sp>
        <p:sp>
          <p:nvSpPr>
            <p:cNvPr id="96" name="CaixaDeTexto 95"/>
            <p:cNvSpPr txBox="1"/>
            <p:nvPr/>
          </p:nvSpPr>
          <p:spPr>
            <a:xfrm>
              <a:off x="6262585" y="2817839"/>
              <a:ext cx="2040388" cy="277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17 m</a:t>
              </a:r>
            </a:p>
          </p:txBody>
        </p:sp>
        <p:sp>
          <p:nvSpPr>
            <p:cNvPr id="97" name="CaixaDeTexto 96"/>
            <p:cNvSpPr txBox="1"/>
            <p:nvPr/>
          </p:nvSpPr>
          <p:spPr>
            <a:xfrm>
              <a:off x="6262585" y="3227511"/>
              <a:ext cx="2040388" cy="277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13</a:t>
              </a:r>
            </a:p>
          </p:txBody>
        </p:sp>
        <p:sp>
          <p:nvSpPr>
            <p:cNvPr id="98" name="CaixaDeTexto 97"/>
            <p:cNvSpPr txBox="1"/>
            <p:nvPr/>
          </p:nvSpPr>
          <p:spPr>
            <a:xfrm>
              <a:off x="6262585" y="3653062"/>
              <a:ext cx="2040388" cy="2762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40</a:t>
              </a:r>
            </a:p>
          </p:txBody>
        </p:sp>
        <p:sp>
          <p:nvSpPr>
            <p:cNvPr id="99" name="CaixaDeTexto 98"/>
            <p:cNvSpPr txBox="1"/>
            <p:nvPr/>
          </p:nvSpPr>
          <p:spPr>
            <a:xfrm>
              <a:off x="6262585" y="4084964"/>
              <a:ext cx="2040388" cy="2762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10</a:t>
              </a:r>
            </a:p>
          </p:txBody>
        </p:sp>
        <p:sp>
          <p:nvSpPr>
            <p:cNvPr id="100" name="CaixaDeTexto 99"/>
            <p:cNvSpPr txBox="1"/>
            <p:nvPr/>
          </p:nvSpPr>
          <p:spPr>
            <a:xfrm>
              <a:off x="6262585" y="4494636"/>
              <a:ext cx="2040388" cy="2762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22,3 mil TEU</a:t>
              </a:r>
            </a:p>
          </p:txBody>
        </p:sp>
        <p:sp>
          <p:nvSpPr>
            <p:cNvPr id="101" name="CaixaDeTexto 100"/>
            <p:cNvSpPr txBox="1"/>
            <p:nvPr/>
          </p:nvSpPr>
          <p:spPr>
            <a:xfrm>
              <a:off x="6262585" y="4918599"/>
              <a:ext cx="2040388" cy="2762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2,1 </a:t>
              </a:r>
              <a:r>
                <a:rPr lang="en-US" sz="1200" b="1" spc="-20" dirty="0" err="1">
                  <a:solidFill>
                    <a:schemeClr val="bg1"/>
                  </a:solidFill>
                  <a:latin typeface="Verdana" pitchFamily="34" charset="0"/>
                </a:rPr>
                <a:t>milhões</a:t>
              </a: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 TEU</a:t>
              </a:r>
            </a:p>
          </p:txBody>
        </p:sp>
        <p:sp>
          <p:nvSpPr>
            <p:cNvPr id="102" name="CaixaDeTexto 101"/>
            <p:cNvSpPr txBox="1"/>
            <p:nvPr/>
          </p:nvSpPr>
          <p:spPr>
            <a:xfrm>
              <a:off x="6262585" y="5326684"/>
              <a:ext cx="2040388" cy="2762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679 mil</a:t>
              </a:r>
            </a:p>
          </p:txBody>
        </p:sp>
        <p:sp>
          <p:nvSpPr>
            <p:cNvPr id="103" name="CaixaDeTexto 102"/>
            <p:cNvSpPr txBox="1"/>
            <p:nvPr/>
          </p:nvSpPr>
          <p:spPr>
            <a:xfrm>
              <a:off x="6262585" y="5761762"/>
              <a:ext cx="2040388" cy="2762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spc="-20" dirty="0">
                  <a:solidFill>
                    <a:schemeClr val="bg1"/>
                  </a:solidFill>
                  <a:latin typeface="Verdana" pitchFamily="34" charset="0"/>
                </a:rPr>
                <a:t>1,1 </a:t>
              </a:r>
              <a:r>
                <a:rPr lang="en-US" sz="1200" b="1" spc="-20" dirty="0" err="1">
                  <a:solidFill>
                    <a:schemeClr val="bg1"/>
                  </a:solidFill>
                  <a:latin typeface="Verdana" pitchFamily="34" charset="0"/>
                </a:rPr>
                <a:t>milhão</a:t>
              </a:r>
              <a:endParaRPr lang="en-US" sz="1200" b="1" spc="-2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pic>
        <p:nvPicPr>
          <p:cNvPr id="83982" name="Imagem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7285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50" y="2745713"/>
            <a:ext cx="428625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707" y="2388352"/>
            <a:ext cx="3968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320" y="1892967"/>
            <a:ext cx="450850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345" y="1519905"/>
            <a:ext cx="3190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645" y="1114873"/>
            <a:ext cx="436563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5070475"/>
            <a:ext cx="441325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870" y="4655468"/>
            <a:ext cx="39687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44" y="4176209"/>
            <a:ext cx="420688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869" y="3692021"/>
            <a:ext cx="538163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Imagem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51"/>
          <a:stretch>
            <a:fillRect/>
          </a:stretch>
        </p:blipFill>
        <p:spPr bwMode="auto">
          <a:xfrm>
            <a:off x="0" y="6257925"/>
            <a:ext cx="9144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7" b="41852"/>
          <a:stretch>
            <a:fillRect/>
          </a:stretch>
        </p:blipFill>
        <p:spPr bwMode="auto">
          <a:xfrm>
            <a:off x="0" y="1460500"/>
            <a:ext cx="91440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1" b="21667"/>
          <a:stretch>
            <a:fillRect/>
          </a:stretch>
        </p:blipFill>
        <p:spPr bwMode="auto">
          <a:xfrm>
            <a:off x="0" y="2844800"/>
            <a:ext cx="91440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00" y="3747426"/>
            <a:ext cx="219075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4972050"/>
            <a:ext cx="207963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894" y="3355139"/>
            <a:ext cx="227013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870" y="4655468"/>
            <a:ext cx="19050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145" y="2912142"/>
            <a:ext cx="20002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44" y="4176209"/>
            <a:ext cx="217488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833" y="2532730"/>
            <a:ext cx="2032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869" y="3692021"/>
            <a:ext cx="204788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45" y="2129286"/>
            <a:ext cx="19526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CaixaDeTexto 26"/>
          <p:cNvSpPr txBox="1">
            <a:spLocks noChangeArrowheads="1"/>
          </p:cNvSpPr>
          <p:nvPr/>
        </p:nvSpPr>
        <p:spPr bwMode="auto">
          <a:xfrm rot="-900000">
            <a:off x="166800" y="3326738"/>
            <a:ext cx="13303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b="1">
                <a:solidFill>
                  <a:srgbClr val="BFBFBF"/>
                </a:solidFill>
                <a:latin typeface="Verdana" pitchFamily="34" charset="0"/>
              </a:rPr>
              <a:t>1937</a:t>
            </a:r>
          </a:p>
        </p:txBody>
      </p:sp>
      <p:sp>
        <p:nvSpPr>
          <p:cNvPr id="28" name="CaixaDeTexto 27"/>
          <p:cNvSpPr txBox="1">
            <a:spLocks noChangeArrowheads="1"/>
          </p:cNvSpPr>
          <p:nvPr/>
        </p:nvSpPr>
        <p:spPr bwMode="auto">
          <a:xfrm rot="-900000">
            <a:off x="1609894" y="2905877"/>
            <a:ext cx="164941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b="1" dirty="0">
                <a:solidFill>
                  <a:srgbClr val="BFBFBF"/>
                </a:solidFill>
                <a:latin typeface="Verdana" pitchFamily="34" charset="0"/>
              </a:rPr>
              <a:t>1995/1998</a:t>
            </a:r>
          </a:p>
        </p:txBody>
      </p:sp>
      <p:sp>
        <p:nvSpPr>
          <p:cNvPr id="29" name="CaixaDeTexto 28"/>
          <p:cNvSpPr txBox="1">
            <a:spLocks noChangeArrowheads="1"/>
          </p:cNvSpPr>
          <p:nvPr/>
        </p:nvSpPr>
        <p:spPr bwMode="auto">
          <a:xfrm rot="-900000">
            <a:off x="3340858" y="2439067"/>
            <a:ext cx="1649412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b="1">
                <a:solidFill>
                  <a:srgbClr val="BFBFBF"/>
                </a:solidFill>
                <a:latin typeface="Verdana" pitchFamily="34" charset="0"/>
              </a:rPr>
              <a:t>2000</a:t>
            </a:r>
          </a:p>
        </p:txBody>
      </p:sp>
      <p:sp>
        <p:nvSpPr>
          <p:cNvPr id="30" name="CaixaDeTexto 29"/>
          <p:cNvSpPr txBox="1">
            <a:spLocks noChangeArrowheads="1"/>
          </p:cNvSpPr>
          <p:nvPr/>
        </p:nvSpPr>
        <p:spPr bwMode="auto">
          <a:xfrm rot="-900000">
            <a:off x="4771195" y="2053305"/>
            <a:ext cx="164941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b="1">
                <a:solidFill>
                  <a:srgbClr val="BFBFBF"/>
                </a:solidFill>
                <a:latin typeface="Verdana" pitchFamily="34" charset="0"/>
              </a:rPr>
              <a:t>2008</a:t>
            </a:r>
          </a:p>
        </p:txBody>
      </p:sp>
      <p:sp>
        <p:nvSpPr>
          <p:cNvPr id="31" name="CaixaDeTexto 30"/>
          <p:cNvSpPr txBox="1">
            <a:spLocks noChangeArrowheads="1"/>
          </p:cNvSpPr>
          <p:nvPr/>
        </p:nvSpPr>
        <p:spPr bwMode="auto">
          <a:xfrm rot="-900000">
            <a:off x="6320420" y="1665736"/>
            <a:ext cx="164941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b="1">
                <a:solidFill>
                  <a:srgbClr val="BFBFBF"/>
                </a:solidFill>
                <a:latin typeface="Verdana" pitchFamily="34" charset="0"/>
              </a:rPr>
              <a:t>2011</a:t>
            </a:r>
          </a:p>
        </p:txBody>
      </p:sp>
      <p:sp>
        <p:nvSpPr>
          <p:cNvPr id="32" name="CaixaDeTexto 31"/>
          <p:cNvSpPr txBox="1">
            <a:spLocks noChangeArrowheads="1"/>
          </p:cNvSpPr>
          <p:nvPr/>
        </p:nvSpPr>
        <p:spPr bwMode="auto">
          <a:xfrm rot="-900000">
            <a:off x="957263" y="4954588"/>
            <a:ext cx="1328737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b="1">
                <a:solidFill>
                  <a:srgbClr val="BFBFBF"/>
                </a:solidFill>
                <a:latin typeface="Verdana" pitchFamily="34" charset="0"/>
              </a:rPr>
              <a:t>1968</a:t>
            </a:r>
          </a:p>
        </p:txBody>
      </p:sp>
      <p:sp>
        <p:nvSpPr>
          <p:cNvPr id="33" name="CaixaDeTexto 32"/>
          <p:cNvSpPr txBox="1">
            <a:spLocks noChangeArrowheads="1"/>
          </p:cNvSpPr>
          <p:nvPr/>
        </p:nvSpPr>
        <p:spPr bwMode="auto">
          <a:xfrm rot="-900000">
            <a:off x="2234120" y="4618955"/>
            <a:ext cx="1328737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b="1">
                <a:solidFill>
                  <a:srgbClr val="BFBFBF"/>
                </a:solidFill>
                <a:latin typeface="Verdana" pitchFamily="34" charset="0"/>
              </a:rPr>
              <a:t>1999</a:t>
            </a:r>
          </a:p>
        </p:txBody>
      </p:sp>
      <p:sp>
        <p:nvSpPr>
          <p:cNvPr id="34" name="CaixaDeTexto 33"/>
          <p:cNvSpPr txBox="1">
            <a:spLocks noChangeArrowheads="1"/>
          </p:cNvSpPr>
          <p:nvPr/>
        </p:nvSpPr>
        <p:spPr bwMode="auto">
          <a:xfrm rot="-900000">
            <a:off x="4019894" y="4147634"/>
            <a:ext cx="13287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b="1">
                <a:solidFill>
                  <a:srgbClr val="BFBFBF"/>
                </a:solidFill>
                <a:latin typeface="Verdana" pitchFamily="34" charset="0"/>
              </a:rPr>
              <a:t>2006</a:t>
            </a:r>
          </a:p>
        </p:txBody>
      </p:sp>
      <p:sp>
        <p:nvSpPr>
          <p:cNvPr id="35" name="CaixaDeTexto 34"/>
          <p:cNvSpPr txBox="1">
            <a:spLocks noChangeArrowheads="1"/>
          </p:cNvSpPr>
          <p:nvPr/>
        </p:nvSpPr>
        <p:spPr bwMode="auto">
          <a:xfrm rot="-900000">
            <a:off x="5820119" y="3663446"/>
            <a:ext cx="13287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b="1">
                <a:solidFill>
                  <a:srgbClr val="BFBFBF"/>
                </a:solidFill>
                <a:latin typeface="Verdana" pitchFamily="34" charset="0"/>
              </a:rPr>
              <a:t>2009</a:t>
            </a:r>
          </a:p>
        </p:txBody>
      </p:sp>
      <p:sp>
        <p:nvSpPr>
          <p:cNvPr id="36" name="CaixaDeTexto 35"/>
          <p:cNvSpPr txBox="1">
            <a:spLocks noChangeArrowheads="1"/>
          </p:cNvSpPr>
          <p:nvPr/>
        </p:nvSpPr>
        <p:spPr bwMode="auto">
          <a:xfrm rot="-900000">
            <a:off x="-30050" y="2475838"/>
            <a:ext cx="173037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>
                <a:solidFill>
                  <a:srgbClr val="0A5167"/>
                </a:solidFill>
                <a:latin typeface="Verdana" pitchFamily="34" charset="0"/>
              </a:rPr>
              <a:t>O começo de nossa história</a:t>
            </a:r>
          </a:p>
        </p:txBody>
      </p:sp>
      <p:sp>
        <p:nvSpPr>
          <p:cNvPr id="37" name="CaixaDeTexto 36"/>
          <p:cNvSpPr txBox="1">
            <a:spLocks noChangeArrowheads="1"/>
          </p:cNvSpPr>
          <p:nvPr/>
        </p:nvSpPr>
        <p:spPr bwMode="auto">
          <a:xfrm rot="-900000">
            <a:off x="1435269" y="2166102"/>
            <a:ext cx="13287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 dirty="0">
                <a:solidFill>
                  <a:srgbClr val="0A5167"/>
                </a:solidFill>
                <a:latin typeface="Verdana" pitchFamily="34" charset="0"/>
              </a:rPr>
              <a:t>Operação Portuária</a:t>
            </a:r>
          </a:p>
        </p:txBody>
      </p:sp>
      <p:sp>
        <p:nvSpPr>
          <p:cNvPr id="38" name="CaixaDeTexto 37"/>
          <p:cNvSpPr txBox="1">
            <a:spLocks noChangeArrowheads="1"/>
          </p:cNvSpPr>
          <p:nvPr/>
        </p:nvSpPr>
        <p:spPr bwMode="auto">
          <a:xfrm rot="-900000">
            <a:off x="3158295" y="1696117"/>
            <a:ext cx="13303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>
                <a:solidFill>
                  <a:srgbClr val="0A5167"/>
                </a:solidFill>
                <a:latin typeface="Verdana" pitchFamily="34" charset="0"/>
              </a:rPr>
              <a:t>Porto Seco Campinas</a:t>
            </a:r>
          </a:p>
        </p:txBody>
      </p:sp>
      <p:sp>
        <p:nvSpPr>
          <p:cNvPr id="39" name="CaixaDeTexto 38"/>
          <p:cNvSpPr txBox="1">
            <a:spLocks noChangeArrowheads="1"/>
          </p:cNvSpPr>
          <p:nvPr/>
        </p:nvSpPr>
        <p:spPr bwMode="auto">
          <a:xfrm rot="-900000">
            <a:off x="4596570" y="1318292"/>
            <a:ext cx="13303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>
                <a:solidFill>
                  <a:srgbClr val="0A5167"/>
                </a:solidFill>
                <a:latin typeface="Verdana" pitchFamily="34" charset="0"/>
              </a:rPr>
              <a:t>Governança Corporativa</a:t>
            </a:r>
          </a:p>
        </p:txBody>
      </p:sp>
      <p:sp>
        <p:nvSpPr>
          <p:cNvPr id="40" name="CaixaDeTexto 39"/>
          <p:cNvSpPr txBox="1">
            <a:spLocks noChangeArrowheads="1"/>
          </p:cNvSpPr>
          <p:nvPr/>
        </p:nvSpPr>
        <p:spPr bwMode="auto">
          <a:xfrm rot="-900000">
            <a:off x="6137858" y="924373"/>
            <a:ext cx="13287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>
                <a:solidFill>
                  <a:srgbClr val="0A5167"/>
                </a:solidFill>
                <a:latin typeface="Verdana" pitchFamily="34" charset="0"/>
              </a:rPr>
              <a:t>Aeroporto Cabo Frio</a:t>
            </a:r>
          </a:p>
        </p:txBody>
      </p:sp>
      <p:sp>
        <p:nvSpPr>
          <p:cNvPr id="41" name="CaixaDeTexto 40"/>
          <p:cNvSpPr txBox="1">
            <a:spLocks noChangeArrowheads="1"/>
          </p:cNvSpPr>
          <p:nvPr/>
        </p:nvSpPr>
        <p:spPr bwMode="auto">
          <a:xfrm rot="-900000">
            <a:off x="1157288" y="5753100"/>
            <a:ext cx="133032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>
                <a:solidFill>
                  <a:srgbClr val="0A5167"/>
                </a:solidFill>
                <a:latin typeface="Verdana" pitchFamily="34" charset="0"/>
              </a:rPr>
              <a:t>Libra</a:t>
            </a:r>
          </a:p>
        </p:txBody>
      </p:sp>
      <p:sp>
        <p:nvSpPr>
          <p:cNvPr id="42" name="CaixaDeTexto 41"/>
          <p:cNvSpPr txBox="1">
            <a:spLocks noChangeArrowheads="1"/>
          </p:cNvSpPr>
          <p:nvPr/>
        </p:nvSpPr>
        <p:spPr bwMode="auto">
          <a:xfrm rot="-900000">
            <a:off x="2410332" y="5196805"/>
            <a:ext cx="16256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>
                <a:solidFill>
                  <a:srgbClr val="0A5167"/>
                </a:solidFill>
                <a:latin typeface="Verdana" pitchFamily="34" charset="0"/>
              </a:rPr>
              <a:t>Infraestrutura Logística</a:t>
            </a:r>
          </a:p>
        </p:txBody>
      </p:sp>
      <p:sp>
        <p:nvSpPr>
          <p:cNvPr id="43" name="CaixaDeTexto 42"/>
          <p:cNvSpPr txBox="1">
            <a:spLocks noChangeArrowheads="1"/>
          </p:cNvSpPr>
          <p:nvPr/>
        </p:nvSpPr>
        <p:spPr bwMode="auto">
          <a:xfrm rot="-900000">
            <a:off x="4207219" y="4739771"/>
            <a:ext cx="14192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>
                <a:solidFill>
                  <a:srgbClr val="0A5167"/>
                </a:solidFill>
                <a:latin typeface="Verdana" pitchFamily="34" charset="0"/>
              </a:rPr>
              <a:t>Redex Cubatão</a:t>
            </a:r>
          </a:p>
        </p:txBody>
      </p:sp>
      <p:sp>
        <p:nvSpPr>
          <p:cNvPr id="44" name="CaixaDeTexto 43"/>
          <p:cNvSpPr txBox="1">
            <a:spLocks noChangeArrowheads="1"/>
          </p:cNvSpPr>
          <p:nvPr/>
        </p:nvSpPr>
        <p:spPr bwMode="auto">
          <a:xfrm rot="-900000">
            <a:off x="6002682" y="4242884"/>
            <a:ext cx="15906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>
                <a:solidFill>
                  <a:srgbClr val="0A5167"/>
                </a:solidFill>
                <a:latin typeface="Verdana" pitchFamily="34" charset="0"/>
              </a:rPr>
              <a:t>Redex Valongo (Santos)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2995613"/>
            <a:ext cx="3535362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778" y="3258886"/>
            <a:ext cx="538163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778" y="3258886"/>
            <a:ext cx="204788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CaixaDeTexto 46"/>
          <p:cNvSpPr txBox="1">
            <a:spLocks noChangeArrowheads="1"/>
          </p:cNvSpPr>
          <p:nvPr/>
        </p:nvSpPr>
        <p:spPr bwMode="auto">
          <a:xfrm rot="-900000">
            <a:off x="7504028" y="3230311"/>
            <a:ext cx="13287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b="1" dirty="0" smtClean="0">
                <a:solidFill>
                  <a:srgbClr val="BFBFBF"/>
                </a:solidFill>
                <a:latin typeface="Verdana" pitchFamily="34" charset="0"/>
              </a:rPr>
              <a:t>2012</a:t>
            </a:r>
            <a:endParaRPr lang="pt-BR" b="1" dirty="0">
              <a:solidFill>
                <a:srgbClr val="BFBFBF"/>
              </a:solidFill>
              <a:latin typeface="Verdana" pitchFamily="34" charset="0"/>
            </a:endParaRPr>
          </a:p>
        </p:txBody>
      </p:sp>
      <p:sp>
        <p:nvSpPr>
          <p:cNvPr id="48" name="CaixaDeTexto 47"/>
          <p:cNvSpPr txBox="1">
            <a:spLocks noChangeArrowheads="1"/>
          </p:cNvSpPr>
          <p:nvPr/>
        </p:nvSpPr>
        <p:spPr bwMode="auto">
          <a:xfrm rot="-900000">
            <a:off x="7686591" y="3809396"/>
            <a:ext cx="1590675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1400" dirty="0" smtClean="0">
                <a:solidFill>
                  <a:srgbClr val="0A5167"/>
                </a:solidFill>
                <a:latin typeface="Verdana" pitchFamily="34" charset="0"/>
              </a:rPr>
              <a:t>Porto Seco Uberlândia</a:t>
            </a:r>
            <a:endParaRPr lang="pt-BR" sz="1400" dirty="0">
              <a:solidFill>
                <a:srgbClr val="0A5167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L -0.44895 0.1625 " pathEditMode="relative" rAng="0" ptsTypes="AA">
                                      <p:cBhvr>
                                        <p:cTn id="16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4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2" dur="100" fill="hold"/>
                                        <p:tgtEl>
                                          <p:spTgt spid="11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100" fill="hold"/>
                                        <p:tgtEl>
                                          <p:spTgt spid="1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7" dur="100" fill="hold"/>
                                        <p:tgtEl>
                                          <p:spTgt spid="12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autoRev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74" dur="100" fill="hold"/>
                                        <p:tgtEl>
                                          <p:spTgt spid="14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autoRev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81" dur="100" fill="hold"/>
                                        <p:tgtEl>
                                          <p:spTgt spid="16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100" fill="hold"/>
                                        <p:tgtEl>
                                          <p:spTgt spid="46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1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withGroup">
                            <p:stCondLst>
                              <p:cond delay="36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withGroup">
                            <p:stCondLst>
                              <p:cond delay="41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withGroup">
                            <p:stCondLst>
                              <p:cond delay="4600"/>
                            </p:stCondLst>
                            <p:childTnLst>
                              <p:par>
                                <p:cTn id="1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withGroup">
                            <p:stCondLst>
                              <p:cond delay="5100"/>
                            </p:stCondLst>
                            <p:childTnLst>
                              <p:par>
                                <p:cTn id="1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withGroup">
                            <p:stCondLst>
                              <p:cond delay="56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withGroup">
                            <p:stCondLst>
                              <p:cond delay="6100"/>
                            </p:stCondLst>
                            <p:childTnLst>
                              <p:par>
                                <p:cTn id="1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withGroup">
                            <p:stCondLst>
                              <p:cond delay="6600"/>
                            </p:stCondLst>
                            <p:childTnLst>
                              <p:par>
                                <p:cTn id="1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100"/>
                            </p:stCondLst>
                            <p:childTnLst>
                              <p:par>
                                <p:cTn id="1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7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CaixaDeTexto 3"/>
          <p:cNvSpPr txBox="1">
            <a:spLocks noChangeArrowheads="1"/>
          </p:cNvSpPr>
          <p:nvPr/>
        </p:nvSpPr>
        <p:spPr bwMode="auto">
          <a:xfrm>
            <a:off x="238125" y="255588"/>
            <a:ext cx="865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2200" b="1">
                <a:solidFill>
                  <a:srgbClr val="0A5167"/>
                </a:solidFill>
                <a:latin typeface="Verdana" pitchFamily="34" charset="0"/>
              </a:rPr>
              <a:t>VISÃO</a:t>
            </a:r>
          </a:p>
        </p:txBody>
      </p:sp>
      <p:cxnSp>
        <p:nvCxnSpPr>
          <p:cNvPr id="14" name="Conector reto 13"/>
          <p:cNvCxnSpPr/>
          <p:nvPr/>
        </p:nvCxnSpPr>
        <p:spPr>
          <a:xfrm>
            <a:off x="323850" y="625475"/>
            <a:ext cx="8486775" cy="0"/>
          </a:xfrm>
          <a:prstGeom prst="line">
            <a:avLst/>
          </a:prstGeom>
          <a:ln>
            <a:solidFill>
              <a:srgbClr val="0A516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7" name="CaixaDeTexto 12"/>
          <p:cNvSpPr txBox="1">
            <a:spLocks noChangeArrowheads="1"/>
          </p:cNvSpPr>
          <p:nvPr/>
        </p:nvSpPr>
        <p:spPr bwMode="auto">
          <a:xfrm>
            <a:off x="238125" y="957263"/>
            <a:ext cx="404653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2400" b="1">
                <a:solidFill>
                  <a:srgbClr val="9A0526"/>
                </a:solidFill>
                <a:latin typeface="Verdana" pitchFamily="34" charset="0"/>
              </a:rPr>
              <a:t>O Bom Crescimento</a:t>
            </a:r>
          </a:p>
        </p:txBody>
      </p:sp>
      <p:sp>
        <p:nvSpPr>
          <p:cNvPr id="59398" name="CaixaDeTexto 4"/>
          <p:cNvSpPr txBox="1">
            <a:spLocks noChangeArrowheads="1"/>
          </p:cNvSpPr>
          <p:nvPr/>
        </p:nvSpPr>
        <p:spPr bwMode="auto">
          <a:xfrm>
            <a:off x="238125" y="4532313"/>
            <a:ext cx="18859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>
                <a:solidFill>
                  <a:srgbClr val="9A0526"/>
                </a:solidFill>
                <a:latin typeface="Verdana" pitchFamily="34" charset="0"/>
              </a:rPr>
              <a:t>Agir com ética</a:t>
            </a:r>
          </a:p>
          <a:p>
            <a:pPr>
              <a:lnSpc>
                <a:spcPct val="150000"/>
              </a:lnSpc>
            </a:pPr>
            <a:r>
              <a:rPr lang="pt-BR" sz="1600" b="1">
                <a:solidFill>
                  <a:srgbClr val="9A0526"/>
                </a:solidFill>
                <a:latin typeface="Verdana" pitchFamily="34" charset="0"/>
              </a:rPr>
              <a:t>Empreender</a:t>
            </a:r>
          </a:p>
          <a:p>
            <a:pPr>
              <a:lnSpc>
                <a:spcPct val="150000"/>
              </a:lnSpc>
            </a:pPr>
            <a:r>
              <a:rPr lang="pt-BR" sz="1600" b="1">
                <a:solidFill>
                  <a:srgbClr val="9A0526"/>
                </a:solidFill>
                <a:latin typeface="Verdana" pitchFamily="34" charset="0"/>
              </a:rPr>
              <a:t>Excelência</a:t>
            </a:r>
          </a:p>
        </p:txBody>
      </p:sp>
      <p:sp>
        <p:nvSpPr>
          <p:cNvPr id="59399" name="CaixaDeTexto 5"/>
          <p:cNvSpPr txBox="1">
            <a:spLocks noChangeArrowheads="1"/>
          </p:cNvSpPr>
          <p:nvPr/>
        </p:nvSpPr>
        <p:spPr bwMode="auto">
          <a:xfrm>
            <a:off x="238125" y="4094163"/>
            <a:ext cx="152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>
                <a:solidFill>
                  <a:srgbClr val="0A5167"/>
                </a:solidFill>
                <a:latin typeface="Verdana" pitchFamily="34" charset="0"/>
              </a:rPr>
              <a:t>Valores</a:t>
            </a:r>
            <a:endParaRPr lang="pt-BR" sz="2000" b="1">
              <a:solidFill>
                <a:srgbClr val="0A5167"/>
              </a:solidFill>
              <a:latin typeface="Verdana" pitchFamily="34" charset="0"/>
            </a:endParaRPr>
          </a:p>
        </p:txBody>
      </p:sp>
      <p:cxnSp>
        <p:nvCxnSpPr>
          <p:cNvPr id="18" name="Conector reto 17"/>
          <p:cNvCxnSpPr/>
          <p:nvPr/>
        </p:nvCxnSpPr>
        <p:spPr>
          <a:xfrm>
            <a:off x="323850" y="4960938"/>
            <a:ext cx="4159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>
            <a:off x="323850" y="5319713"/>
            <a:ext cx="4159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402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 r="9583"/>
          <a:stretch>
            <a:fillRect/>
          </a:stretch>
        </p:blipFill>
        <p:spPr bwMode="auto">
          <a:xfrm>
            <a:off x="3783013" y="0"/>
            <a:ext cx="4965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51"/>
          <a:stretch>
            <a:fillRect/>
          </a:stretch>
        </p:blipFill>
        <p:spPr bwMode="auto">
          <a:xfrm>
            <a:off x="0" y="6257925"/>
            <a:ext cx="9144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4" name="CaixaDeTexto 16"/>
          <p:cNvSpPr txBox="1">
            <a:spLocks noChangeArrowheads="1"/>
          </p:cNvSpPr>
          <p:nvPr/>
        </p:nvSpPr>
        <p:spPr bwMode="auto">
          <a:xfrm>
            <a:off x="238125" y="1360488"/>
            <a:ext cx="4981575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pt-BR" sz="1600">
                <a:solidFill>
                  <a:srgbClr val="595959"/>
                </a:solidFill>
                <a:latin typeface="Verdana" pitchFamily="34" charset="0"/>
              </a:rPr>
              <a:t>Somos apaixonados pela ideia de </a:t>
            </a:r>
            <a:r>
              <a:rPr lang="pt-BR" sz="1600" b="1">
                <a:solidFill>
                  <a:srgbClr val="9A0526"/>
                </a:solidFill>
                <a:latin typeface="Verdana" pitchFamily="34" charset="0"/>
              </a:rPr>
              <a:t>crescer promovendo o crescimento </a:t>
            </a:r>
            <a:r>
              <a:rPr lang="pt-BR" sz="1600">
                <a:solidFill>
                  <a:srgbClr val="595959"/>
                </a:solidFill>
                <a:latin typeface="Verdana" pitchFamily="34" charset="0"/>
              </a:rPr>
              <a:t>de todos que  se relacionam conosco.</a:t>
            </a:r>
          </a:p>
          <a:p>
            <a:pPr>
              <a:spcBef>
                <a:spcPts val="600"/>
              </a:spcBef>
            </a:pPr>
            <a:r>
              <a:rPr lang="pt-BR" sz="1600">
                <a:solidFill>
                  <a:srgbClr val="595959"/>
                </a:solidFill>
                <a:latin typeface="Verdana" pitchFamily="34" charset="0"/>
              </a:rPr>
              <a:t>Acreditamos no crescimento em harmonia com o meio ambiente, que valoriza a vida, as pessoas e melhora a sociedade. É assim que queremos </a:t>
            </a:r>
            <a:r>
              <a:rPr lang="pt-BR" sz="1600" b="1">
                <a:solidFill>
                  <a:srgbClr val="9A0526"/>
                </a:solidFill>
                <a:latin typeface="Verdana" pitchFamily="34" charset="0"/>
              </a:rPr>
              <a:t>criar, inovar e fazer a diferença</a:t>
            </a:r>
            <a:r>
              <a:rPr lang="pt-BR" sz="1600">
                <a:solidFill>
                  <a:srgbClr val="595959"/>
                </a:solidFill>
                <a:latin typeface="Verdana" pitchFamily="34" charset="0"/>
              </a:rPr>
              <a:t> em todos os setores em que atuamos.</a:t>
            </a:r>
          </a:p>
        </p:txBody>
      </p:sp>
      <p:sp>
        <p:nvSpPr>
          <p:cNvPr id="59405" name="CaixaDeTexto 4"/>
          <p:cNvSpPr txBox="1">
            <a:spLocks noChangeArrowheads="1"/>
          </p:cNvSpPr>
          <p:nvPr/>
        </p:nvSpPr>
        <p:spPr bwMode="auto">
          <a:xfrm>
            <a:off x="2339975" y="4532313"/>
            <a:ext cx="18859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>
                <a:solidFill>
                  <a:srgbClr val="9A0526"/>
                </a:solidFill>
                <a:latin typeface="Verdana" pitchFamily="34" charset="0"/>
              </a:rPr>
              <a:t>Inovar</a:t>
            </a:r>
          </a:p>
          <a:p>
            <a:pPr>
              <a:lnSpc>
                <a:spcPct val="150000"/>
              </a:lnSpc>
            </a:pPr>
            <a:r>
              <a:rPr lang="pt-BR" sz="1600" b="1">
                <a:solidFill>
                  <a:srgbClr val="9A0526"/>
                </a:solidFill>
                <a:latin typeface="Verdana" pitchFamily="34" charset="0"/>
              </a:rPr>
              <a:t>Diversidade</a:t>
            </a:r>
          </a:p>
          <a:p>
            <a:pPr>
              <a:lnSpc>
                <a:spcPct val="150000"/>
              </a:lnSpc>
            </a:pPr>
            <a:r>
              <a:rPr lang="pt-BR" sz="1600" b="1">
                <a:solidFill>
                  <a:srgbClr val="9A0526"/>
                </a:solidFill>
                <a:latin typeface="Verdana" pitchFamily="34" charset="0"/>
              </a:rPr>
              <a:t>Paixão</a:t>
            </a:r>
          </a:p>
        </p:txBody>
      </p:sp>
      <p:cxnSp>
        <p:nvCxnSpPr>
          <p:cNvPr id="24" name="Conector reto 23"/>
          <p:cNvCxnSpPr/>
          <p:nvPr/>
        </p:nvCxnSpPr>
        <p:spPr>
          <a:xfrm>
            <a:off x="2465388" y="4960938"/>
            <a:ext cx="4159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2465388" y="5319713"/>
            <a:ext cx="4159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Conector reto 29"/>
          <p:cNvCxnSpPr/>
          <p:nvPr/>
        </p:nvCxnSpPr>
        <p:spPr>
          <a:xfrm>
            <a:off x="323850" y="620713"/>
            <a:ext cx="8486775" cy="0"/>
          </a:xfrm>
          <a:prstGeom prst="line">
            <a:avLst/>
          </a:prstGeom>
          <a:ln>
            <a:solidFill>
              <a:srgbClr val="0A516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781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51"/>
          <a:stretch>
            <a:fillRect/>
          </a:stretch>
        </p:blipFill>
        <p:spPr bwMode="auto">
          <a:xfrm>
            <a:off x="0" y="6257925"/>
            <a:ext cx="9144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227013" y="908050"/>
            <a:ext cx="4200525" cy="48768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sz="1600" dirty="0" smtClean="0">
                <a:cs typeface="Calibri" pitchFamily="34" charset="0"/>
              </a:rPr>
              <a:t> </a:t>
            </a:r>
          </a:p>
          <a:p>
            <a:pPr marL="0" indent="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sz="1600" dirty="0" err="1" smtClean="0">
                <a:solidFill>
                  <a:srgbClr val="595959"/>
                </a:solidFill>
                <a:latin typeface="Verdana" pitchFamily="34" charset="0"/>
                <a:cs typeface="Arial" pitchFamily="34" charset="0"/>
              </a:rPr>
              <a:t>Buscar</a:t>
            </a:r>
            <a:r>
              <a:rPr sz="1600" dirty="0" smtClean="0">
                <a:solidFill>
                  <a:srgbClr val="595959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sz="1600" dirty="0">
                <a:solidFill>
                  <a:srgbClr val="595959"/>
                </a:solidFill>
                <a:latin typeface="Verdana" pitchFamily="34" charset="0"/>
                <a:cs typeface="Arial" pitchFamily="34" charset="0"/>
              </a:rPr>
              <a:t>a excelência na Gestão de Pessoas para </a:t>
            </a:r>
            <a:r>
              <a:rPr sz="1600" b="1" dirty="0">
                <a:solidFill>
                  <a:srgbClr val="9A0526"/>
                </a:solidFill>
                <a:latin typeface="Verdana" pitchFamily="34" charset="0"/>
                <a:cs typeface="Arial" pitchFamily="34" charset="0"/>
              </a:rPr>
              <a:t>atrair, desenvolver e reter líderes e equipes de alta performance </a:t>
            </a:r>
            <a:r>
              <a:rPr sz="1600" dirty="0" err="1" smtClean="0">
                <a:solidFill>
                  <a:srgbClr val="595959"/>
                </a:solidFill>
                <a:latin typeface="Verdana" pitchFamily="34" charset="0"/>
                <a:cs typeface="Arial" pitchFamily="34" charset="0"/>
              </a:rPr>
              <a:t>que</a:t>
            </a:r>
            <a:r>
              <a:rPr sz="1600" dirty="0" smtClean="0">
                <a:solidFill>
                  <a:srgbClr val="595959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sz="1600" dirty="0">
                <a:solidFill>
                  <a:srgbClr val="595959"/>
                </a:solidFill>
                <a:latin typeface="Verdana" pitchFamily="34" charset="0"/>
                <a:cs typeface="Arial" pitchFamily="34" charset="0"/>
              </a:rPr>
              <a:t>fortaleçam a Cultura Libra de Gestão.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endParaRPr sz="1600" dirty="0">
              <a:solidFill>
                <a:srgbClr val="595959"/>
              </a:solidFill>
              <a:latin typeface="Verdana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sz="1600" dirty="0" err="1">
                <a:solidFill>
                  <a:srgbClr val="595959"/>
                </a:solidFill>
                <a:latin typeface="Verdana" pitchFamily="34" charset="0"/>
                <a:cs typeface="Arial" pitchFamily="34" charset="0"/>
              </a:rPr>
              <a:t>Proporcionar</a:t>
            </a:r>
            <a:r>
              <a:rPr sz="1600" dirty="0">
                <a:solidFill>
                  <a:srgbClr val="595959"/>
                </a:solidFill>
                <a:latin typeface="Verdana" pitchFamily="34" charset="0"/>
                <a:cs typeface="Arial" pitchFamily="34" charset="0"/>
              </a:rPr>
              <a:t> um </a:t>
            </a:r>
            <a:r>
              <a:rPr sz="1600" b="1" dirty="0">
                <a:solidFill>
                  <a:srgbClr val="9A0526"/>
                </a:solidFill>
                <a:latin typeface="Verdana" pitchFamily="34" charset="0"/>
                <a:cs typeface="Arial" pitchFamily="34" charset="0"/>
              </a:rPr>
              <a:t>ambiente de trabalho saudável e motivador</a:t>
            </a:r>
            <a:r>
              <a:rPr sz="1600" dirty="0">
                <a:solidFill>
                  <a:srgbClr val="595959"/>
                </a:solidFill>
                <a:latin typeface="Verdana" pitchFamily="34" charset="0"/>
                <a:cs typeface="Arial" pitchFamily="34" charset="0"/>
              </a:rPr>
              <a:t>,</a:t>
            </a:r>
            <a:r>
              <a:rPr sz="1600" b="1" dirty="0">
                <a:solidFill>
                  <a:srgbClr val="9A0526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sz="1600" dirty="0">
                <a:solidFill>
                  <a:srgbClr val="595959"/>
                </a:solidFill>
                <a:latin typeface="Verdana" pitchFamily="34" charset="0"/>
                <a:cs typeface="Arial" pitchFamily="34" charset="0"/>
              </a:rPr>
              <a:t>onde todos sintam orgulho pelas atividades que desempenham, por pertencerem ao Grupo Libra e principalmente, pelo valor que nossa organização gera para a sociedade.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endParaRPr sz="1600" dirty="0">
              <a:solidFill>
                <a:srgbClr val="595959"/>
              </a:solidFill>
              <a:latin typeface="Verdana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sz="1600" dirty="0" err="1" smtClean="0">
                <a:solidFill>
                  <a:srgbClr val="595959"/>
                </a:solidFill>
                <a:latin typeface="Verdana" pitchFamily="34" charset="0"/>
                <a:cs typeface="Arial" pitchFamily="34" charset="0"/>
              </a:rPr>
              <a:t>Criar</a:t>
            </a:r>
            <a:r>
              <a:rPr sz="1600" dirty="0" smtClean="0">
                <a:solidFill>
                  <a:srgbClr val="595959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sz="1600" dirty="0">
                <a:solidFill>
                  <a:srgbClr val="595959"/>
                </a:solidFill>
                <a:latin typeface="Verdana" pitchFamily="34" charset="0"/>
                <a:cs typeface="Arial" pitchFamily="34" charset="0"/>
              </a:rPr>
              <a:t>oportunidades de </a:t>
            </a:r>
            <a:r>
              <a:rPr sz="1600" dirty="0" err="1">
                <a:solidFill>
                  <a:srgbClr val="595959"/>
                </a:solidFill>
                <a:latin typeface="Verdana" pitchFamily="34" charset="0"/>
                <a:cs typeface="Arial" pitchFamily="34" charset="0"/>
              </a:rPr>
              <a:t>desenvolvimento</a:t>
            </a:r>
            <a:r>
              <a:rPr sz="1600" dirty="0">
                <a:solidFill>
                  <a:srgbClr val="595959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sz="1600" dirty="0" smtClean="0">
                <a:solidFill>
                  <a:srgbClr val="595959"/>
                </a:solidFill>
                <a:latin typeface="Verdana" pitchFamily="34" charset="0"/>
                <a:cs typeface="Arial" pitchFamily="34" charset="0"/>
              </a:rPr>
              <a:t>para </a:t>
            </a:r>
            <a:r>
              <a:rPr sz="1600" dirty="0">
                <a:solidFill>
                  <a:srgbClr val="595959"/>
                </a:solidFill>
                <a:latin typeface="Verdana" pitchFamily="34" charset="0"/>
                <a:cs typeface="Arial" pitchFamily="34" charset="0"/>
              </a:rPr>
              <a:t>as pessoas, </a:t>
            </a:r>
            <a:r>
              <a:rPr sz="1600" b="1" dirty="0">
                <a:solidFill>
                  <a:srgbClr val="9A0526"/>
                </a:solidFill>
                <a:latin typeface="Verdana" pitchFamily="34" charset="0"/>
                <a:cs typeface="Arial" pitchFamily="34" charset="0"/>
              </a:rPr>
              <a:t>proporcionando realização pessoal e profissional</a:t>
            </a:r>
            <a:r>
              <a:rPr sz="1600" dirty="0">
                <a:solidFill>
                  <a:srgbClr val="595959"/>
                </a:solidFill>
                <a:latin typeface="Verdana" pitchFamily="34" charset="0"/>
                <a:cs typeface="Arial" pitchFamily="34" charset="0"/>
              </a:rPr>
              <a:t>.</a:t>
            </a:r>
          </a:p>
          <a:p>
            <a:pPr marL="457200" lvl="1" indent="0">
              <a:buFont typeface="Arial" pitchFamily="34" charset="0"/>
              <a:buNone/>
              <a:defRPr/>
            </a:pPr>
            <a:endParaRPr sz="1600" dirty="0" smtClean="0">
              <a:cs typeface="Calibri" pitchFamily="34" charset="0"/>
            </a:endParaRPr>
          </a:p>
          <a:p>
            <a:pPr marL="457200" lvl="1" indent="0">
              <a:buFont typeface="Arial" pitchFamily="34" charset="0"/>
              <a:buNone/>
              <a:defRPr/>
            </a:pPr>
            <a:endParaRPr sz="1600" dirty="0" smtClean="0">
              <a:cs typeface="Calibri" pitchFamily="34" charset="0"/>
            </a:endParaRPr>
          </a:p>
          <a:p>
            <a:pPr lvl="1">
              <a:buFont typeface="Arial" pitchFamily="34" charset="0"/>
              <a:buChar char="–"/>
              <a:defRPr/>
            </a:pPr>
            <a:endParaRPr sz="1600" dirty="0" smtClean="0">
              <a:cs typeface="Calibri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sz="1600" dirty="0" smtClean="0">
              <a:cs typeface="Calibri" pitchFamily="34" charset="0"/>
            </a:endParaRPr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238125" y="255588"/>
            <a:ext cx="8655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sz="2200" b="1" dirty="0">
                <a:solidFill>
                  <a:srgbClr val="0A5167"/>
                </a:solidFill>
                <a:latin typeface="Verdana" pitchFamily="34" charset="0"/>
              </a:rPr>
              <a:t>NOSSAS PESSOAS</a:t>
            </a:r>
          </a:p>
        </p:txBody>
      </p:sp>
    </p:spTree>
    <p:extLst>
      <p:ext uri="{BB962C8B-B14F-4D97-AF65-F5344CB8AC3E}">
        <p14:creationId xmlns:p14="http://schemas.microsoft.com/office/powerpoint/2010/main" val="28549170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ector reto 17"/>
          <p:cNvCxnSpPr/>
          <p:nvPr/>
        </p:nvCxnSpPr>
        <p:spPr>
          <a:xfrm>
            <a:off x="323850" y="625475"/>
            <a:ext cx="8486775" cy="0"/>
          </a:xfrm>
          <a:prstGeom prst="line">
            <a:avLst/>
          </a:prstGeom>
          <a:ln>
            <a:solidFill>
              <a:srgbClr val="0A516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796" name="CaixaDeTexto 3"/>
          <p:cNvSpPr txBox="1">
            <a:spLocks noChangeArrowheads="1"/>
          </p:cNvSpPr>
          <p:nvPr/>
        </p:nvSpPr>
        <p:spPr bwMode="auto">
          <a:xfrm>
            <a:off x="238125" y="255588"/>
            <a:ext cx="8221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sz="2200" b="1">
                <a:solidFill>
                  <a:srgbClr val="0A5167"/>
                </a:solidFill>
                <a:latin typeface="Verdana" pitchFamily="34" charset="0"/>
              </a:rPr>
              <a:t>VISÃO LIBRA PARA SUSTENTABILIDADE </a:t>
            </a:r>
          </a:p>
        </p:txBody>
      </p:sp>
      <p:sp>
        <p:nvSpPr>
          <p:cNvPr id="161797" name="CaixaDeTexto 4"/>
          <p:cNvSpPr txBox="1">
            <a:spLocks noChangeArrowheads="1"/>
          </p:cNvSpPr>
          <p:nvPr/>
        </p:nvSpPr>
        <p:spPr bwMode="auto">
          <a:xfrm>
            <a:off x="238125" y="660400"/>
            <a:ext cx="8221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sz="2000">
                <a:solidFill>
                  <a:srgbClr val="0A5167"/>
                </a:solidFill>
                <a:latin typeface="Verdana" pitchFamily="34" charset="0"/>
              </a:rPr>
              <a:t>Compromisso com o desenvolvimento sustentável </a:t>
            </a:r>
          </a:p>
        </p:txBody>
      </p:sp>
      <p:pic>
        <p:nvPicPr>
          <p:cNvPr id="161798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51"/>
          <a:stretch>
            <a:fillRect/>
          </a:stretch>
        </p:blipFill>
        <p:spPr bwMode="auto">
          <a:xfrm>
            <a:off x="0" y="6257925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9" name="Retângulo 3"/>
          <p:cNvSpPr>
            <a:spLocks noChangeArrowheads="1"/>
          </p:cNvSpPr>
          <p:nvPr/>
        </p:nvSpPr>
        <p:spPr bwMode="auto">
          <a:xfrm>
            <a:off x="249238" y="2276475"/>
            <a:ext cx="51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>
                <a:solidFill>
                  <a:srgbClr val="9A0526"/>
                </a:solidFill>
                <a:latin typeface="Verdana" pitchFamily="34" charset="0"/>
              </a:rPr>
              <a:t>1)</a:t>
            </a:r>
            <a:endParaRPr lang="pt-BR" sz="1400">
              <a:solidFill>
                <a:srgbClr val="595959"/>
              </a:solidFill>
              <a:latin typeface="Verdana" pitchFamily="34" charset="0"/>
            </a:endParaRPr>
          </a:p>
        </p:txBody>
      </p:sp>
      <p:cxnSp>
        <p:nvCxnSpPr>
          <p:cNvPr id="21" name="Conector reto 20"/>
          <p:cNvCxnSpPr/>
          <p:nvPr/>
        </p:nvCxnSpPr>
        <p:spPr>
          <a:xfrm>
            <a:off x="5856288" y="-531813"/>
            <a:ext cx="43973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801" name="Retângulo 3"/>
          <p:cNvSpPr>
            <a:spLocks noChangeArrowheads="1"/>
          </p:cNvSpPr>
          <p:nvPr/>
        </p:nvSpPr>
        <p:spPr bwMode="auto">
          <a:xfrm>
            <a:off x="615950" y="2290763"/>
            <a:ext cx="4100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400">
                <a:solidFill>
                  <a:srgbClr val="595959"/>
                </a:solidFill>
                <a:latin typeface="Verdana" pitchFamily="34" charset="0"/>
              </a:rPr>
              <a:t>Atuar de forma ética e transparente </a:t>
            </a:r>
          </a:p>
        </p:txBody>
      </p:sp>
      <p:sp>
        <p:nvSpPr>
          <p:cNvPr id="161802" name="Retângulo 3"/>
          <p:cNvSpPr>
            <a:spLocks noChangeArrowheads="1"/>
          </p:cNvSpPr>
          <p:nvPr/>
        </p:nvSpPr>
        <p:spPr bwMode="auto">
          <a:xfrm>
            <a:off x="249238" y="2908300"/>
            <a:ext cx="51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>
                <a:solidFill>
                  <a:srgbClr val="9A0526"/>
                </a:solidFill>
                <a:latin typeface="Verdana" pitchFamily="34" charset="0"/>
              </a:rPr>
              <a:t>2)</a:t>
            </a:r>
            <a:endParaRPr lang="pt-BR" sz="1400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161803" name="Retângulo 3"/>
          <p:cNvSpPr>
            <a:spLocks noChangeArrowheads="1"/>
          </p:cNvSpPr>
          <p:nvPr/>
        </p:nvSpPr>
        <p:spPr bwMode="auto">
          <a:xfrm>
            <a:off x="249238" y="3689350"/>
            <a:ext cx="51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>
                <a:solidFill>
                  <a:srgbClr val="9A0526"/>
                </a:solidFill>
                <a:latin typeface="Verdana" pitchFamily="34" charset="0"/>
              </a:rPr>
              <a:t>3)</a:t>
            </a:r>
            <a:endParaRPr lang="pt-BR" sz="1400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161804" name="Retângulo 3"/>
          <p:cNvSpPr>
            <a:spLocks noChangeArrowheads="1"/>
          </p:cNvSpPr>
          <p:nvPr/>
        </p:nvSpPr>
        <p:spPr bwMode="auto">
          <a:xfrm>
            <a:off x="249238" y="4443413"/>
            <a:ext cx="514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b="1">
                <a:solidFill>
                  <a:srgbClr val="9A0526"/>
                </a:solidFill>
                <a:latin typeface="Verdana" pitchFamily="34" charset="0"/>
              </a:rPr>
              <a:t>4)</a:t>
            </a:r>
            <a:endParaRPr lang="pt-BR" sz="1400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161805" name="Retângulo 3"/>
          <p:cNvSpPr>
            <a:spLocks noChangeArrowheads="1"/>
          </p:cNvSpPr>
          <p:nvPr/>
        </p:nvSpPr>
        <p:spPr bwMode="auto">
          <a:xfrm>
            <a:off x="615950" y="2917825"/>
            <a:ext cx="4100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400">
                <a:solidFill>
                  <a:srgbClr val="595959"/>
                </a:solidFill>
                <a:latin typeface="Verdana" pitchFamily="34" charset="0"/>
              </a:rPr>
              <a:t>Melhorar o aproveitamento </a:t>
            </a:r>
            <a:br>
              <a:rPr lang="pt-BR" sz="1400">
                <a:solidFill>
                  <a:srgbClr val="595959"/>
                </a:solidFill>
                <a:latin typeface="Verdana" pitchFamily="34" charset="0"/>
              </a:rPr>
            </a:br>
            <a:r>
              <a:rPr lang="pt-BR" sz="1400">
                <a:solidFill>
                  <a:srgbClr val="595959"/>
                </a:solidFill>
                <a:latin typeface="Verdana" pitchFamily="34" charset="0"/>
              </a:rPr>
              <a:t>dos recursos naturais</a:t>
            </a:r>
          </a:p>
        </p:txBody>
      </p:sp>
      <p:sp>
        <p:nvSpPr>
          <p:cNvPr id="161806" name="Retângulo 3"/>
          <p:cNvSpPr>
            <a:spLocks noChangeArrowheads="1"/>
          </p:cNvSpPr>
          <p:nvPr/>
        </p:nvSpPr>
        <p:spPr bwMode="auto">
          <a:xfrm>
            <a:off x="615950" y="3692525"/>
            <a:ext cx="4100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400">
                <a:solidFill>
                  <a:srgbClr val="595959"/>
                </a:solidFill>
                <a:latin typeface="Verdana" pitchFamily="34" charset="0"/>
              </a:rPr>
              <a:t>Ser parceiro no desenvolvimento </a:t>
            </a:r>
            <a:br>
              <a:rPr lang="pt-BR" sz="1400">
                <a:solidFill>
                  <a:srgbClr val="595959"/>
                </a:solidFill>
                <a:latin typeface="Verdana" pitchFamily="34" charset="0"/>
              </a:rPr>
            </a:br>
            <a:r>
              <a:rPr lang="pt-BR" sz="1400">
                <a:solidFill>
                  <a:srgbClr val="595959"/>
                </a:solidFill>
                <a:latin typeface="Verdana" pitchFamily="34" charset="0"/>
              </a:rPr>
              <a:t>das comunidades de entorno</a:t>
            </a:r>
          </a:p>
        </p:txBody>
      </p:sp>
      <p:sp>
        <p:nvSpPr>
          <p:cNvPr id="161807" name="Retângulo 3"/>
          <p:cNvSpPr>
            <a:spLocks noChangeArrowheads="1"/>
          </p:cNvSpPr>
          <p:nvPr/>
        </p:nvSpPr>
        <p:spPr bwMode="auto">
          <a:xfrm>
            <a:off x="615950" y="4446588"/>
            <a:ext cx="41005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400">
                <a:solidFill>
                  <a:srgbClr val="595959"/>
                </a:solidFill>
                <a:latin typeface="Verdana" pitchFamily="34" charset="0"/>
              </a:rPr>
              <a:t>Evoluir de forma consistente na </a:t>
            </a:r>
            <a:br>
              <a:rPr lang="pt-BR" sz="1400">
                <a:solidFill>
                  <a:srgbClr val="595959"/>
                </a:solidFill>
                <a:latin typeface="Verdana" pitchFamily="34" charset="0"/>
              </a:rPr>
            </a:br>
            <a:r>
              <a:rPr lang="pt-BR" sz="1400">
                <a:solidFill>
                  <a:srgbClr val="595959"/>
                </a:solidFill>
                <a:latin typeface="Verdana" pitchFamily="34" charset="0"/>
              </a:rPr>
              <a:t>gestão dos colaboradores</a:t>
            </a:r>
          </a:p>
          <a:p>
            <a:endParaRPr lang="pt-BR" sz="1400">
              <a:solidFill>
                <a:srgbClr val="595959"/>
              </a:solidFill>
              <a:latin typeface="Verdana" pitchFamily="34" charset="0"/>
            </a:endParaRPr>
          </a:p>
        </p:txBody>
      </p:sp>
      <p:cxnSp>
        <p:nvCxnSpPr>
          <p:cNvPr id="39" name="Conector reto 38"/>
          <p:cNvCxnSpPr/>
          <p:nvPr/>
        </p:nvCxnSpPr>
        <p:spPr>
          <a:xfrm>
            <a:off x="701675" y="2565400"/>
            <a:ext cx="466248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>
            <a:off x="701675" y="3433763"/>
            <a:ext cx="466248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>
            <a:off x="701675" y="4187825"/>
            <a:ext cx="466248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>
            <a:off x="701675" y="4933950"/>
            <a:ext cx="466248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812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3" t="13857" r="1788" b="8853"/>
          <a:stretch>
            <a:fillRect/>
          </a:stretch>
        </p:blipFill>
        <p:spPr bwMode="auto">
          <a:xfrm>
            <a:off x="4867275" y="952500"/>
            <a:ext cx="393382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6797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51"/>
          <a:stretch>
            <a:fillRect/>
          </a:stretch>
        </p:blipFill>
        <p:spPr bwMode="auto">
          <a:xfrm>
            <a:off x="0" y="6257925"/>
            <a:ext cx="9144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CaixaDeTexto 3"/>
          <p:cNvSpPr txBox="1">
            <a:spLocks noChangeArrowheads="1"/>
          </p:cNvSpPr>
          <p:nvPr/>
        </p:nvSpPr>
        <p:spPr bwMode="auto">
          <a:xfrm>
            <a:off x="238125" y="255588"/>
            <a:ext cx="8474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 b="1">
                <a:solidFill>
                  <a:srgbClr val="0A5167"/>
                </a:solidFill>
                <a:latin typeface="Verdana" pitchFamily="34" charset="0"/>
              </a:rPr>
              <a:t>Gerenciamento Profissional - Governança Corporativa</a:t>
            </a:r>
          </a:p>
        </p:txBody>
      </p:sp>
      <p:cxnSp>
        <p:nvCxnSpPr>
          <p:cNvPr id="19" name="Conector reto 18"/>
          <p:cNvCxnSpPr/>
          <p:nvPr/>
        </p:nvCxnSpPr>
        <p:spPr>
          <a:xfrm>
            <a:off x="323850" y="625475"/>
            <a:ext cx="8486775" cy="0"/>
          </a:xfrm>
          <a:prstGeom prst="line">
            <a:avLst/>
          </a:prstGeom>
          <a:ln>
            <a:solidFill>
              <a:srgbClr val="0A516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5" name="CaixaDeTexto 7"/>
          <p:cNvSpPr txBox="1">
            <a:spLocks noChangeArrowheads="1"/>
          </p:cNvSpPr>
          <p:nvPr/>
        </p:nvSpPr>
        <p:spPr bwMode="auto">
          <a:xfrm>
            <a:off x="530225" y="3232150"/>
            <a:ext cx="166370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Libra Terminais Santos</a:t>
            </a:r>
          </a:p>
        </p:txBody>
      </p:sp>
      <p:sp>
        <p:nvSpPr>
          <p:cNvPr id="58376" name="CaixaDeTexto 8"/>
          <p:cNvSpPr txBox="1">
            <a:spLocks noChangeArrowheads="1"/>
          </p:cNvSpPr>
          <p:nvPr/>
        </p:nvSpPr>
        <p:spPr bwMode="auto">
          <a:xfrm>
            <a:off x="530225" y="3844925"/>
            <a:ext cx="16637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Libra Terminais Rio</a:t>
            </a:r>
          </a:p>
        </p:txBody>
      </p:sp>
      <p:sp>
        <p:nvSpPr>
          <p:cNvPr id="58377" name="CaixaDeTexto 9"/>
          <p:cNvSpPr txBox="1">
            <a:spLocks noChangeArrowheads="1"/>
          </p:cNvSpPr>
          <p:nvPr/>
        </p:nvSpPr>
        <p:spPr bwMode="auto">
          <a:xfrm>
            <a:off x="530225" y="4475163"/>
            <a:ext cx="16637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Libra Terminais Imbituba</a:t>
            </a:r>
          </a:p>
        </p:txBody>
      </p:sp>
      <p:sp>
        <p:nvSpPr>
          <p:cNvPr id="58378" name="CaixaDeTexto 10"/>
          <p:cNvSpPr txBox="1">
            <a:spLocks noChangeArrowheads="1"/>
          </p:cNvSpPr>
          <p:nvPr/>
        </p:nvSpPr>
        <p:spPr bwMode="auto">
          <a:xfrm>
            <a:off x="2682875" y="3232150"/>
            <a:ext cx="1665288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Libra Logística Campinas</a:t>
            </a:r>
          </a:p>
        </p:txBody>
      </p:sp>
      <p:sp>
        <p:nvSpPr>
          <p:cNvPr id="58379" name="CaixaDeTexto 11"/>
          <p:cNvSpPr txBox="1">
            <a:spLocks noChangeArrowheads="1"/>
          </p:cNvSpPr>
          <p:nvPr/>
        </p:nvSpPr>
        <p:spPr bwMode="auto">
          <a:xfrm>
            <a:off x="2695575" y="3841750"/>
            <a:ext cx="166528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Libra Logística Cubatão</a:t>
            </a:r>
          </a:p>
        </p:txBody>
      </p:sp>
      <p:sp>
        <p:nvSpPr>
          <p:cNvPr id="58380" name="CaixaDeTexto 12"/>
          <p:cNvSpPr txBox="1">
            <a:spLocks noChangeArrowheads="1"/>
          </p:cNvSpPr>
          <p:nvPr/>
        </p:nvSpPr>
        <p:spPr bwMode="auto">
          <a:xfrm>
            <a:off x="2695575" y="4451350"/>
            <a:ext cx="166528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Libra Logística  Valongo</a:t>
            </a:r>
          </a:p>
        </p:txBody>
      </p:sp>
      <p:sp>
        <p:nvSpPr>
          <p:cNvPr id="58381" name="CaixaDeTexto 13"/>
          <p:cNvSpPr txBox="1">
            <a:spLocks noChangeArrowheads="1"/>
          </p:cNvSpPr>
          <p:nvPr/>
        </p:nvSpPr>
        <p:spPr bwMode="auto">
          <a:xfrm>
            <a:off x="6953250" y="3314700"/>
            <a:ext cx="166528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CNA</a:t>
            </a:r>
          </a:p>
        </p:txBody>
      </p:sp>
      <p:sp>
        <p:nvSpPr>
          <p:cNvPr id="58382" name="CaixaDeTexto 14"/>
          <p:cNvSpPr txBox="1">
            <a:spLocks noChangeArrowheads="1"/>
          </p:cNvSpPr>
          <p:nvPr/>
        </p:nvSpPr>
        <p:spPr bwMode="auto">
          <a:xfrm>
            <a:off x="7151688" y="3852863"/>
            <a:ext cx="126841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Olivares de Quepu</a:t>
            </a:r>
          </a:p>
        </p:txBody>
      </p:sp>
      <p:sp>
        <p:nvSpPr>
          <p:cNvPr id="58383" name="CaixaDeTexto 15"/>
          <p:cNvSpPr txBox="1">
            <a:spLocks noChangeArrowheads="1"/>
          </p:cNvSpPr>
          <p:nvPr/>
        </p:nvSpPr>
        <p:spPr bwMode="auto">
          <a:xfrm>
            <a:off x="4868863" y="3148013"/>
            <a:ext cx="1487487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Aeroporto Internacional de Cabo Frio</a:t>
            </a:r>
          </a:p>
        </p:txBody>
      </p:sp>
      <p:sp>
        <p:nvSpPr>
          <p:cNvPr id="58384" name="CaixaDeTexto 16"/>
          <p:cNvSpPr txBox="1">
            <a:spLocks noChangeArrowheads="1"/>
          </p:cNvSpPr>
          <p:nvPr/>
        </p:nvSpPr>
        <p:spPr bwMode="auto">
          <a:xfrm>
            <a:off x="2695575" y="5100638"/>
            <a:ext cx="166528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Libra Logística Uberlândia</a:t>
            </a:r>
          </a:p>
        </p:txBody>
      </p:sp>
      <p:sp>
        <p:nvSpPr>
          <p:cNvPr id="58385" name="CaixaDeTexto 15"/>
          <p:cNvSpPr txBox="1">
            <a:spLocks noChangeArrowheads="1"/>
          </p:cNvSpPr>
          <p:nvPr/>
        </p:nvSpPr>
        <p:spPr bwMode="auto">
          <a:xfrm>
            <a:off x="4868863" y="3852863"/>
            <a:ext cx="1487487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Aeroporto </a:t>
            </a:r>
            <a:br>
              <a:rPr lang="pt-BR" sz="1200" b="1">
                <a:solidFill>
                  <a:schemeClr val="bg1"/>
                </a:solidFill>
                <a:latin typeface="Verdana" pitchFamily="34" charset="0"/>
              </a:rPr>
            </a:br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Angra dos Reis</a:t>
            </a:r>
          </a:p>
        </p:txBody>
      </p:sp>
      <p:sp>
        <p:nvSpPr>
          <p:cNvPr id="58386" name="CaixaDeTexto 13"/>
          <p:cNvSpPr txBox="1">
            <a:spLocks noChangeArrowheads="1"/>
          </p:cNvSpPr>
          <p:nvPr/>
        </p:nvSpPr>
        <p:spPr bwMode="auto">
          <a:xfrm>
            <a:off x="6953250" y="4557713"/>
            <a:ext cx="1665288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 dirty="0">
                <a:solidFill>
                  <a:schemeClr val="bg1"/>
                </a:solidFill>
                <a:latin typeface="Verdana" pitchFamily="34" charset="0"/>
              </a:rPr>
              <a:t>Cia Providência</a:t>
            </a:r>
          </a:p>
        </p:txBody>
      </p:sp>
      <p:sp>
        <p:nvSpPr>
          <p:cNvPr id="58387" name="CaixaDeTexto 14"/>
          <p:cNvSpPr txBox="1">
            <a:spLocks noChangeArrowheads="1"/>
          </p:cNvSpPr>
          <p:nvPr/>
        </p:nvSpPr>
        <p:spPr bwMode="auto">
          <a:xfrm>
            <a:off x="7151688" y="5095875"/>
            <a:ext cx="126841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Libra Imobiliária</a:t>
            </a:r>
          </a:p>
        </p:txBody>
      </p:sp>
      <p:sp>
        <p:nvSpPr>
          <p:cNvPr id="58388" name="CaixaDeTexto 19"/>
          <p:cNvSpPr txBox="1">
            <a:spLocks noChangeArrowheads="1"/>
          </p:cNvSpPr>
          <p:nvPr/>
        </p:nvSpPr>
        <p:spPr bwMode="auto">
          <a:xfrm>
            <a:off x="1347788" y="2763838"/>
            <a:ext cx="1655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1100" b="1">
                <a:solidFill>
                  <a:srgbClr val="404040"/>
                </a:solidFill>
                <a:latin typeface="Verdana" pitchFamily="34" charset="0"/>
              </a:rPr>
              <a:t>Líder em Consolidação</a:t>
            </a:r>
          </a:p>
        </p:txBody>
      </p:sp>
      <p:sp>
        <p:nvSpPr>
          <p:cNvPr id="58389" name="CaixaDeTexto 20"/>
          <p:cNvSpPr txBox="1">
            <a:spLocks noChangeArrowheads="1"/>
          </p:cNvSpPr>
          <p:nvPr/>
        </p:nvSpPr>
        <p:spPr bwMode="auto">
          <a:xfrm>
            <a:off x="3463925" y="2763838"/>
            <a:ext cx="1655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1100" b="1">
                <a:solidFill>
                  <a:srgbClr val="404040"/>
                </a:solidFill>
                <a:latin typeface="Verdana" pitchFamily="34" charset="0"/>
              </a:rPr>
              <a:t>Maior rede integrada</a:t>
            </a:r>
          </a:p>
        </p:txBody>
      </p:sp>
      <p:sp>
        <p:nvSpPr>
          <p:cNvPr id="58390" name="CaixaDeTexto 21"/>
          <p:cNvSpPr txBox="1">
            <a:spLocks noChangeArrowheads="1"/>
          </p:cNvSpPr>
          <p:nvPr/>
        </p:nvSpPr>
        <p:spPr bwMode="auto">
          <a:xfrm>
            <a:off x="7737475" y="2763838"/>
            <a:ext cx="1655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1100" b="1">
                <a:solidFill>
                  <a:srgbClr val="404040"/>
                </a:solidFill>
                <a:latin typeface="Verdana" pitchFamily="34" charset="0"/>
              </a:rPr>
              <a:t>Gestão de Portfólio</a:t>
            </a:r>
          </a:p>
        </p:txBody>
      </p:sp>
      <p:sp>
        <p:nvSpPr>
          <p:cNvPr id="58391" name="CaixaDeTexto 21"/>
          <p:cNvSpPr txBox="1">
            <a:spLocks noChangeArrowheads="1"/>
          </p:cNvSpPr>
          <p:nvPr/>
        </p:nvSpPr>
        <p:spPr bwMode="auto">
          <a:xfrm>
            <a:off x="5565775" y="2763838"/>
            <a:ext cx="1655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1100" b="1">
                <a:solidFill>
                  <a:srgbClr val="404040"/>
                </a:solidFill>
                <a:latin typeface="Verdana" pitchFamily="34" charset="0"/>
              </a:rPr>
              <a:t>Conectividade </a:t>
            </a:r>
          </a:p>
          <a:p>
            <a:pPr>
              <a:lnSpc>
                <a:spcPct val="90000"/>
              </a:lnSpc>
            </a:pPr>
            <a:r>
              <a:rPr lang="pt-BR" sz="1100" b="1">
                <a:solidFill>
                  <a:srgbClr val="404040"/>
                </a:solidFill>
                <a:latin typeface="Verdana" pitchFamily="34" charset="0"/>
              </a:rPr>
              <a:t>em carga aérea</a:t>
            </a:r>
          </a:p>
        </p:txBody>
      </p:sp>
      <p:sp>
        <p:nvSpPr>
          <p:cNvPr id="58392" name="CaixaDeTexto 19"/>
          <p:cNvSpPr txBox="1">
            <a:spLocks noChangeArrowheads="1"/>
          </p:cNvSpPr>
          <p:nvPr/>
        </p:nvSpPr>
        <p:spPr bwMode="auto">
          <a:xfrm>
            <a:off x="4567238" y="1787525"/>
            <a:ext cx="1655762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pt-BR" sz="1050" b="1" dirty="0" smtClean="0">
                <a:solidFill>
                  <a:srgbClr val="404040"/>
                </a:solidFill>
                <a:latin typeface="Verdana" pitchFamily="34" charset="0"/>
              </a:rPr>
              <a:t>LIBRA HOLDING</a:t>
            </a:r>
          </a:p>
        </p:txBody>
      </p:sp>
      <p:sp>
        <p:nvSpPr>
          <p:cNvPr id="58393" name="CaixaDeTexto 16"/>
          <p:cNvSpPr txBox="1">
            <a:spLocks noChangeArrowheads="1"/>
          </p:cNvSpPr>
          <p:nvPr/>
        </p:nvSpPr>
        <p:spPr bwMode="auto">
          <a:xfrm>
            <a:off x="2695575" y="5737225"/>
            <a:ext cx="166528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Libra Logística Intermodal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5" descr="P:\2011\Clientes\Grupo Libra\Institucional 2\JPG\slide29_ferna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>
            <a:off x="323850" y="625475"/>
            <a:ext cx="8486775" cy="0"/>
          </a:xfrm>
          <a:prstGeom prst="line">
            <a:avLst/>
          </a:prstGeom>
          <a:ln>
            <a:solidFill>
              <a:srgbClr val="0A516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044" name="CaixaDeTexto 3"/>
          <p:cNvSpPr txBox="1">
            <a:spLocks noChangeArrowheads="1"/>
          </p:cNvSpPr>
          <p:nvPr/>
        </p:nvSpPr>
        <p:spPr bwMode="auto">
          <a:xfrm>
            <a:off x="238125" y="255588"/>
            <a:ext cx="822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2200" b="1">
                <a:solidFill>
                  <a:srgbClr val="0A5167"/>
                </a:solidFill>
                <a:latin typeface="Verdana" pitchFamily="34" charset="0"/>
              </a:rPr>
              <a:t>LIBRA TERMINAIS</a:t>
            </a:r>
          </a:p>
        </p:txBody>
      </p:sp>
      <p:sp>
        <p:nvSpPr>
          <p:cNvPr id="87045" name="CaixaDeTexto 4"/>
          <p:cNvSpPr txBox="1">
            <a:spLocks noChangeArrowheads="1"/>
          </p:cNvSpPr>
          <p:nvPr/>
        </p:nvSpPr>
        <p:spPr bwMode="auto">
          <a:xfrm>
            <a:off x="238125" y="660400"/>
            <a:ext cx="2246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>
                <a:solidFill>
                  <a:srgbClr val="0A5167"/>
                </a:solidFill>
                <a:latin typeface="Verdana" pitchFamily="34" charset="0"/>
              </a:rPr>
              <a:t>Rio de Janeiro</a:t>
            </a:r>
            <a:endParaRPr lang="pt-BR" sz="1600">
              <a:solidFill>
                <a:srgbClr val="0A5167"/>
              </a:solidFill>
              <a:latin typeface="Verdana" pitchFamily="34" charset="0"/>
            </a:endParaRPr>
          </a:p>
        </p:txBody>
      </p:sp>
      <p:pic>
        <p:nvPicPr>
          <p:cNvPr id="87046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51"/>
          <a:stretch>
            <a:fillRect/>
          </a:stretch>
        </p:blipFill>
        <p:spPr bwMode="auto">
          <a:xfrm>
            <a:off x="0" y="6257925"/>
            <a:ext cx="9144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Image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51"/>
          <a:stretch>
            <a:fillRect/>
          </a:stretch>
        </p:blipFill>
        <p:spPr bwMode="auto">
          <a:xfrm>
            <a:off x="0" y="6257925"/>
            <a:ext cx="9144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ector reto 8"/>
          <p:cNvCxnSpPr/>
          <p:nvPr/>
        </p:nvCxnSpPr>
        <p:spPr>
          <a:xfrm>
            <a:off x="255588" y="625475"/>
            <a:ext cx="8486775" cy="0"/>
          </a:xfrm>
          <a:prstGeom prst="line">
            <a:avLst/>
          </a:prstGeom>
          <a:ln>
            <a:solidFill>
              <a:srgbClr val="0A516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Imagem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21"/>
          <p:cNvGrpSpPr/>
          <p:nvPr/>
        </p:nvGrpSpPr>
        <p:grpSpPr>
          <a:xfrm>
            <a:off x="331788" y="1196752"/>
            <a:ext cx="5103812" cy="4824636"/>
            <a:chOff x="331788" y="1196752"/>
            <a:chExt cx="5103812" cy="4824636"/>
          </a:xfrm>
        </p:grpSpPr>
        <p:sp>
          <p:nvSpPr>
            <p:cNvPr id="12" name="Retângulo de cantos arredondados 11"/>
            <p:cNvSpPr/>
            <p:nvPr/>
          </p:nvSpPr>
          <p:spPr bwMode="auto">
            <a:xfrm>
              <a:off x="331788" y="1196752"/>
              <a:ext cx="5103812" cy="4824636"/>
            </a:xfrm>
            <a:prstGeom prst="roundRect">
              <a:avLst>
                <a:gd name="adj" fmla="val 2484"/>
              </a:avLst>
            </a:prstGeom>
            <a:solidFill>
              <a:srgbClr val="FFFFFF">
                <a:alpha val="85098"/>
              </a:srgbClr>
            </a:solidFill>
            <a:ln w="9525">
              <a:solidFill>
                <a:schemeClr val="tx1">
                  <a:lumMod val="65000"/>
                  <a:lumOff val="35000"/>
                  <a:alpha val="34902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081" name="CaixaDeTexto 12"/>
            <p:cNvSpPr txBox="1">
              <a:spLocks noChangeArrowheads="1"/>
            </p:cNvSpPr>
            <p:nvPr/>
          </p:nvSpPr>
          <p:spPr bwMode="auto">
            <a:xfrm>
              <a:off x="431790" y="1395420"/>
              <a:ext cx="4787806" cy="4616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t-BR" sz="1200" b="1" dirty="0">
                  <a:solidFill>
                    <a:srgbClr val="9A0526"/>
                  </a:solidFill>
                  <a:latin typeface="Verdana" pitchFamily="34" charset="0"/>
                </a:rPr>
                <a:t>Área total de 136 mil </a:t>
              </a:r>
              <a:r>
                <a:rPr lang="pt-BR" sz="1200" b="1" dirty="0" err="1">
                  <a:solidFill>
                    <a:srgbClr val="9A0526"/>
                  </a:solidFill>
                  <a:latin typeface="Verdana" pitchFamily="34" charset="0"/>
                </a:rPr>
                <a:t>m²</a:t>
              </a:r>
              <a: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  <a:t>,  sendo 100%  alfandegada</a:t>
              </a:r>
            </a:p>
            <a:p>
              <a:pPr>
                <a:spcAft>
                  <a:spcPts val="600"/>
                </a:spcAft>
              </a:pPr>
              <a:endParaRPr lang="pt-BR" sz="200" dirty="0">
                <a:solidFill>
                  <a:srgbClr val="404040"/>
                </a:solidFill>
                <a:latin typeface="Verdana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  <a:t>Extensão de cais de </a:t>
              </a:r>
              <a:r>
                <a:rPr lang="pt-BR" sz="1200" b="1" dirty="0">
                  <a:solidFill>
                    <a:srgbClr val="9A0526"/>
                  </a:solidFill>
                  <a:latin typeface="Verdana" pitchFamily="34" charset="0"/>
                </a:rPr>
                <a:t>545 m</a:t>
              </a:r>
              <a: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  <a:t>, com 2 berços para atracação  e calado de 13m</a:t>
              </a:r>
            </a:p>
            <a:p>
              <a:pPr>
                <a:spcAft>
                  <a:spcPts val="600"/>
                </a:spcAft>
              </a:pPr>
              <a:endParaRPr lang="pt-BR" sz="200" dirty="0">
                <a:solidFill>
                  <a:srgbClr val="404040"/>
                </a:solidFill>
                <a:latin typeface="Verdana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  <a:t>04 </a:t>
              </a:r>
              <a:r>
                <a:rPr lang="pt-BR" sz="1200" dirty="0" err="1">
                  <a:solidFill>
                    <a:srgbClr val="404040"/>
                  </a:solidFill>
                  <a:latin typeface="Verdana" pitchFamily="34" charset="0"/>
                </a:rPr>
                <a:t>portêineres</a:t>
              </a:r>
              <a: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  <a:t>, sendo </a:t>
              </a:r>
              <a:r>
                <a:rPr lang="pt-BR" sz="1200" b="1" dirty="0">
                  <a:solidFill>
                    <a:srgbClr val="9A0526"/>
                  </a:solidFill>
                  <a:latin typeface="Verdana" pitchFamily="34" charset="0"/>
                </a:rPr>
                <a:t>2 PÓS-PANAMAX</a:t>
              </a:r>
            </a:p>
            <a:p>
              <a:pPr>
                <a:spcAft>
                  <a:spcPts val="600"/>
                </a:spcAft>
              </a:pPr>
              <a:endParaRPr lang="pt-BR" sz="200" b="1" dirty="0">
                <a:solidFill>
                  <a:srgbClr val="9A0526"/>
                </a:solidFill>
                <a:latin typeface="Verdana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  <a:t>04 </a:t>
              </a:r>
              <a:r>
                <a:rPr lang="pt-BR" sz="1200" dirty="0" err="1">
                  <a:solidFill>
                    <a:srgbClr val="404040"/>
                  </a:solidFill>
                  <a:latin typeface="Verdana" pitchFamily="34" charset="0"/>
                </a:rPr>
                <a:t>RTG’s</a:t>
              </a:r>
              <a: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  <a:t> e 13</a:t>
              </a:r>
              <a:r>
                <a:rPr lang="pt-BR" sz="1200" b="1" dirty="0">
                  <a:solidFill>
                    <a:srgbClr val="9A0526"/>
                  </a:solidFill>
                  <a:latin typeface="Verdana" pitchFamily="34" charset="0"/>
                </a:rPr>
                <a:t> </a:t>
              </a:r>
              <a:r>
                <a:rPr lang="pt-BR" sz="1200" b="1" dirty="0" err="1">
                  <a:solidFill>
                    <a:srgbClr val="9A0526"/>
                  </a:solidFill>
                  <a:latin typeface="Verdana" pitchFamily="34" charset="0"/>
                </a:rPr>
                <a:t>reach</a:t>
              </a:r>
              <a:r>
                <a:rPr lang="pt-BR" sz="1200" b="1" dirty="0">
                  <a:solidFill>
                    <a:srgbClr val="9A0526"/>
                  </a:solidFill>
                  <a:latin typeface="Verdana" pitchFamily="34" charset="0"/>
                </a:rPr>
                <a:t> </a:t>
              </a:r>
              <a:r>
                <a:rPr lang="pt-BR" sz="1200" b="1" dirty="0" err="1">
                  <a:solidFill>
                    <a:srgbClr val="9A0526"/>
                  </a:solidFill>
                  <a:latin typeface="Verdana" pitchFamily="34" charset="0"/>
                </a:rPr>
                <a:t>stacker</a:t>
              </a:r>
              <a:r>
                <a:rPr lang="pt-BR" sz="1200" b="1" dirty="0">
                  <a:solidFill>
                    <a:srgbClr val="9A0526"/>
                  </a:solidFill>
                  <a:latin typeface="Verdana" pitchFamily="34" charset="0"/>
                </a:rPr>
                <a:t> </a:t>
              </a:r>
            </a:p>
            <a:p>
              <a:pPr>
                <a:spcAft>
                  <a:spcPts val="600"/>
                </a:spcAft>
              </a:pPr>
              <a:endParaRPr lang="pt-BR" sz="200" b="1" dirty="0">
                <a:solidFill>
                  <a:srgbClr val="9A0526"/>
                </a:solidFill>
                <a:latin typeface="Verdana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  <a:t>01 MHC</a:t>
              </a:r>
            </a:p>
            <a:p>
              <a:pPr>
                <a:spcAft>
                  <a:spcPts val="600"/>
                </a:spcAft>
              </a:pPr>
              <a:endParaRPr lang="pt-BR" sz="200" dirty="0">
                <a:solidFill>
                  <a:srgbClr val="404040"/>
                </a:solidFill>
                <a:latin typeface="Verdana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pt-BR" sz="1200" b="1" dirty="0">
                  <a:solidFill>
                    <a:srgbClr val="9A0526"/>
                  </a:solidFill>
                  <a:latin typeface="Verdana" pitchFamily="34" charset="0"/>
                </a:rPr>
                <a:t>270 Tomadas </a:t>
              </a:r>
              <a:r>
                <a:rPr lang="pt-BR" sz="1200" b="1" dirty="0" err="1">
                  <a:solidFill>
                    <a:srgbClr val="9A0526"/>
                  </a:solidFill>
                  <a:latin typeface="Verdana" pitchFamily="34" charset="0"/>
                </a:rPr>
                <a:t>reefers</a:t>
              </a:r>
              <a:endParaRPr lang="pt-BR" sz="1200" b="1" dirty="0">
                <a:solidFill>
                  <a:srgbClr val="9A0526"/>
                </a:solidFill>
                <a:latin typeface="Verdana" pitchFamily="34" charset="0"/>
              </a:endParaRPr>
            </a:p>
            <a:p>
              <a:pPr>
                <a:spcAft>
                  <a:spcPts val="600"/>
                </a:spcAft>
              </a:pPr>
              <a:endParaRPr lang="pt-BR" sz="200" dirty="0">
                <a:solidFill>
                  <a:srgbClr val="404040"/>
                </a:solidFill>
                <a:latin typeface="Verdana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  <a:t>Capacidade de monitoramento das operações com </a:t>
              </a:r>
              <a:b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</a:br>
              <a:r>
                <a:rPr lang="pt-BR" sz="1200" b="1" dirty="0">
                  <a:solidFill>
                    <a:srgbClr val="9A0526"/>
                  </a:solidFill>
                  <a:latin typeface="Verdana" pitchFamily="34" charset="0"/>
                </a:rPr>
                <a:t>170 câmeras instaladas </a:t>
              </a:r>
              <a: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  <a:t>no terminal</a:t>
              </a:r>
            </a:p>
            <a:p>
              <a:pPr>
                <a:spcAft>
                  <a:spcPts val="600"/>
                </a:spcAft>
              </a:pPr>
              <a:endParaRPr lang="pt-BR" sz="200" dirty="0">
                <a:solidFill>
                  <a:srgbClr val="404040"/>
                </a:solidFill>
                <a:latin typeface="Verdana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  <a:t>Salas exclusivas para a Receita Federal, para </a:t>
              </a:r>
              <a:b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</a:br>
              <a: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  <a:t>os Ministérios da Saúde e da Agricultura e para </a:t>
              </a:r>
              <a:b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</a:br>
              <a: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  <a:t>Despachantes Aduaneiros</a:t>
              </a:r>
            </a:p>
            <a:p>
              <a:pPr>
                <a:spcAft>
                  <a:spcPts val="600"/>
                </a:spcAft>
              </a:pPr>
              <a:endParaRPr lang="pt-BR" sz="200" dirty="0">
                <a:solidFill>
                  <a:srgbClr val="404040"/>
                </a:solidFill>
                <a:latin typeface="Verdana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pt-BR" sz="1200" b="1" dirty="0">
                  <a:solidFill>
                    <a:srgbClr val="9A0526"/>
                  </a:solidFill>
                  <a:latin typeface="Verdana" pitchFamily="34" charset="0"/>
                </a:rPr>
                <a:t>Licenças para cargas da ANVISA</a:t>
              </a:r>
              <a: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  <a:t>, Exército </a:t>
              </a:r>
              <a:b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</a:br>
              <a: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  <a:t>e Ministério da Agricultura</a:t>
              </a:r>
            </a:p>
            <a:p>
              <a:pPr>
                <a:spcAft>
                  <a:spcPts val="600"/>
                </a:spcAft>
              </a:pPr>
              <a:endParaRPr lang="pt-BR" sz="200" dirty="0">
                <a:solidFill>
                  <a:srgbClr val="404040"/>
                </a:solidFill>
                <a:latin typeface="Verdana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pt-BR" sz="1200" dirty="0">
                  <a:solidFill>
                    <a:srgbClr val="404040"/>
                  </a:solidFill>
                  <a:latin typeface="Verdana" pitchFamily="34" charset="0"/>
                </a:rPr>
                <a:t>Certificação </a:t>
              </a:r>
              <a:r>
                <a:rPr lang="pt-BR" sz="1200" b="1" dirty="0">
                  <a:solidFill>
                    <a:srgbClr val="9A0526"/>
                  </a:solidFill>
                  <a:latin typeface="Verdana" pitchFamily="34" charset="0"/>
                </a:rPr>
                <a:t>ISPS CODE, ISO 9001 e 14001</a:t>
              </a:r>
            </a:p>
          </p:txBody>
        </p:sp>
        <p:cxnSp>
          <p:nvCxnSpPr>
            <p:cNvPr id="26" name="Conector reto 25"/>
            <p:cNvCxnSpPr/>
            <p:nvPr/>
          </p:nvCxnSpPr>
          <p:spPr bwMode="auto">
            <a:xfrm flipH="1">
              <a:off x="539750" y="2984500"/>
              <a:ext cx="331788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/>
          </p:nvCxnSpPr>
          <p:spPr bwMode="auto">
            <a:xfrm flipH="1">
              <a:off x="539750" y="2633663"/>
              <a:ext cx="331788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/>
          </p:nvCxnSpPr>
          <p:spPr bwMode="auto">
            <a:xfrm flipH="1">
              <a:off x="539750" y="2282825"/>
              <a:ext cx="331788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 bwMode="auto">
            <a:xfrm flipH="1">
              <a:off x="539750" y="1738313"/>
              <a:ext cx="331788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 bwMode="auto">
            <a:xfrm flipH="1">
              <a:off x="539750" y="3363913"/>
              <a:ext cx="331788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 bwMode="auto">
            <a:xfrm flipH="1">
              <a:off x="539750" y="3732213"/>
              <a:ext cx="331788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 bwMode="auto">
            <a:xfrm flipH="1">
              <a:off x="539750" y="4287838"/>
              <a:ext cx="331788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 bwMode="auto">
            <a:xfrm flipH="1">
              <a:off x="539750" y="5035550"/>
              <a:ext cx="331788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 bwMode="auto">
            <a:xfrm flipH="1">
              <a:off x="539750" y="5589588"/>
              <a:ext cx="331788" cy="0"/>
            </a:xfrm>
            <a:prstGeom prst="line">
              <a:avLst/>
            </a:prstGeom>
            <a:ln>
              <a:solidFill>
                <a:srgbClr val="4E4E4E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9" name="CaixaDeTexto 3"/>
          <p:cNvSpPr txBox="1">
            <a:spLocks noChangeArrowheads="1"/>
          </p:cNvSpPr>
          <p:nvPr/>
        </p:nvSpPr>
        <p:spPr bwMode="auto">
          <a:xfrm>
            <a:off x="238125" y="255588"/>
            <a:ext cx="7934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2100" b="1" dirty="0">
                <a:solidFill>
                  <a:srgbClr val="0A5167"/>
                </a:solidFill>
                <a:latin typeface="Verdana" pitchFamily="34" charset="0"/>
              </a:rPr>
              <a:t>INFRAESTRUTURA – </a:t>
            </a:r>
            <a:r>
              <a:rPr lang="pt-BR" sz="2100" b="1" dirty="0" smtClean="0">
                <a:solidFill>
                  <a:srgbClr val="0A5167"/>
                </a:solidFill>
                <a:latin typeface="Verdana" pitchFamily="34" charset="0"/>
              </a:rPr>
              <a:t>RIO DE JANEIRO</a:t>
            </a:r>
            <a:endParaRPr lang="pt-BR" sz="2100" b="1" dirty="0">
              <a:solidFill>
                <a:srgbClr val="0A5167"/>
              </a:solidFill>
              <a:latin typeface="Verdana" pitchFamily="34" charset="0"/>
            </a:endParaRPr>
          </a:p>
        </p:txBody>
      </p:sp>
      <p:sp>
        <p:nvSpPr>
          <p:cNvPr id="20" name="CaixaDeTexto 3"/>
          <p:cNvSpPr txBox="1">
            <a:spLocks noChangeArrowheads="1"/>
          </p:cNvSpPr>
          <p:nvPr/>
        </p:nvSpPr>
        <p:spPr bwMode="auto">
          <a:xfrm>
            <a:off x="166688" y="666750"/>
            <a:ext cx="7286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 dirty="0" smtClean="0">
                <a:solidFill>
                  <a:srgbClr val="0A5167"/>
                </a:solidFill>
                <a:latin typeface="Verdana" pitchFamily="34" charset="0"/>
              </a:rPr>
              <a:t>Terminal Portuário</a:t>
            </a:r>
            <a:endParaRPr lang="pt-BR" sz="2000" dirty="0">
              <a:solidFill>
                <a:srgbClr val="0A5167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97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3"/>
          <p:cNvGrpSpPr>
            <a:grpSpLocks/>
          </p:cNvGrpSpPr>
          <p:nvPr/>
        </p:nvGrpSpPr>
        <p:grpSpPr bwMode="auto">
          <a:xfrm>
            <a:off x="125413" y="1501775"/>
            <a:ext cx="4600575" cy="1927225"/>
            <a:chOff x="331789" y="998538"/>
            <a:chExt cx="4600543" cy="2127990"/>
          </a:xfrm>
        </p:grpSpPr>
        <p:sp>
          <p:nvSpPr>
            <p:cNvPr id="12" name="Retângulo de cantos arredondados 11"/>
            <p:cNvSpPr/>
            <p:nvPr/>
          </p:nvSpPr>
          <p:spPr>
            <a:xfrm>
              <a:off x="331789" y="998538"/>
              <a:ext cx="4302095" cy="2127990"/>
            </a:xfrm>
            <a:prstGeom prst="roundRect">
              <a:avLst>
                <a:gd name="adj" fmla="val 2484"/>
              </a:avLst>
            </a:prstGeom>
            <a:solidFill>
              <a:srgbClr val="FFFFFF">
                <a:alpha val="85098"/>
              </a:srgbClr>
            </a:solidFill>
            <a:ln w="9525">
              <a:solidFill>
                <a:schemeClr val="tx1">
                  <a:lumMod val="65000"/>
                  <a:lumOff val="35000"/>
                  <a:alpha val="34902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4125" name="CaixaDeTexto 13"/>
            <p:cNvSpPr txBox="1">
              <a:spLocks noChangeArrowheads="1"/>
            </p:cNvSpPr>
            <p:nvPr/>
          </p:nvSpPr>
          <p:spPr bwMode="auto">
            <a:xfrm>
              <a:off x="398463" y="1068211"/>
              <a:ext cx="4533869" cy="557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pt-BR" sz="1400" b="1">
                  <a:solidFill>
                    <a:srgbClr val="9A0526"/>
                  </a:solidFill>
                  <a:latin typeface="Verdana" pitchFamily="34" charset="0"/>
                </a:rPr>
                <a:t>INFRAESTRUTURA - QUADRO DE ÁREAS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pt-BR" sz="1400" b="1">
                <a:solidFill>
                  <a:srgbClr val="9A0526"/>
                </a:solidFill>
                <a:latin typeface="Verdana" pitchFamily="34" charset="0"/>
              </a:endParaRPr>
            </a:p>
          </p:txBody>
        </p:sp>
      </p:grpSp>
      <p:pic>
        <p:nvPicPr>
          <p:cNvPr id="4100" name="Image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51"/>
          <a:stretch>
            <a:fillRect/>
          </a:stretch>
        </p:blipFill>
        <p:spPr bwMode="auto">
          <a:xfrm>
            <a:off x="0" y="6257925"/>
            <a:ext cx="9144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Imagem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tângulo de cantos arredondados 41"/>
          <p:cNvSpPr/>
          <p:nvPr/>
        </p:nvSpPr>
        <p:spPr bwMode="auto">
          <a:xfrm>
            <a:off x="147638" y="3860800"/>
            <a:ext cx="4681537" cy="1214438"/>
          </a:xfrm>
          <a:prstGeom prst="roundRect">
            <a:avLst>
              <a:gd name="adj" fmla="val 3334"/>
            </a:avLst>
          </a:prstGeom>
          <a:solidFill>
            <a:srgbClr val="FFFFFF">
              <a:alpha val="85098"/>
            </a:srgbClr>
          </a:solidFill>
          <a:ln w="9525">
            <a:solidFill>
              <a:schemeClr val="tx1">
                <a:lumMod val="65000"/>
                <a:lumOff val="35000"/>
                <a:alpha val="34902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103" name="CaixaDeTexto 14"/>
          <p:cNvSpPr txBox="1">
            <a:spLocks noChangeArrowheads="1"/>
          </p:cNvSpPr>
          <p:nvPr/>
        </p:nvSpPr>
        <p:spPr bwMode="auto">
          <a:xfrm>
            <a:off x="214313" y="3951288"/>
            <a:ext cx="37242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1400" b="1">
                <a:solidFill>
                  <a:srgbClr val="9A0526"/>
                </a:solidFill>
                <a:latin typeface="Verdana" pitchFamily="34" charset="0"/>
              </a:rPr>
              <a:t>CAPACIDADE DE RECEBIMENTO</a:t>
            </a:r>
          </a:p>
        </p:txBody>
      </p:sp>
      <p:sp>
        <p:nvSpPr>
          <p:cNvPr id="58" name="Retângulo de cantos arredondados 57"/>
          <p:cNvSpPr/>
          <p:nvPr/>
        </p:nvSpPr>
        <p:spPr bwMode="auto">
          <a:xfrm>
            <a:off x="5102225" y="3860800"/>
            <a:ext cx="3573463" cy="1584325"/>
          </a:xfrm>
          <a:prstGeom prst="roundRect">
            <a:avLst>
              <a:gd name="adj" fmla="val 3334"/>
            </a:avLst>
          </a:prstGeom>
          <a:solidFill>
            <a:srgbClr val="FFFFFF">
              <a:alpha val="85098"/>
            </a:srgbClr>
          </a:solidFill>
          <a:ln w="9525">
            <a:solidFill>
              <a:schemeClr val="tx1">
                <a:lumMod val="65000"/>
                <a:lumOff val="35000"/>
                <a:alpha val="34902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105" name="CaixaDeTexto 14"/>
          <p:cNvSpPr txBox="1">
            <a:spLocks noChangeArrowheads="1"/>
          </p:cNvSpPr>
          <p:nvPr/>
        </p:nvSpPr>
        <p:spPr bwMode="auto">
          <a:xfrm>
            <a:off x="5240338" y="3951288"/>
            <a:ext cx="37242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1400" b="1">
                <a:solidFill>
                  <a:srgbClr val="9A0526"/>
                </a:solidFill>
                <a:latin typeface="Verdana" pitchFamily="34" charset="0"/>
              </a:rPr>
              <a:t>EQUIPAMENTO</a:t>
            </a:r>
          </a:p>
        </p:txBody>
      </p:sp>
      <p:sp>
        <p:nvSpPr>
          <p:cNvPr id="4106" name="CaixaDeTexto 12"/>
          <p:cNvSpPr txBox="1">
            <a:spLocks noChangeArrowheads="1"/>
          </p:cNvSpPr>
          <p:nvPr/>
        </p:nvSpPr>
        <p:spPr bwMode="auto">
          <a:xfrm>
            <a:off x="225425" y="1898650"/>
            <a:ext cx="37703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pt-BR" sz="950" b="1" dirty="0">
                <a:solidFill>
                  <a:srgbClr val="9A05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Área Total </a:t>
            </a:r>
            <a:r>
              <a:rPr lang="pt-BR" sz="950" b="1" dirty="0" smtClean="0">
                <a:solidFill>
                  <a:srgbClr val="9A05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pt-BR" sz="95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11.687 m</a:t>
            </a:r>
            <a:r>
              <a:rPr lang="pt-BR" sz="950" dirty="0">
                <a:latin typeface="Verdana" pitchFamily="34" charset="0"/>
                <a:ea typeface="Verdana" pitchFamily="34" charset="0"/>
                <a:cs typeface="Verdana" pitchFamily="34" charset="0"/>
              </a:rPr>
              <a:t>²</a:t>
            </a:r>
            <a:r>
              <a:rPr lang="pt-BR" sz="950" b="1" dirty="0" smtClean="0">
                <a:solidFill>
                  <a:srgbClr val="9A05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pt-BR" sz="950" b="1" dirty="0">
              <a:solidFill>
                <a:srgbClr val="9A05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pt-BR" sz="950" b="1" dirty="0" smtClean="0">
                <a:solidFill>
                  <a:srgbClr val="9A05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Área climatizada - </a:t>
            </a:r>
            <a:r>
              <a:rPr lang="pt-BR" sz="95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68</a:t>
            </a:r>
            <a:r>
              <a:rPr lang="pt-BR" sz="950" dirty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m</a:t>
            </a:r>
            <a:r>
              <a:rPr lang="pt-BR" sz="950" dirty="0">
                <a:latin typeface="Verdana" pitchFamily="34" charset="0"/>
                <a:ea typeface="Verdana" pitchFamily="34" charset="0"/>
                <a:cs typeface="Verdana" pitchFamily="34" charset="0"/>
              </a:rPr>
              <a:t>²</a:t>
            </a:r>
            <a:r>
              <a:rPr lang="pt-BR" sz="95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pt-BR" sz="950" b="1" dirty="0" smtClean="0">
              <a:solidFill>
                <a:srgbClr val="9A05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pt-BR" sz="950" b="1" dirty="0" smtClean="0">
                <a:solidFill>
                  <a:srgbClr val="9A05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Armazém – </a:t>
            </a:r>
            <a:r>
              <a:rPr lang="pt-BR" sz="95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8.592</a:t>
            </a:r>
            <a:r>
              <a:rPr lang="pt-BR" sz="950" dirty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m</a:t>
            </a:r>
            <a:r>
              <a:rPr lang="pt-BR" sz="950" dirty="0">
                <a:latin typeface="Verdana" pitchFamily="34" charset="0"/>
                <a:ea typeface="Verdana" pitchFamily="34" charset="0"/>
                <a:cs typeface="Verdana" pitchFamily="34" charset="0"/>
              </a:rPr>
              <a:t>²</a:t>
            </a:r>
            <a:endParaRPr lang="pt-BR" sz="950" b="1" dirty="0">
              <a:solidFill>
                <a:srgbClr val="9A05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pt-BR" sz="950" b="1" dirty="0">
                <a:solidFill>
                  <a:srgbClr val="9A05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Armazenamento de Carga fora do padrão </a:t>
            </a:r>
            <a:r>
              <a:rPr lang="pt-BR" sz="950" b="1" dirty="0" smtClean="0">
                <a:solidFill>
                  <a:srgbClr val="9A05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pt-BR" sz="95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4.840 </a:t>
            </a:r>
            <a:r>
              <a:rPr lang="pt-BR" sz="950" dirty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</a:t>
            </a:r>
            <a:r>
              <a:rPr lang="pt-BR" sz="950" dirty="0">
                <a:latin typeface="Verdana" pitchFamily="34" charset="0"/>
                <a:ea typeface="Verdana" pitchFamily="34" charset="0"/>
                <a:cs typeface="Verdana" pitchFamily="34" charset="0"/>
              </a:rPr>
              <a:t>²</a:t>
            </a:r>
            <a:endParaRPr lang="pt-BR" sz="950" b="1" dirty="0">
              <a:solidFill>
                <a:srgbClr val="9A05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pt-BR" sz="950" b="1" dirty="0">
                <a:solidFill>
                  <a:srgbClr val="9A05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Área de desova - </a:t>
            </a:r>
            <a:r>
              <a:rPr lang="pt-BR" sz="95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504</a:t>
            </a:r>
            <a:r>
              <a:rPr lang="pt-BR" sz="950" dirty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m</a:t>
            </a:r>
            <a:r>
              <a:rPr lang="pt-BR" sz="950" dirty="0">
                <a:latin typeface="Verdana" pitchFamily="34" charset="0"/>
                <a:ea typeface="Verdana" pitchFamily="34" charset="0"/>
                <a:cs typeface="Verdana" pitchFamily="34" charset="0"/>
              </a:rPr>
              <a:t>²</a:t>
            </a:r>
            <a:endParaRPr lang="pt-BR" sz="950" b="1" dirty="0">
              <a:solidFill>
                <a:srgbClr val="9A05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pt-BR" sz="950" b="1" dirty="0">
                <a:solidFill>
                  <a:srgbClr val="9A05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Área de conferência física </a:t>
            </a:r>
            <a:r>
              <a:rPr lang="pt-BR" sz="950" b="1" dirty="0" smtClean="0">
                <a:solidFill>
                  <a:srgbClr val="9A05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pt-BR" sz="95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3.391</a:t>
            </a:r>
            <a:r>
              <a:rPr lang="pt-BR" sz="950" dirty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m</a:t>
            </a:r>
            <a:r>
              <a:rPr lang="pt-BR" sz="950" dirty="0">
                <a:latin typeface="Verdana" pitchFamily="34" charset="0"/>
                <a:ea typeface="Verdana" pitchFamily="34" charset="0"/>
                <a:cs typeface="Verdana" pitchFamily="34" charset="0"/>
              </a:rPr>
              <a:t>²</a:t>
            </a:r>
            <a:endParaRPr lang="pt-BR" sz="950" b="1" dirty="0">
              <a:solidFill>
                <a:srgbClr val="9A05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pt-BR" sz="950" b="1" dirty="0">
                <a:solidFill>
                  <a:srgbClr val="9A05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Área para Segregação de produtos químicos - </a:t>
            </a:r>
            <a:r>
              <a:rPr lang="pt-BR" sz="95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432</a:t>
            </a:r>
            <a:r>
              <a:rPr lang="pt-BR" sz="950" dirty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m</a:t>
            </a:r>
            <a:r>
              <a:rPr lang="pt-BR" sz="950" dirty="0">
                <a:latin typeface="Verdana" pitchFamily="34" charset="0"/>
                <a:ea typeface="Verdana" pitchFamily="34" charset="0"/>
                <a:cs typeface="Verdana" pitchFamily="34" charset="0"/>
              </a:rPr>
              <a:t>²</a:t>
            </a:r>
            <a:endParaRPr lang="pt-BR" sz="950" b="1" dirty="0">
              <a:solidFill>
                <a:srgbClr val="9A05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67" name="Conector reto 66"/>
          <p:cNvCxnSpPr/>
          <p:nvPr/>
        </p:nvCxnSpPr>
        <p:spPr bwMode="auto">
          <a:xfrm flipH="1">
            <a:off x="320675" y="2098675"/>
            <a:ext cx="331788" cy="0"/>
          </a:xfrm>
          <a:prstGeom prst="line">
            <a:avLst/>
          </a:prstGeom>
          <a:ln>
            <a:solidFill>
              <a:srgbClr val="4E4E4E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 bwMode="auto">
          <a:xfrm flipH="1">
            <a:off x="320675" y="2324100"/>
            <a:ext cx="331788" cy="0"/>
          </a:xfrm>
          <a:prstGeom prst="line">
            <a:avLst/>
          </a:prstGeom>
          <a:ln>
            <a:solidFill>
              <a:srgbClr val="4E4E4E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 bwMode="auto">
          <a:xfrm flipH="1">
            <a:off x="320675" y="2517775"/>
            <a:ext cx="331788" cy="0"/>
          </a:xfrm>
          <a:prstGeom prst="line">
            <a:avLst/>
          </a:prstGeom>
          <a:ln>
            <a:solidFill>
              <a:srgbClr val="4E4E4E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 bwMode="auto">
          <a:xfrm flipH="1">
            <a:off x="320675" y="2720975"/>
            <a:ext cx="331788" cy="0"/>
          </a:xfrm>
          <a:prstGeom prst="line">
            <a:avLst/>
          </a:prstGeom>
          <a:ln>
            <a:solidFill>
              <a:srgbClr val="4E4E4E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 bwMode="auto">
          <a:xfrm flipH="1">
            <a:off x="320675" y="2914650"/>
            <a:ext cx="331788" cy="0"/>
          </a:xfrm>
          <a:prstGeom prst="line">
            <a:avLst/>
          </a:prstGeom>
          <a:ln>
            <a:solidFill>
              <a:srgbClr val="4E4E4E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aixaDeTexto 15"/>
          <p:cNvSpPr txBox="1">
            <a:spLocks noChangeArrowheads="1"/>
          </p:cNvSpPr>
          <p:nvPr/>
        </p:nvSpPr>
        <p:spPr bwMode="auto">
          <a:xfrm>
            <a:off x="214313" y="4238625"/>
            <a:ext cx="46148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pt-BR" sz="950" b="1" dirty="0" smtClean="0">
                <a:solidFill>
                  <a:srgbClr val="9A0526"/>
                </a:solidFill>
                <a:latin typeface="Verdana" pitchFamily="34" charset="0"/>
              </a:rPr>
              <a:t>Área para segregação de produtos químicos- </a:t>
            </a:r>
            <a:r>
              <a:rPr lang="pt-BR" sz="950" dirty="0" smtClean="0">
                <a:solidFill>
                  <a:srgbClr val="404040"/>
                </a:solidFill>
                <a:latin typeface="Verdana" pitchFamily="34" charset="0"/>
              </a:rPr>
              <a:t>320 posições pallets </a:t>
            </a:r>
            <a:endParaRPr lang="pt-BR" sz="950" b="1" dirty="0" smtClean="0">
              <a:solidFill>
                <a:srgbClr val="9A0526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pt-BR" sz="950" b="1" dirty="0" smtClean="0">
                <a:solidFill>
                  <a:srgbClr val="9A0526"/>
                </a:solidFill>
                <a:latin typeface="Verdana" pitchFamily="34" charset="0"/>
              </a:rPr>
              <a:t>Estrutura Porta </a:t>
            </a:r>
            <a:r>
              <a:rPr lang="pt-BR" sz="950" b="1" dirty="0" err="1" smtClean="0">
                <a:solidFill>
                  <a:srgbClr val="9A0526"/>
                </a:solidFill>
                <a:latin typeface="Verdana" pitchFamily="34" charset="0"/>
              </a:rPr>
              <a:t>Paletes</a:t>
            </a:r>
            <a:r>
              <a:rPr lang="pt-BR" sz="950" b="1" dirty="0" smtClean="0">
                <a:solidFill>
                  <a:srgbClr val="9A0526"/>
                </a:solidFill>
                <a:latin typeface="Verdana" pitchFamily="34" charset="0"/>
              </a:rPr>
              <a:t> – </a:t>
            </a:r>
            <a:r>
              <a:rPr lang="pt-BR" sz="950" dirty="0" smtClean="0">
                <a:solidFill>
                  <a:srgbClr val="404040"/>
                </a:solidFill>
                <a:latin typeface="Verdana" pitchFamily="34" charset="0"/>
              </a:rPr>
              <a:t>2.800 posições pallets</a:t>
            </a:r>
            <a:endParaRPr lang="pt-BR" sz="950" b="1" dirty="0" smtClean="0">
              <a:solidFill>
                <a:srgbClr val="9A0526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pt-BR" sz="950" b="1" dirty="0" smtClean="0">
                <a:solidFill>
                  <a:srgbClr val="9A0526"/>
                </a:solidFill>
                <a:latin typeface="Verdana" pitchFamily="34" charset="0"/>
              </a:rPr>
              <a:t>Cargas fora do padrão – </a:t>
            </a:r>
            <a:r>
              <a:rPr lang="pt-BR" sz="950" dirty="0" smtClean="0">
                <a:solidFill>
                  <a:srgbClr val="404040"/>
                </a:solidFill>
                <a:latin typeface="Verdana" pitchFamily="34" charset="0"/>
              </a:rPr>
              <a:t>1.620 posições pallets</a:t>
            </a:r>
            <a:endParaRPr lang="pt-BR" sz="950" b="1" dirty="0" smtClean="0">
              <a:solidFill>
                <a:srgbClr val="9A0526"/>
              </a:solidFill>
              <a:latin typeface="Verdana" pitchFamily="34" charset="0"/>
            </a:endParaRPr>
          </a:p>
        </p:txBody>
      </p:sp>
      <p:sp>
        <p:nvSpPr>
          <p:cNvPr id="75" name="CaixaDeTexto 15"/>
          <p:cNvSpPr txBox="1">
            <a:spLocks noChangeArrowheads="1"/>
          </p:cNvSpPr>
          <p:nvPr/>
        </p:nvSpPr>
        <p:spPr bwMode="auto">
          <a:xfrm>
            <a:off x="5240338" y="4243388"/>
            <a:ext cx="34353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pt-BR" sz="950" b="1" dirty="0" smtClean="0">
                <a:solidFill>
                  <a:srgbClr val="9A0526"/>
                </a:solidFill>
                <a:latin typeface="Verdana" pitchFamily="34" charset="0"/>
              </a:rPr>
              <a:t>08 Empilhadeiras contrabalançadas- </a:t>
            </a:r>
            <a:r>
              <a:rPr lang="pt-BR" sz="950" dirty="0" smtClean="0">
                <a:solidFill>
                  <a:srgbClr val="404040"/>
                </a:solidFill>
                <a:latin typeface="Verdana" pitchFamily="34" charset="0"/>
              </a:rPr>
              <a:t>2,5 </a:t>
            </a:r>
            <a:r>
              <a:rPr lang="pt-BR" sz="950" dirty="0" err="1" smtClean="0">
                <a:solidFill>
                  <a:srgbClr val="404040"/>
                </a:solidFill>
                <a:latin typeface="Verdana" pitchFamily="34" charset="0"/>
              </a:rPr>
              <a:t>ton</a:t>
            </a:r>
            <a:r>
              <a:rPr lang="pt-BR" sz="950" dirty="0" smtClean="0">
                <a:solidFill>
                  <a:srgbClr val="404040"/>
                </a:solidFill>
                <a:latin typeface="Verdana" pitchFamily="34" charset="0"/>
              </a:rPr>
              <a:t> </a:t>
            </a:r>
            <a:endParaRPr lang="pt-BR" sz="950" b="1" dirty="0" smtClean="0">
              <a:solidFill>
                <a:srgbClr val="9A0526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pt-BR" sz="950" b="1" dirty="0" smtClean="0">
                <a:solidFill>
                  <a:srgbClr val="9A0526"/>
                </a:solidFill>
                <a:latin typeface="Verdana" pitchFamily="34" charset="0"/>
              </a:rPr>
              <a:t>02 Empilhadeiras retrátil – </a:t>
            </a:r>
            <a:r>
              <a:rPr lang="pt-BR" sz="950" dirty="0" smtClean="0">
                <a:solidFill>
                  <a:srgbClr val="404040"/>
                </a:solidFill>
                <a:latin typeface="Verdana" pitchFamily="34" charset="0"/>
              </a:rPr>
              <a:t>2,0 </a:t>
            </a:r>
            <a:r>
              <a:rPr lang="pt-BR" sz="950" dirty="0" err="1" smtClean="0">
                <a:solidFill>
                  <a:srgbClr val="404040"/>
                </a:solidFill>
                <a:latin typeface="Verdana" pitchFamily="34" charset="0"/>
              </a:rPr>
              <a:t>ton</a:t>
            </a:r>
            <a:endParaRPr lang="pt-BR" sz="950" b="1" dirty="0" smtClean="0">
              <a:solidFill>
                <a:srgbClr val="9A0526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pt-BR" sz="950" b="1" dirty="0" smtClean="0">
                <a:solidFill>
                  <a:srgbClr val="9A0526"/>
                </a:solidFill>
                <a:latin typeface="Verdana" pitchFamily="34" charset="0"/>
              </a:rPr>
              <a:t>01 Empacotadora – </a:t>
            </a:r>
            <a:r>
              <a:rPr lang="pt-BR" sz="950" dirty="0" smtClean="0">
                <a:solidFill>
                  <a:srgbClr val="404040"/>
                </a:solidFill>
                <a:latin typeface="Verdana" pitchFamily="34" charset="0"/>
              </a:rPr>
              <a:t>3,0 </a:t>
            </a:r>
            <a:r>
              <a:rPr lang="pt-BR" sz="950" dirty="0" err="1" smtClean="0">
                <a:solidFill>
                  <a:srgbClr val="404040"/>
                </a:solidFill>
                <a:latin typeface="Verdana" pitchFamily="34" charset="0"/>
              </a:rPr>
              <a:t>ton</a:t>
            </a:r>
            <a:r>
              <a:rPr lang="pt-BR" sz="950" dirty="0" smtClean="0">
                <a:solidFill>
                  <a:srgbClr val="404040"/>
                </a:solidFill>
                <a:latin typeface="Verdana" pitchFamily="34" charset="0"/>
              </a:rPr>
              <a:t> </a:t>
            </a:r>
            <a:endParaRPr lang="pt-BR" sz="950" b="1" dirty="0" smtClean="0">
              <a:solidFill>
                <a:srgbClr val="9A0526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pt-BR" sz="950" b="1" dirty="0" smtClean="0">
                <a:solidFill>
                  <a:srgbClr val="9A0526"/>
                </a:solidFill>
                <a:latin typeface="Verdana" pitchFamily="34" charset="0"/>
              </a:rPr>
              <a:t>03 Balanças – </a:t>
            </a:r>
            <a:r>
              <a:rPr lang="pt-BR" sz="950" dirty="0" smtClean="0">
                <a:solidFill>
                  <a:srgbClr val="404040"/>
                </a:solidFill>
                <a:latin typeface="Verdana" pitchFamily="34" charset="0"/>
              </a:rPr>
              <a:t>4,0 </a:t>
            </a:r>
            <a:r>
              <a:rPr lang="pt-BR" sz="950" dirty="0" err="1" smtClean="0">
                <a:solidFill>
                  <a:srgbClr val="404040"/>
                </a:solidFill>
                <a:latin typeface="Verdana" pitchFamily="34" charset="0"/>
              </a:rPr>
              <a:t>ton</a:t>
            </a:r>
            <a:endParaRPr lang="pt-BR" sz="950" b="1" dirty="0" smtClean="0">
              <a:solidFill>
                <a:srgbClr val="9A0526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pt-BR" sz="950" b="1" dirty="0" smtClean="0">
                <a:solidFill>
                  <a:srgbClr val="9A0526"/>
                </a:solidFill>
                <a:latin typeface="Verdana" pitchFamily="34" charset="0"/>
              </a:rPr>
              <a:t>04 </a:t>
            </a:r>
            <a:r>
              <a:rPr lang="pt-BR" sz="950" b="1" dirty="0">
                <a:solidFill>
                  <a:srgbClr val="9A0526"/>
                </a:solidFill>
                <a:latin typeface="Verdana" pitchFamily="34" charset="0"/>
              </a:rPr>
              <a:t>Contêiner </a:t>
            </a:r>
            <a:r>
              <a:rPr lang="pt-BR" sz="950" b="1" dirty="0" err="1">
                <a:solidFill>
                  <a:srgbClr val="9A0526"/>
                </a:solidFill>
                <a:latin typeface="Verdana" pitchFamily="34" charset="0"/>
              </a:rPr>
              <a:t>Reefer</a:t>
            </a:r>
            <a:r>
              <a:rPr lang="pt-BR" sz="950" b="1" dirty="0">
                <a:solidFill>
                  <a:srgbClr val="9A0526"/>
                </a:solidFill>
                <a:latin typeface="Verdana" pitchFamily="34" charset="0"/>
              </a:rPr>
              <a:t> </a:t>
            </a:r>
            <a:r>
              <a:rPr lang="pt-BR" sz="950" b="1" dirty="0" smtClean="0">
                <a:solidFill>
                  <a:srgbClr val="9A0526"/>
                </a:solidFill>
                <a:latin typeface="Verdana" pitchFamily="34" charset="0"/>
              </a:rPr>
              <a:t>– </a:t>
            </a:r>
            <a:r>
              <a:rPr lang="pt-BR" sz="950" dirty="0" smtClean="0">
                <a:solidFill>
                  <a:srgbClr val="404040"/>
                </a:solidFill>
                <a:latin typeface="Verdana" pitchFamily="34" charset="0"/>
              </a:rPr>
              <a:t>40´´</a:t>
            </a:r>
            <a:endParaRPr lang="pt-BR" sz="950" b="1" dirty="0">
              <a:solidFill>
                <a:srgbClr val="9A0526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endParaRPr lang="pt-BR" sz="950" b="1" dirty="0" smtClean="0">
              <a:solidFill>
                <a:srgbClr val="9A0526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endParaRPr lang="pt-BR" sz="950" b="1" dirty="0" smtClean="0">
              <a:solidFill>
                <a:srgbClr val="9A0526"/>
              </a:solidFill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endParaRPr lang="pt-BR" sz="950" b="1" dirty="0" smtClean="0">
              <a:solidFill>
                <a:srgbClr val="9A0526"/>
              </a:solidFill>
              <a:latin typeface="Verdana" pitchFamily="34" charset="0"/>
            </a:endParaRPr>
          </a:p>
        </p:txBody>
      </p:sp>
      <p:sp>
        <p:nvSpPr>
          <p:cNvPr id="4114" name="CaixaDeTexto 3"/>
          <p:cNvSpPr txBox="1">
            <a:spLocks noChangeArrowheads="1"/>
          </p:cNvSpPr>
          <p:nvPr/>
        </p:nvSpPr>
        <p:spPr bwMode="auto">
          <a:xfrm>
            <a:off x="166688" y="666750"/>
            <a:ext cx="7286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 dirty="0" smtClean="0">
                <a:solidFill>
                  <a:srgbClr val="0A5167"/>
                </a:solidFill>
                <a:latin typeface="Verdana" pitchFamily="34" charset="0"/>
              </a:rPr>
              <a:t>Armazenagem</a:t>
            </a:r>
            <a:endParaRPr lang="pt-BR" sz="2000" dirty="0">
              <a:solidFill>
                <a:srgbClr val="0A5167"/>
              </a:solidFill>
              <a:latin typeface="Verdana" pitchFamily="34" charset="0"/>
            </a:endParaRPr>
          </a:p>
        </p:txBody>
      </p:sp>
      <p:cxnSp>
        <p:nvCxnSpPr>
          <p:cNvPr id="77" name="Conector reto 76"/>
          <p:cNvCxnSpPr/>
          <p:nvPr/>
        </p:nvCxnSpPr>
        <p:spPr>
          <a:xfrm>
            <a:off x="255588" y="625475"/>
            <a:ext cx="8486775" cy="0"/>
          </a:xfrm>
          <a:prstGeom prst="line">
            <a:avLst/>
          </a:prstGeom>
          <a:ln>
            <a:solidFill>
              <a:srgbClr val="0A5167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6" name="CaixaDeTexto 3"/>
          <p:cNvSpPr txBox="1">
            <a:spLocks noChangeArrowheads="1"/>
          </p:cNvSpPr>
          <p:nvPr/>
        </p:nvSpPr>
        <p:spPr bwMode="auto">
          <a:xfrm>
            <a:off x="169863" y="255588"/>
            <a:ext cx="82216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 b="1" dirty="0" smtClean="0">
                <a:solidFill>
                  <a:srgbClr val="0A5167"/>
                </a:solidFill>
                <a:latin typeface="Verdana" pitchFamily="34" charset="0"/>
              </a:rPr>
              <a:t>INFRAESTRUTURA – RIO DE JANEIRO</a:t>
            </a:r>
            <a:endParaRPr lang="pt-BR" sz="2000" b="1" dirty="0">
              <a:solidFill>
                <a:srgbClr val="0A5167"/>
              </a:solidFill>
              <a:latin typeface="Verdana" pitchFamily="34" charset="0"/>
            </a:endParaRPr>
          </a:p>
        </p:txBody>
      </p:sp>
      <p:cxnSp>
        <p:nvCxnSpPr>
          <p:cNvPr id="80" name="Conector reto 79"/>
          <p:cNvCxnSpPr/>
          <p:nvPr/>
        </p:nvCxnSpPr>
        <p:spPr bwMode="auto">
          <a:xfrm flipH="1">
            <a:off x="320675" y="4456113"/>
            <a:ext cx="331788" cy="0"/>
          </a:xfrm>
          <a:prstGeom prst="line">
            <a:avLst/>
          </a:prstGeom>
          <a:ln>
            <a:solidFill>
              <a:srgbClr val="4E4E4E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/>
          <p:cNvCxnSpPr/>
          <p:nvPr/>
        </p:nvCxnSpPr>
        <p:spPr bwMode="auto">
          <a:xfrm flipH="1">
            <a:off x="320675" y="4668838"/>
            <a:ext cx="331788" cy="0"/>
          </a:xfrm>
          <a:prstGeom prst="line">
            <a:avLst/>
          </a:prstGeom>
          <a:ln>
            <a:solidFill>
              <a:srgbClr val="4E4E4E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to 83"/>
          <p:cNvCxnSpPr/>
          <p:nvPr/>
        </p:nvCxnSpPr>
        <p:spPr bwMode="auto">
          <a:xfrm flipH="1">
            <a:off x="5338763" y="4446588"/>
            <a:ext cx="331787" cy="0"/>
          </a:xfrm>
          <a:prstGeom prst="line">
            <a:avLst/>
          </a:prstGeom>
          <a:ln>
            <a:solidFill>
              <a:srgbClr val="4E4E4E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to 84"/>
          <p:cNvCxnSpPr/>
          <p:nvPr/>
        </p:nvCxnSpPr>
        <p:spPr bwMode="auto">
          <a:xfrm flipH="1">
            <a:off x="5338763" y="4659313"/>
            <a:ext cx="331787" cy="0"/>
          </a:xfrm>
          <a:prstGeom prst="line">
            <a:avLst/>
          </a:prstGeom>
          <a:ln>
            <a:solidFill>
              <a:srgbClr val="4E4E4E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to 85"/>
          <p:cNvCxnSpPr/>
          <p:nvPr/>
        </p:nvCxnSpPr>
        <p:spPr bwMode="auto">
          <a:xfrm flipH="1">
            <a:off x="5338763" y="4852988"/>
            <a:ext cx="331787" cy="0"/>
          </a:xfrm>
          <a:prstGeom prst="line">
            <a:avLst/>
          </a:prstGeom>
          <a:ln>
            <a:solidFill>
              <a:srgbClr val="4E4E4E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/>
          <p:cNvCxnSpPr/>
          <p:nvPr/>
        </p:nvCxnSpPr>
        <p:spPr bwMode="auto">
          <a:xfrm flipH="1">
            <a:off x="5338763" y="5065713"/>
            <a:ext cx="331787" cy="0"/>
          </a:xfrm>
          <a:prstGeom prst="line">
            <a:avLst/>
          </a:prstGeom>
          <a:ln>
            <a:solidFill>
              <a:srgbClr val="4E4E4E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 bwMode="auto">
          <a:xfrm flipH="1">
            <a:off x="323850" y="3140075"/>
            <a:ext cx="331788" cy="0"/>
          </a:xfrm>
          <a:prstGeom prst="line">
            <a:avLst/>
          </a:prstGeom>
          <a:ln>
            <a:solidFill>
              <a:srgbClr val="4E4E4E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0694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G5vrKkDkCTQIequrC5R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_1Xdtq3Uu2XzVRkNIuq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BOIajpu0yXJylMsmxrJ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Ab6opewC0y72fOB8ksL7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YcphxuWEaEqvWMhc0Fr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j8UiyBzUW.LzrqLx5jV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EEHqCw5NEC8VLNdenpS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sylaEYyZEmji14.rKEvU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Z1GK6auZ0ixd21i720MN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6p0t31GU2ZxOCDIzryR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7S_BKy1U..1mdx_x4M7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xIHrAXjgkCiZB1_hUtkG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gXPTEAh5kmjjNvro6yEe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1gt0H5AUEGD.mPG8M1Cn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7vIkZ_E7EayB1YdfmgoJ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e9ckQf2W06kTl37C876Y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7on8drUEisnRdAqM4mr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reXfwpB02KrOj9wB8R8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tsedxfO7kW.8pt3Gc06k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ORsc.8wIUS0W09PZADUf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hK6bArXkaqqMj6i8idR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TewZSykkSMeUjiyYOHr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R4xmzRgJEu2C5B75GnTg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4OFoWARRkq.4ASJOrQWA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zVIqnobE67d5yyqwTLP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162HwbwkGWEGbhEceI.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a8_7Dl430yRcpIi.myBo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Jj2HkL0Kz._MEJ7Cn9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Jj2HkL0Kz._MEJ7Cn9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Jj2HkL0Kz._MEJ7Cn9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Jj2HkL0Kz._MEJ7Cn9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8bMgNfkeESPO7rmWiO_F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Jj2HkL0Kz._MEJ7Cn9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Jj2HkL0Kz._MEJ7Cn9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Jj2HkL0Kz._MEJ7Cn9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Jj2HkL0Kz._MEJ7Cn9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Jj2HkL0Kz._MEJ7Cn9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Jj2HkL0Kz._MEJ7Cn9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Jj2HkL0Kz._MEJ7Cn9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Jj2HkL0Kz._MEJ7Cn9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Jj2HkL0Kz._MEJ7Cn9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Jj2HkL0Kz._MEJ7Cn9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5yIJzlkUCpMmZo9hOn4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6VGpQOf.0yWVBHN8322N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2pV.R70DkODImKHb8RQC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.mJdbtkCEeTXUfLIlk4MQ"/>
</p:tagLst>
</file>

<file path=ppt/theme/theme1.xml><?xml version="1.0" encoding="utf-8"?>
<a:theme xmlns:a="http://schemas.openxmlformats.org/drawingml/2006/main" name="GrupoLibra_Comercial_v1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GrupoLibra_Comercial_v1</Template>
  <TotalTime>4151</TotalTime>
  <Words>1054</Words>
  <Application>Microsoft Office PowerPoint</Application>
  <PresentationFormat>Apresentação no Ecrã (4:3)</PresentationFormat>
  <Paragraphs>302</Paragraphs>
  <Slides>17</Slides>
  <Notes>9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20" baseType="lpstr">
      <vt:lpstr>GrupoLibra_Comercial_v1</vt:lpstr>
      <vt:lpstr>presentation</vt:lpstr>
      <vt:lpstr>think-cell Slide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Fernanda Cousin</dc:creator>
  <cp:lastModifiedBy>Isabel Ramos</cp:lastModifiedBy>
  <cp:revision>325</cp:revision>
  <dcterms:created xsi:type="dcterms:W3CDTF">2012-02-14T13:08:50Z</dcterms:created>
  <dcterms:modified xsi:type="dcterms:W3CDTF">2012-12-05T18:01:33Z</dcterms:modified>
</cp:coreProperties>
</file>