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Default Extension="xlsx" ContentType="application/vnd.openxmlformats-officedocument.spreadsheetml.sheet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66" r:id="rId3"/>
    <p:sldMasterId id="2147483780" r:id="rId4"/>
    <p:sldMasterId id="2147483793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8" r:id="rId7"/>
    <p:sldId id="269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22" r:id="rId20"/>
    <p:sldId id="270" r:id="rId21"/>
    <p:sldId id="293" r:id="rId22"/>
    <p:sldId id="294" r:id="rId23"/>
    <p:sldId id="317" r:id="rId24"/>
    <p:sldId id="323" r:id="rId25"/>
    <p:sldId id="297" r:id="rId26"/>
    <p:sldId id="272" r:id="rId27"/>
    <p:sldId id="259" r:id="rId28"/>
    <p:sldId id="298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B050"/>
    <a:srgbClr val="003399"/>
    <a:srgbClr val="0033CC"/>
    <a:srgbClr val="005C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Office_Excel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0277777777777762E-2"/>
          <c:y val="0.14519120421058185"/>
          <c:w val="0.81388888888888899"/>
          <c:h val="0.6755901866433363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3D7188">
                  <a:lumMod val="75000"/>
                </a:srgb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0530074365704293E-2"/>
                  <c:y val="5.3605278506853307E-3"/>
                </c:manualLayout>
              </c:layout>
              <c:showPercent val="1"/>
            </c:dLbl>
            <c:dLbl>
              <c:idx val="1"/>
              <c:layout>
                <c:manualLayout>
                  <c:x val="-0.18673676727909014"/>
                  <c:y val="-8.9225721784776932E-2"/>
                </c:manualLayout>
              </c:layout>
              <c:showPercent val="1"/>
            </c:dLbl>
            <c:dLbl>
              <c:idx val="2"/>
              <c:layout>
                <c:manualLayout>
                  <c:x val="-6.6435586176727915E-2"/>
                  <c:y val="-1.652486147564888E-2"/>
                </c:manualLayout>
              </c:layout>
              <c:showPercent val="1"/>
            </c:dLbl>
            <c:dLbl>
              <c:idx val="3"/>
              <c:layout>
                <c:manualLayout>
                  <c:x val="3.1806321084864399E-2"/>
                  <c:y val="-2.435858539223574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pt-PT"/>
              </a:p>
            </c:txPr>
            <c:showPercent val="1"/>
            <c:showLeaderLines val="1"/>
          </c:dLbls>
          <c:cat>
            <c:strRef>
              <c:f>Sheet1!$D$5:$D$8</c:f>
              <c:strCache>
                <c:ptCount val="4"/>
                <c:pt idx="0">
                  <c:v>South Europe</c:v>
                </c:pt>
                <c:pt idx="1">
                  <c:v>Middle Europe</c:v>
                </c:pt>
                <c:pt idx="2">
                  <c:v>East Europe</c:v>
                </c:pt>
                <c:pt idx="3">
                  <c:v>Others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173</c:v>
                </c:pt>
                <c:pt idx="1">
                  <c:v>376</c:v>
                </c:pt>
                <c:pt idx="2">
                  <c:v>101</c:v>
                </c:pt>
                <c:pt idx="3">
                  <c:v>28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1112073490813652"/>
          <c:y val="0.86111111111111127"/>
          <c:w val="0.78331386701662276"/>
          <c:h val="8.3717191601049887E-2"/>
        </c:manualLayout>
      </c:layout>
      <c:spPr>
        <a:ln>
          <a:solidFill>
            <a:srgbClr val="3D7188"/>
          </a:solidFill>
        </a:ln>
      </c:spPr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BCE40-129C-444A-9E6B-DEA66C4429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15A6C65-DFD8-4F4B-BC3D-8E7F84A1D55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dirty="0" smtClean="0">
              <a:solidFill>
                <a:schemeClr val="tx1"/>
              </a:solidFill>
            </a:rPr>
            <a:t>Fatores de sucesso</a:t>
          </a:r>
          <a:endParaRPr lang="pt-PT" sz="2000" dirty="0">
            <a:solidFill>
              <a:schemeClr val="tx1"/>
            </a:solidFill>
          </a:endParaRPr>
        </a:p>
      </dgm:t>
    </dgm:pt>
    <dgm:pt modelId="{61C31C6F-735C-4210-BFED-B13D95A4538D}" type="parTrans" cxnId="{4E558AAE-33C0-4526-9C3D-38377D6F00EE}">
      <dgm:prSet/>
      <dgm:spPr/>
      <dgm:t>
        <a:bodyPr/>
        <a:lstStyle/>
        <a:p>
          <a:endParaRPr lang="pt-PT" sz="1400"/>
        </a:p>
      </dgm:t>
    </dgm:pt>
    <dgm:pt modelId="{43779253-F7B9-49F7-B615-821EBD12032F}" type="sibTrans" cxnId="{4E558AAE-33C0-4526-9C3D-38377D6F00EE}">
      <dgm:prSet/>
      <dgm:spPr/>
      <dgm:t>
        <a:bodyPr/>
        <a:lstStyle/>
        <a:p>
          <a:endParaRPr lang="pt-PT" sz="1400"/>
        </a:p>
      </dgm:t>
    </dgm:pt>
    <dgm:pt modelId="{602CD7AF-C0EA-40EC-8D09-DA38082AE14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pt-PT" sz="1600" b="0" dirty="0" smtClean="0">
              <a:solidFill>
                <a:schemeClr val="tx1"/>
              </a:solidFill>
            </a:rPr>
            <a:t>Criação de canais de distribuição onde a intermodalidade entre marítimo, ferrovia e rodovia são essenciais</a:t>
          </a:r>
          <a:endParaRPr lang="pt-PT" sz="1600" b="0" dirty="0">
            <a:solidFill>
              <a:schemeClr val="tx1"/>
            </a:solidFill>
          </a:endParaRPr>
        </a:p>
      </dgm:t>
    </dgm:pt>
    <dgm:pt modelId="{679B50A5-1C2A-4584-9A67-7CB2D457E6AD}" type="parTrans" cxnId="{49FFE4DF-6D9A-48FF-884E-C6E29A863782}">
      <dgm:prSet/>
      <dgm:spPr/>
      <dgm:t>
        <a:bodyPr/>
        <a:lstStyle/>
        <a:p>
          <a:endParaRPr lang="pt-PT" sz="1400"/>
        </a:p>
      </dgm:t>
    </dgm:pt>
    <dgm:pt modelId="{2208B51B-0B08-4B6A-B6B9-DB90058C5630}" type="sibTrans" cxnId="{49FFE4DF-6D9A-48FF-884E-C6E29A863782}">
      <dgm:prSet/>
      <dgm:spPr/>
      <dgm:t>
        <a:bodyPr/>
        <a:lstStyle/>
        <a:p>
          <a:endParaRPr lang="pt-PT" sz="1400"/>
        </a:p>
      </dgm:t>
    </dgm:pt>
    <dgm:pt modelId="{EA1E25A1-8ABE-4903-8ABF-E5772594F6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pt-PT" sz="1600" b="0" dirty="0" smtClean="0">
              <a:solidFill>
                <a:schemeClr val="tx1"/>
              </a:solidFill>
            </a:rPr>
            <a:t>Existência de uma estratégia de transporte integradora com vista à competitividade dos portos portugueses</a:t>
          </a:r>
          <a:endParaRPr lang="pt-PT" sz="1600" b="0" dirty="0">
            <a:solidFill>
              <a:schemeClr val="tx1"/>
            </a:solidFill>
          </a:endParaRPr>
        </a:p>
      </dgm:t>
    </dgm:pt>
    <dgm:pt modelId="{063555E2-5589-4E56-B725-3E1E16687E56}" type="parTrans" cxnId="{B519989F-5B21-496C-8E46-6BF09504EF8C}">
      <dgm:prSet/>
      <dgm:spPr/>
      <dgm:t>
        <a:bodyPr/>
        <a:lstStyle/>
        <a:p>
          <a:endParaRPr lang="pt-PT" sz="1400"/>
        </a:p>
      </dgm:t>
    </dgm:pt>
    <dgm:pt modelId="{11F306D3-379B-4E35-B874-8C0B093B72F2}" type="sibTrans" cxnId="{B519989F-5B21-496C-8E46-6BF09504EF8C}">
      <dgm:prSet/>
      <dgm:spPr/>
      <dgm:t>
        <a:bodyPr/>
        <a:lstStyle/>
        <a:p>
          <a:endParaRPr lang="pt-PT" sz="1400"/>
        </a:p>
      </dgm:t>
    </dgm:pt>
    <dgm:pt modelId="{2A6BB4B0-85C7-4B83-A5C7-2F0319E48554}" type="pres">
      <dgm:prSet presAssocID="{EB8BCE40-129C-444A-9E6B-DEA66C4429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FFF4AE8-17C0-4EB0-AC66-4B40447D68DC}" type="pres">
      <dgm:prSet presAssocID="{115A6C65-DFD8-4F4B-BC3D-8E7F84A1D55B}" presName="root" presStyleCnt="0"/>
      <dgm:spPr/>
    </dgm:pt>
    <dgm:pt modelId="{D5B5367A-1DE3-4376-BAB4-9FDDFDD90A7C}" type="pres">
      <dgm:prSet presAssocID="{115A6C65-DFD8-4F4B-BC3D-8E7F84A1D55B}" presName="rootComposite" presStyleCnt="0"/>
      <dgm:spPr/>
    </dgm:pt>
    <dgm:pt modelId="{35FB5440-AC64-46C0-B3A5-9C6852AF9EF7}" type="pres">
      <dgm:prSet presAssocID="{115A6C65-DFD8-4F4B-BC3D-8E7F84A1D55B}" presName="rootText" presStyleLbl="node1" presStyleIdx="0" presStyleCnt="1" custScaleX="318037" custScaleY="213020" custLinFactNeighborX="17965" custLinFactNeighborY="-2492"/>
      <dgm:spPr/>
      <dgm:t>
        <a:bodyPr/>
        <a:lstStyle/>
        <a:p>
          <a:endParaRPr lang="pt-PT"/>
        </a:p>
      </dgm:t>
    </dgm:pt>
    <dgm:pt modelId="{D37BEF74-735C-4912-8640-1A016E8CAA9E}" type="pres">
      <dgm:prSet presAssocID="{115A6C65-DFD8-4F4B-BC3D-8E7F84A1D55B}" presName="rootConnector" presStyleLbl="node1" presStyleIdx="0" presStyleCnt="1"/>
      <dgm:spPr/>
      <dgm:t>
        <a:bodyPr/>
        <a:lstStyle/>
        <a:p>
          <a:endParaRPr lang="pt-PT"/>
        </a:p>
      </dgm:t>
    </dgm:pt>
    <dgm:pt modelId="{B59ACBEB-2A5E-4315-B18F-9576A8BE9CE3}" type="pres">
      <dgm:prSet presAssocID="{115A6C65-DFD8-4F4B-BC3D-8E7F84A1D55B}" presName="childShape" presStyleCnt="0"/>
      <dgm:spPr/>
    </dgm:pt>
    <dgm:pt modelId="{D9880253-3AD8-404F-832D-B5E19B9BE8E2}" type="pres">
      <dgm:prSet presAssocID="{679B50A5-1C2A-4584-9A67-7CB2D457E6AD}" presName="Name13" presStyleLbl="parChTrans1D2" presStyleIdx="0" presStyleCnt="2"/>
      <dgm:spPr/>
      <dgm:t>
        <a:bodyPr/>
        <a:lstStyle/>
        <a:p>
          <a:endParaRPr lang="pt-PT"/>
        </a:p>
      </dgm:t>
    </dgm:pt>
    <dgm:pt modelId="{7AC1A123-9F1B-4025-A122-231BD416DD7E}" type="pres">
      <dgm:prSet presAssocID="{602CD7AF-C0EA-40EC-8D09-DA38082AE14A}" presName="childText" presStyleLbl="bgAcc1" presStyleIdx="0" presStyleCnt="2" custScaleX="446187" custScaleY="3817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6E845D-E105-4A05-A24A-2345FA3E659A}" type="pres">
      <dgm:prSet presAssocID="{063555E2-5589-4E56-B725-3E1E16687E56}" presName="Name13" presStyleLbl="parChTrans1D2" presStyleIdx="1" presStyleCnt="2"/>
      <dgm:spPr/>
      <dgm:t>
        <a:bodyPr/>
        <a:lstStyle/>
        <a:p>
          <a:endParaRPr lang="pt-PT"/>
        </a:p>
      </dgm:t>
    </dgm:pt>
    <dgm:pt modelId="{8C46578F-9B5B-4C63-A2AF-746F524A3F67}" type="pres">
      <dgm:prSet presAssocID="{EA1E25A1-8ABE-4903-8ABF-E5772594F683}" presName="childText" presStyleLbl="bgAcc1" presStyleIdx="1" presStyleCnt="2" custScaleX="444522" custScaleY="3817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519989F-5B21-496C-8E46-6BF09504EF8C}" srcId="{115A6C65-DFD8-4F4B-BC3D-8E7F84A1D55B}" destId="{EA1E25A1-8ABE-4903-8ABF-E5772594F683}" srcOrd="1" destOrd="0" parTransId="{063555E2-5589-4E56-B725-3E1E16687E56}" sibTransId="{11F306D3-379B-4E35-B874-8C0B093B72F2}"/>
    <dgm:cxn modelId="{60BD87E0-61CB-41A0-9399-47DE8BEDEDBF}" type="presOf" srcId="{115A6C65-DFD8-4F4B-BC3D-8E7F84A1D55B}" destId="{D37BEF74-735C-4912-8640-1A016E8CAA9E}" srcOrd="1" destOrd="0" presId="urn:microsoft.com/office/officeart/2005/8/layout/hierarchy3"/>
    <dgm:cxn modelId="{1C8C9D74-28E3-490C-944A-4DC0E5929101}" type="presOf" srcId="{EA1E25A1-8ABE-4903-8ABF-E5772594F683}" destId="{8C46578F-9B5B-4C63-A2AF-746F524A3F67}" srcOrd="0" destOrd="0" presId="urn:microsoft.com/office/officeart/2005/8/layout/hierarchy3"/>
    <dgm:cxn modelId="{4E558AAE-33C0-4526-9C3D-38377D6F00EE}" srcId="{EB8BCE40-129C-444A-9E6B-DEA66C4429C6}" destId="{115A6C65-DFD8-4F4B-BC3D-8E7F84A1D55B}" srcOrd="0" destOrd="0" parTransId="{61C31C6F-735C-4210-BFED-B13D95A4538D}" sibTransId="{43779253-F7B9-49F7-B615-821EBD12032F}"/>
    <dgm:cxn modelId="{AF7AB3FC-00DA-4219-9D98-B6ED1527DDA7}" type="presOf" srcId="{EB8BCE40-129C-444A-9E6B-DEA66C4429C6}" destId="{2A6BB4B0-85C7-4B83-A5C7-2F0319E48554}" srcOrd="0" destOrd="0" presId="urn:microsoft.com/office/officeart/2005/8/layout/hierarchy3"/>
    <dgm:cxn modelId="{9673BA33-DDA2-4636-885D-2066F6889FCF}" type="presOf" srcId="{679B50A5-1C2A-4584-9A67-7CB2D457E6AD}" destId="{D9880253-3AD8-404F-832D-B5E19B9BE8E2}" srcOrd="0" destOrd="0" presId="urn:microsoft.com/office/officeart/2005/8/layout/hierarchy3"/>
    <dgm:cxn modelId="{AFE6F0A1-64F2-4A33-BE56-83E052276EB9}" type="presOf" srcId="{602CD7AF-C0EA-40EC-8D09-DA38082AE14A}" destId="{7AC1A123-9F1B-4025-A122-231BD416DD7E}" srcOrd="0" destOrd="0" presId="urn:microsoft.com/office/officeart/2005/8/layout/hierarchy3"/>
    <dgm:cxn modelId="{4045279A-A545-4574-8780-DD5D98B92208}" type="presOf" srcId="{115A6C65-DFD8-4F4B-BC3D-8E7F84A1D55B}" destId="{35FB5440-AC64-46C0-B3A5-9C6852AF9EF7}" srcOrd="0" destOrd="0" presId="urn:microsoft.com/office/officeart/2005/8/layout/hierarchy3"/>
    <dgm:cxn modelId="{49FFE4DF-6D9A-48FF-884E-C6E29A863782}" srcId="{115A6C65-DFD8-4F4B-BC3D-8E7F84A1D55B}" destId="{602CD7AF-C0EA-40EC-8D09-DA38082AE14A}" srcOrd="0" destOrd="0" parTransId="{679B50A5-1C2A-4584-9A67-7CB2D457E6AD}" sibTransId="{2208B51B-0B08-4B6A-B6B9-DB90058C5630}"/>
    <dgm:cxn modelId="{A57403C3-30B1-4518-A4FF-252F1C485B2F}" type="presOf" srcId="{063555E2-5589-4E56-B725-3E1E16687E56}" destId="{816E845D-E105-4A05-A24A-2345FA3E659A}" srcOrd="0" destOrd="0" presId="urn:microsoft.com/office/officeart/2005/8/layout/hierarchy3"/>
    <dgm:cxn modelId="{5ED7F57B-DF9F-4269-9523-7E94D8F75615}" type="presParOf" srcId="{2A6BB4B0-85C7-4B83-A5C7-2F0319E48554}" destId="{CFFF4AE8-17C0-4EB0-AC66-4B40447D68DC}" srcOrd="0" destOrd="0" presId="urn:microsoft.com/office/officeart/2005/8/layout/hierarchy3"/>
    <dgm:cxn modelId="{C11A4ACF-138F-4724-A3E5-AFC1AD1048A8}" type="presParOf" srcId="{CFFF4AE8-17C0-4EB0-AC66-4B40447D68DC}" destId="{D5B5367A-1DE3-4376-BAB4-9FDDFDD90A7C}" srcOrd="0" destOrd="0" presId="urn:microsoft.com/office/officeart/2005/8/layout/hierarchy3"/>
    <dgm:cxn modelId="{F5115945-01AB-4900-B95D-661AB964AABB}" type="presParOf" srcId="{D5B5367A-1DE3-4376-BAB4-9FDDFDD90A7C}" destId="{35FB5440-AC64-46C0-B3A5-9C6852AF9EF7}" srcOrd="0" destOrd="0" presId="urn:microsoft.com/office/officeart/2005/8/layout/hierarchy3"/>
    <dgm:cxn modelId="{D4E5944A-942F-42B2-967A-3856F6DF397C}" type="presParOf" srcId="{D5B5367A-1DE3-4376-BAB4-9FDDFDD90A7C}" destId="{D37BEF74-735C-4912-8640-1A016E8CAA9E}" srcOrd="1" destOrd="0" presId="urn:microsoft.com/office/officeart/2005/8/layout/hierarchy3"/>
    <dgm:cxn modelId="{1571766A-64CB-4FB6-9EF6-2B5D75FC952F}" type="presParOf" srcId="{CFFF4AE8-17C0-4EB0-AC66-4B40447D68DC}" destId="{B59ACBEB-2A5E-4315-B18F-9576A8BE9CE3}" srcOrd="1" destOrd="0" presId="urn:microsoft.com/office/officeart/2005/8/layout/hierarchy3"/>
    <dgm:cxn modelId="{7A1C6203-9BD1-4D72-953C-37149B667A1C}" type="presParOf" srcId="{B59ACBEB-2A5E-4315-B18F-9576A8BE9CE3}" destId="{D9880253-3AD8-404F-832D-B5E19B9BE8E2}" srcOrd="0" destOrd="0" presId="urn:microsoft.com/office/officeart/2005/8/layout/hierarchy3"/>
    <dgm:cxn modelId="{CE729FD4-7646-47F3-8520-F71C7BBF02B7}" type="presParOf" srcId="{B59ACBEB-2A5E-4315-B18F-9576A8BE9CE3}" destId="{7AC1A123-9F1B-4025-A122-231BD416DD7E}" srcOrd="1" destOrd="0" presId="urn:microsoft.com/office/officeart/2005/8/layout/hierarchy3"/>
    <dgm:cxn modelId="{740CA2A6-00BA-4A3B-96C9-BA8C5E32205E}" type="presParOf" srcId="{B59ACBEB-2A5E-4315-B18F-9576A8BE9CE3}" destId="{816E845D-E105-4A05-A24A-2345FA3E659A}" srcOrd="2" destOrd="0" presId="urn:microsoft.com/office/officeart/2005/8/layout/hierarchy3"/>
    <dgm:cxn modelId="{5956D4FE-A553-4088-B4BE-E134DEE506DF}" type="presParOf" srcId="{B59ACBEB-2A5E-4315-B18F-9576A8BE9CE3}" destId="{8C46578F-9B5B-4C63-A2AF-746F524A3F6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B5440-AC64-46C0-B3A5-9C6852AF9EF7}">
      <dsp:nvSpPr>
        <dsp:cNvPr id="0" name=""/>
        <dsp:cNvSpPr/>
      </dsp:nvSpPr>
      <dsp:spPr>
        <a:xfrm>
          <a:off x="663659" y="0"/>
          <a:ext cx="2310722" cy="773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Fatores de sucesso</a:t>
          </a:r>
          <a:endParaRPr lang="pt-PT" sz="2000" kern="1200" dirty="0">
            <a:solidFill>
              <a:schemeClr val="tx1"/>
            </a:solidFill>
          </a:endParaRPr>
        </a:p>
      </dsp:txBody>
      <dsp:txXfrm>
        <a:off x="663659" y="0"/>
        <a:ext cx="2310722" cy="773856"/>
      </dsp:txXfrm>
    </dsp:sp>
    <dsp:sp modelId="{D9880253-3AD8-404F-832D-B5E19B9BE8E2}">
      <dsp:nvSpPr>
        <dsp:cNvPr id="0" name=""/>
        <dsp:cNvSpPr/>
      </dsp:nvSpPr>
      <dsp:spPr>
        <a:xfrm>
          <a:off x="894732" y="773856"/>
          <a:ext cx="100546" cy="786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369"/>
              </a:lnTo>
              <a:lnTo>
                <a:pt x="100546" y="7863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1A123-9F1B-4025-A122-231BD416DD7E}">
      <dsp:nvSpPr>
        <dsp:cNvPr id="0" name=""/>
        <dsp:cNvSpPr/>
      </dsp:nvSpPr>
      <dsp:spPr>
        <a:xfrm>
          <a:off x="995278" y="866779"/>
          <a:ext cx="2593445" cy="138689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>
              <a:solidFill>
                <a:schemeClr val="tx1"/>
              </a:solidFill>
            </a:rPr>
            <a:t>Criação de canais de distribuição onde a intermodalidade entre marítimo, ferrovia e rodovia são essenciais</a:t>
          </a:r>
          <a:endParaRPr lang="pt-PT" sz="1600" b="0" kern="1200" dirty="0">
            <a:solidFill>
              <a:schemeClr val="tx1"/>
            </a:solidFill>
          </a:endParaRPr>
        </a:p>
      </dsp:txBody>
      <dsp:txXfrm>
        <a:off x="995278" y="866779"/>
        <a:ext cx="2593445" cy="1386893"/>
      </dsp:txXfrm>
    </dsp:sp>
    <dsp:sp modelId="{816E845D-E105-4A05-A24A-2345FA3E659A}">
      <dsp:nvSpPr>
        <dsp:cNvPr id="0" name=""/>
        <dsp:cNvSpPr/>
      </dsp:nvSpPr>
      <dsp:spPr>
        <a:xfrm>
          <a:off x="894732" y="773856"/>
          <a:ext cx="100546" cy="226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4083"/>
              </a:lnTo>
              <a:lnTo>
                <a:pt x="100546" y="22640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6578F-9B5B-4C63-A2AF-746F524A3F67}">
      <dsp:nvSpPr>
        <dsp:cNvPr id="0" name=""/>
        <dsp:cNvSpPr/>
      </dsp:nvSpPr>
      <dsp:spPr>
        <a:xfrm>
          <a:off x="995278" y="2344493"/>
          <a:ext cx="2583767" cy="138689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>
              <a:solidFill>
                <a:schemeClr val="tx1"/>
              </a:solidFill>
            </a:rPr>
            <a:t>Existência de uma estratégia de transporte integradora com vista à competitividade dos portos portugueses</a:t>
          </a:r>
          <a:endParaRPr lang="pt-PT" sz="1600" b="0" kern="1200" dirty="0">
            <a:solidFill>
              <a:schemeClr val="tx1"/>
            </a:solidFill>
          </a:endParaRPr>
        </a:p>
      </dsp:txBody>
      <dsp:txXfrm>
        <a:off x="995278" y="2344493"/>
        <a:ext cx="2583767" cy="1386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7908-D08A-4BD7-BAE3-68F33E68477C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44BD-4A5B-426C-B38F-E6E2B09B6C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1523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5C5FF-5A92-4826-87DC-10A22E7A42F6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EF6A-0180-40FE-8A36-53D3F4E1CEF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345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fld id="{36EB576A-0624-4FE7-AD57-54D6E21C6A23}" type="slidenum">
              <a:rPr lang="de-DE" smtClean="0">
                <a:solidFill>
                  <a:srgbClr val="000000"/>
                </a:solidFill>
              </a:rPr>
              <a:pPr/>
              <a:t>15</a:t>
            </a:fld>
            <a:endParaRPr 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5666" y="8686509"/>
            <a:ext cx="2972334" cy="45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5" tIns="46067" rIns="92135" bIns="46067" anchor="b"/>
          <a:lstStyle>
            <a:lvl1pPr defTabSz="919163"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defTabSz="9191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defTabSz="9191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defTabSz="9191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defTabSz="9191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94136BF-FEA1-48EF-8C32-54C2A4A1A7B7}" type="slidenum">
              <a:rPr lang="de-DE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4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47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>
            <a:stCxn id="2" idx="1"/>
          </p:cNvCxnSpPr>
          <p:nvPr userDrawn="1"/>
        </p:nvCxnSpPr>
        <p:spPr>
          <a:xfrm>
            <a:off x="789432" y="8461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9432" y="8461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_mit_zweizeiliger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de-DE" noProof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0"/>
          </p:nvPr>
        </p:nvSpPr>
        <p:spPr>
          <a:xfrm>
            <a:off x="940432" y="741363"/>
            <a:ext cx="7340677" cy="461963"/>
          </a:xfrm>
        </p:spPr>
        <p:txBody>
          <a:bodyPr/>
          <a:lstStyle/>
          <a:p>
            <a:pPr lvl="0"/>
            <a:r>
              <a:rPr lang="sk-SK" noProof="0" smtClean="0"/>
              <a:t>Upravte štýl predlohy textu.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9432" y="8461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5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247AD828-99D1-41D5-BF63-616ED48B896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3265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699FE34A-0992-4F1C-A4F6-FB6DD5D4AC52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5906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3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AE9C8386-C568-40CA-A555-F178DDCD5852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5445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777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905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49CFF6EC-E202-41E1-A58E-E71A1C967B2E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697753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7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7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A2E0A39B-E609-4259-922F-8BC04A2EEDCA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9890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242527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50123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latin typeface="VWHeadlineBalt-Bk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4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23353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33" y="6499260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60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036D7B80-4B3E-4F34-8C15-8B489BADE6C4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299680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33" y="6499260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60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1657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692" y="287338"/>
            <a:ext cx="183466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779" y="287338"/>
            <a:ext cx="53662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33" y="6499260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60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156A621C-11DC-4ECF-945D-82D5F61A6CDC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34502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94" y="287338"/>
            <a:ext cx="7341577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0794" y="1454150"/>
            <a:ext cx="7341577" cy="4210050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33" y="6499260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60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60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C9DDA4ED-1EDC-40D7-9310-910ECA4E2C2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796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341A95F2-2504-4DEA-A5FA-FB5D799744F4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579204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27CA45BE-5FAB-48BC-A3A3-CFDEB98FC7F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652548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679F461B-DC53-4A51-979C-C953B541B7B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65832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777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905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97FC9837-1C5D-4704-B944-C4070BE471EA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78373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7FAF7509-9F37-4FC2-99D6-147EC8B03110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87372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2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86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C9858D1D-BA34-4B59-AB2C-9564C1E6FA7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1556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525D8EDE-9CC7-4723-AEE9-F89CCEAC754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298188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4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1FC15A64-7F12-41E3-8EF7-8766C19F82E1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990648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2" y="649923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96A28079-1100-4F96-866A-44C0FCE8804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649926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2" y="649923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46F86266-725E-43A2-8CC1-3DB015ADEAC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402199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692" y="287338"/>
            <a:ext cx="183466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779" y="287338"/>
            <a:ext cx="53662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2" y="649923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D2696F08-5E0B-4AE6-904D-79EDFC08D3E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115188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83" y="287338"/>
            <a:ext cx="7341577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0783" y="1454150"/>
            <a:ext cx="7341577" cy="4210050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2" y="649923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86E39CCB-CE9C-484C-8AAE-01B2D03291DC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947982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_mit_zweizeiliger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0434" y="288000"/>
            <a:ext cx="7340677" cy="432000"/>
          </a:xfrm>
        </p:spPr>
        <p:txBody>
          <a:bodyPr/>
          <a:lstStyle/>
          <a:p>
            <a:r>
              <a:rPr lang="sk-SK" noProof="0" smtClean="0"/>
              <a:t>Upravte štýly predlohy textu</a:t>
            </a:r>
            <a:endParaRPr lang="de-DE" noProof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de-DE" noProof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0"/>
          </p:nvPr>
        </p:nvSpPr>
        <p:spPr>
          <a:xfrm>
            <a:off x="940434" y="741363"/>
            <a:ext cx="7340677" cy="461963"/>
          </a:xfrm>
        </p:spPr>
        <p:txBody>
          <a:bodyPr/>
          <a:lstStyle/>
          <a:p>
            <a:pPr lvl="0"/>
            <a:r>
              <a:rPr lang="sk-SK" noProof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836137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341A95F2-2504-4DEA-A5FA-FB5D799744F4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6214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27CA45BE-5FAB-48BC-A3A3-CFDEB98FC7F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73137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defRPr lang="en-US" sz="2800" kern="12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9432" y="8461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679F461B-DC53-4A51-979C-C953B541B7B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680998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777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905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97FC9837-1C5D-4704-B944-C4070BE471EA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686723"/>
      </p:ext>
    </p:extLst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7FAF7509-9F37-4FC2-99D6-147EC8B03110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730984"/>
      </p:ext>
    </p:extLst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C9858D1D-BA34-4B59-AB2C-9564C1E6FA7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46138"/>
      </p:ext>
    </p:extLst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525D8EDE-9CC7-4723-AEE9-F89CCEAC754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24060"/>
      </p:ext>
    </p:extLst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4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1FC15A64-7F12-41E3-8EF7-8766C19F82E1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06270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0" y="6499234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4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96A28079-1100-4F96-866A-44C0FCE8804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898454"/>
      </p:ext>
    </p:extLst>
  </p:cSld>
  <p:clrMapOvr>
    <a:masterClrMapping/>
  </p:clrMapOvr>
  <p:transition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0" y="6499234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4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46F86266-725E-43A2-8CC1-3DB015ADEAC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437680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692" y="287338"/>
            <a:ext cx="183466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779" y="287338"/>
            <a:ext cx="53662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0" y="6499234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4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D2696F08-5E0B-4AE6-904D-79EDFC08D3E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445414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81" y="287338"/>
            <a:ext cx="7341577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0781" y="1454150"/>
            <a:ext cx="7341577" cy="4210050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20" y="6499234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34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34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86E39CCB-CE9C-484C-8AAE-01B2D03291DC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355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341A95F2-2504-4DEA-A5FA-FB5D799744F4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20047"/>
      </p:ext>
    </p:extLst>
  </p:cSld>
  <p:clrMapOvr>
    <a:masterClrMapping/>
  </p:clrMapOvr>
  <p:transition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27CA45BE-5FAB-48BC-A3A3-CFDEB98FC7F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44552"/>
      </p:ext>
    </p:extLst>
  </p:cSld>
  <p:clrMapOvr>
    <a:masterClrMapping/>
  </p:clrMapOvr>
  <p:transition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679F461B-DC53-4A51-979C-C953B541B7B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982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777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905" y="1454150"/>
            <a:ext cx="36004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97FC9837-1C5D-4704-B944-C4070BE471EA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497427"/>
      </p:ext>
    </p:extLst>
  </p:cSld>
  <p:clrMapOvr>
    <a:masterClrMapping/>
  </p:clrMapOvr>
  <p:transition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7FAF7509-9F37-4FC2-99D6-147EC8B03110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00168"/>
      </p:ext>
    </p:extLst>
  </p:cSld>
  <p:clrMapOvr>
    <a:masterClrMapping/>
  </p:clrMapOvr>
  <p:transition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1577" cy="9001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C9858D1D-BA34-4B59-AB2C-9564C1E6FA78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7467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525D8EDE-9CC7-4723-AEE9-F89CCEAC754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584109"/>
      </p:ext>
    </p:extLst>
  </p:cSld>
  <p:clrMapOvr>
    <a:masterClrMapping/>
  </p:clrMapOvr>
  <p:transition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1FC15A64-7F12-41E3-8EF7-8766C19F82E1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5488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17" y="649922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2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96A28079-1100-4F96-866A-44C0FCE8804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489771"/>
      </p:ext>
    </p:extLst>
  </p:cSld>
  <p:clrMapOvr>
    <a:masterClrMapping/>
  </p:clrMapOvr>
  <p:transition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17" y="649922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2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46F86266-725E-43A2-8CC1-3DB015ADEACB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7227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32" y="366078"/>
            <a:ext cx="8229600" cy="1143000"/>
          </a:xfrm>
        </p:spPr>
        <p:txBody>
          <a:bodyPr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800" b="1" kern="1200" cap="none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89432" y="846138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692" y="287338"/>
            <a:ext cx="183466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779" y="287338"/>
            <a:ext cx="53662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17" y="649922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2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D2696F08-5E0B-4AE6-904D-79EDFC08D3E6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518171"/>
      </p:ext>
    </p:extLst>
  </p:cSld>
  <p:clrMapOvr>
    <a:masterClrMapping/>
  </p:clrMapOvr>
  <p:transition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78" y="287338"/>
            <a:ext cx="7341577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0778" y="1454150"/>
            <a:ext cx="7341577" cy="4210050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373317" y="6499228"/>
            <a:ext cx="2494085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M.Redmont/Logistics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1805354" y="6499228"/>
            <a:ext cx="148736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333333"/>
                </a:solidFill>
              </a:rPr>
              <a:t>25.03.2011</a:t>
            </a:r>
            <a:endParaRPr lang="pt-PT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931" y="6499228"/>
            <a:ext cx="1014046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333333"/>
                </a:solidFill>
              </a:rPr>
              <a:t>Página </a:t>
            </a:r>
            <a:fld id="{86E39CCB-CE9C-484C-8AAE-01B2D03291DC}" type="slidenum">
              <a:rPr lang="de-DE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528275"/>
      </p:ext>
    </p:extLst>
  </p:cSld>
  <p:clrMapOvr>
    <a:masterClrMapping/>
  </p:clrMapOvr>
  <p:transition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_mit_zweizeiliger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40677" cy="432000"/>
          </a:xfrm>
        </p:spPr>
        <p:txBody>
          <a:bodyPr/>
          <a:lstStyle/>
          <a:p>
            <a:r>
              <a:rPr lang="sk-SK" noProof="0" dirty="0" smtClean="0"/>
              <a:t>Upravte štýly predlohy textu</a:t>
            </a:r>
            <a:endParaRPr lang="de-DE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de-DE" noProof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0"/>
          </p:nvPr>
        </p:nvSpPr>
        <p:spPr>
          <a:xfrm>
            <a:off x="940432" y="741363"/>
            <a:ext cx="7340677" cy="461963"/>
          </a:xfrm>
        </p:spPr>
        <p:txBody>
          <a:bodyPr/>
          <a:lstStyle/>
          <a:p>
            <a:pPr lvl="0"/>
            <a:r>
              <a:rPr lang="sk-SK" noProof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2985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89432" y="8461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4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43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AD64A6-8611-48D1-A2A0-4093CDF78F7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30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878A77-C5DF-430F-9348-2CF26C58D42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14" name="Picture 7" descr="VW3D_CO_1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5263" b="96491" l="4202" r="97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" t="6088"/>
          <a:stretch>
            <a:fillRect/>
          </a:stretch>
        </p:blipFill>
        <p:spPr bwMode="auto">
          <a:xfrm>
            <a:off x="8316416" y="6087426"/>
            <a:ext cx="436333" cy="40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7"/>
          <p:cNvSpPr txBox="1"/>
          <p:nvPr userDrawn="1"/>
        </p:nvSpPr>
        <p:spPr>
          <a:xfrm>
            <a:off x="2" y="6122446"/>
            <a:ext cx="3552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30225"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dirty="0" smtClean="0">
                <a:solidFill>
                  <a:srgbClr val="151819"/>
                </a:solidFill>
                <a:latin typeface="VW Headline OT-Black" pitchFamily="34" charset="0"/>
              </a:rPr>
              <a:t>Volkswagen</a:t>
            </a:r>
            <a:r>
              <a:rPr lang="pt-PT" sz="1600" dirty="0" smtClean="0">
                <a:solidFill>
                  <a:srgbClr val="333333"/>
                </a:solidFill>
                <a:latin typeface="VW Headline OT-Black" pitchFamily="34" charset="0"/>
              </a:rPr>
              <a:t> </a:t>
            </a:r>
            <a:r>
              <a:rPr lang="pt-PT" sz="1600" dirty="0" smtClean="0">
                <a:solidFill>
                  <a:srgbClr val="BEC3C7"/>
                </a:solidFill>
                <a:latin typeface="VW Headline OT-Black" pitchFamily="34" charset="0"/>
              </a:rPr>
              <a:t>Autoeuropa</a:t>
            </a:r>
            <a:endParaRPr lang="pt-PT" sz="1800" dirty="0" smtClean="0">
              <a:solidFill>
                <a:srgbClr val="33333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817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45" y="260648"/>
            <a:ext cx="734157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94" y="1454150"/>
            <a:ext cx="734157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7" descr="VW3D_CO_1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" t="6088"/>
          <a:stretch>
            <a:fillRect/>
          </a:stretch>
        </p:blipFill>
        <p:spPr bwMode="auto">
          <a:xfrm>
            <a:off x="8277964" y="6021288"/>
            <a:ext cx="474785" cy="4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 userDrawn="1"/>
        </p:nvSpPr>
        <p:spPr>
          <a:xfrm>
            <a:off x="2" y="6122446"/>
            <a:ext cx="3552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30225"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dirty="0" smtClean="0">
                <a:solidFill>
                  <a:srgbClr val="151819"/>
                </a:solidFill>
                <a:latin typeface="VW Headline OT-Black" pitchFamily="34" charset="0"/>
              </a:rPr>
              <a:t>Volkswagen</a:t>
            </a:r>
            <a:r>
              <a:rPr lang="pt-PT" sz="1600" dirty="0" smtClean="0">
                <a:solidFill>
                  <a:srgbClr val="333333"/>
                </a:solidFill>
                <a:latin typeface="VW Headline OT-Black" pitchFamily="34" charset="0"/>
              </a:rPr>
              <a:t> </a:t>
            </a:r>
            <a:r>
              <a:rPr lang="pt-PT" sz="1600" dirty="0" smtClean="0">
                <a:solidFill>
                  <a:srgbClr val="BEC3C7"/>
                </a:solidFill>
                <a:latin typeface="VW Headline OT-Black" pitchFamily="34" charset="0"/>
              </a:rPr>
              <a:t>Autoeuropa</a:t>
            </a:r>
            <a:endParaRPr lang="pt-PT" sz="18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4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cut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2pPr>
      <a:lvl3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3pPr>
      <a:lvl4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4pPr>
      <a:lvl5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5pPr>
      <a:lvl6pPr marL="4572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6pPr>
      <a:lvl7pPr marL="9144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7pPr>
      <a:lvl8pPr marL="13716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8pPr>
      <a:lvl9pPr marL="18288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2pPr>
      <a:lvl3pPr marL="5334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3pPr>
      <a:lvl4pPr marL="712788" indent="-1778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4pPr>
      <a:lvl5pPr marL="901700" indent="-187325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5pPr>
      <a:lvl6pPr marL="13589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6pPr>
      <a:lvl7pPr marL="18161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7pPr>
      <a:lvl8pPr marL="22733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8pPr>
      <a:lvl9pPr marL="27305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0783" y="287338"/>
            <a:ext cx="734157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83" y="1454150"/>
            <a:ext cx="734157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7" descr="VW3D_CO_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" t="6088"/>
          <a:stretch>
            <a:fillRect/>
          </a:stretch>
        </p:blipFill>
        <p:spPr bwMode="auto">
          <a:xfrm>
            <a:off x="8277964" y="5962650"/>
            <a:ext cx="47478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7"/>
          <p:cNvSpPr txBox="1"/>
          <p:nvPr userDrawn="1"/>
        </p:nvSpPr>
        <p:spPr>
          <a:xfrm>
            <a:off x="2" y="6122446"/>
            <a:ext cx="3552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30225"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dirty="0" smtClean="0">
                <a:solidFill>
                  <a:srgbClr val="151819"/>
                </a:solidFill>
                <a:latin typeface="VW Headline OT-Black" pitchFamily="34" charset="0"/>
              </a:rPr>
              <a:t>Volkswagen</a:t>
            </a:r>
            <a:r>
              <a:rPr lang="pt-PT" sz="1600" dirty="0" smtClean="0">
                <a:solidFill>
                  <a:srgbClr val="333333"/>
                </a:solidFill>
                <a:latin typeface="VW Headline OT-Black" pitchFamily="34" charset="0"/>
              </a:rPr>
              <a:t> </a:t>
            </a:r>
            <a:r>
              <a:rPr lang="pt-PT" sz="1600" dirty="0" smtClean="0">
                <a:solidFill>
                  <a:srgbClr val="BEC3C7"/>
                </a:solidFill>
                <a:latin typeface="VW Headline OT-Black" pitchFamily="34" charset="0"/>
              </a:rPr>
              <a:t>Autoeuropa</a:t>
            </a:r>
            <a:endParaRPr lang="pt-PT" sz="18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ransition>
    <p:cut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2pPr>
      <a:lvl3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3pPr>
      <a:lvl4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4pPr>
      <a:lvl5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5pPr>
      <a:lvl6pPr marL="4572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6pPr>
      <a:lvl7pPr marL="9144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7pPr>
      <a:lvl8pPr marL="13716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8pPr>
      <a:lvl9pPr marL="18288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2pPr>
      <a:lvl3pPr marL="5334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3pPr>
      <a:lvl4pPr marL="712788" indent="-1778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4pPr>
      <a:lvl5pPr marL="901700" indent="-187325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5pPr>
      <a:lvl6pPr marL="13589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6pPr>
      <a:lvl7pPr marL="18161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7pPr>
      <a:lvl8pPr marL="22733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8pPr>
      <a:lvl9pPr marL="27305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0781" y="287338"/>
            <a:ext cx="734157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81" y="1454150"/>
            <a:ext cx="734157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7" descr="VW3D_CO_1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" t="6088"/>
          <a:stretch>
            <a:fillRect/>
          </a:stretch>
        </p:blipFill>
        <p:spPr bwMode="auto">
          <a:xfrm>
            <a:off x="8277962" y="5962650"/>
            <a:ext cx="47478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7"/>
          <p:cNvSpPr txBox="1"/>
          <p:nvPr userDrawn="1"/>
        </p:nvSpPr>
        <p:spPr>
          <a:xfrm>
            <a:off x="2" y="6122446"/>
            <a:ext cx="3552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30225"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dirty="0" smtClean="0">
                <a:solidFill>
                  <a:srgbClr val="151819"/>
                </a:solidFill>
                <a:latin typeface="VW Headline OT-Black" pitchFamily="34" charset="0"/>
              </a:rPr>
              <a:t>Volkswagen</a:t>
            </a:r>
            <a:r>
              <a:rPr lang="pt-PT" sz="1600" dirty="0" smtClean="0">
                <a:solidFill>
                  <a:srgbClr val="333333"/>
                </a:solidFill>
                <a:latin typeface="VW Headline OT-Black" pitchFamily="34" charset="0"/>
              </a:rPr>
              <a:t> </a:t>
            </a:r>
            <a:r>
              <a:rPr lang="pt-PT" sz="1600" dirty="0" smtClean="0">
                <a:solidFill>
                  <a:srgbClr val="BEC3C7"/>
                </a:solidFill>
                <a:latin typeface="VW Headline OT-Black" pitchFamily="34" charset="0"/>
              </a:rPr>
              <a:t>Autoeuropa</a:t>
            </a:r>
            <a:endParaRPr lang="pt-PT" sz="18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25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>
    <p:cut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2pPr>
      <a:lvl3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3pPr>
      <a:lvl4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4pPr>
      <a:lvl5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5pPr>
      <a:lvl6pPr marL="4572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6pPr>
      <a:lvl7pPr marL="9144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7pPr>
      <a:lvl8pPr marL="13716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8pPr>
      <a:lvl9pPr marL="18288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2pPr>
      <a:lvl3pPr marL="5334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3pPr>
      <a:lvl4pPr marL="712788" indent="-1778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4pPr>
      <a:lvl5pPr marL="901700" indent="-187325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5pPr>
      <a:lvl6pPr marL="13589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6pPr>
      <a:lvl7pPr marL="18161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7pPr>
      <a:lvl8pPr marL="22733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8pPr>
      <a:lvl9pPr marL="27305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0778" y="287338"/>
            <a:ext cx="734157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78" y="1454150"/>
            <a:ext cx="734157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7" descr="VW3D_CO_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" t="6088"/>
          <a:stretch>
            <a:fillRect/>
          </a:stretch>
        </p:blipFill>
        <p:spPr bwMode="auto">
          <a:xfrm>
            <a:off x="8277959" y="6021288"/>
            <a:ext cx="474785" cy="4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7"/>
          <p:cNvSpPr txBox="1"/>
          <p:nvPr userDrawn="1"/>
        </p:nvSpPr>
        <p:spPr>
          <a:xfrm>
            <a:off x="2" y="6122446"/>
            <a:ext cx="3552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30225"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VW Headline OT-Book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dirty="0" smtClean="0">
                <a:solidFill>
                  <a:srgbClr val="151819"/>
                </a:solidFill>
                <a:latin typeface="VW Headline OT-Black" pitchFamily="34" charset="0"/>
              </a:rPr>
              <a:t>Volkswagen</a:t>
            </a:r>
            <a:r>
              <a:rPr lang="pt-PT" sz="1600" dirty="0" smtClean="0">
                <a:solidFill>
                  <a:srgbClr val="333333"/>
                </a:solidFill>
                <a:latin typeface="VW Headline OT-Black" pitchFamily="34" charset="0"/>
              </a:rPr>
              <a:t> </a:t>
            </a:r>
            <a:r>
              <a:rPr lang="pt-PT" sz="1600" dirty="0" smtClean="0">
                <a:solidFill>
                  <a:srgbClr val="BEC3C7"/>
                </a:solidFill>
                <a:latin typeface="VW Headline OT-Black" pitchFamily="34" charset="0"/>
              </a:rPr>
              <a:t>Autoeuropa</a:t>
            </a:r>
            <a:endParaRPr lang="pt-PT" sz="18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1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ransition>
    <p:cut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2pPr>
      <a:lvl3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3pPr>
      <a:lvl4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4pPr>
      <a:lvl5pPr algn="l" rtl="0" eaLnBrk="0" fontAlgn="base" hangingPunct="0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5pPr>
      <a:lvl6pPr marL="4572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6pPr>
      <a:lvl7pPr marL="9144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7pPr>
      <a:lvl8pPr marL="13716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8pPr>
      <a:lvl9pPr marL="1828800" algn="l" rtl="0" fontAlgn="base">
        <a:lnSpc>
          <a:spcPts val="335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W Headline OT-Black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2pPr>
      <a:lvl3pPr marL="533400" indent="-265113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Font typeface="VW Headline OT-Book" pitchFamily="34" charset="0"/>
        <a:buChar char="−"/>
        <a:defRPr sz="2100">
          <a:solidFill>
            <a:schemeClr val="tx1"/>
          </a:solidFill>
          <a:latin typeface="+mn-lt"/>
        </a:defRPr>
      </a:lvl3pPr>
      <a:lvl4pPr marL="712788" indent="-177800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4pPr>
      <a:lvl5pPr marL="901700" indent="-187325" algn="l" rtl="0" eaLnBrk="0" fontAlgn="base" hangingPunct="0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5pPr>
      <a:lvl6pPr marL="13589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6pPr>
      <a:lvl7pPr marL="18161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7pPr>
      <a:lvl8pPr marL="22733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8pPr>
      <a:lvl9pPr marL="2730500" indent="-187325" algn="l" rtl="0" fontAlgn="base">
        <a:lnSpc>
          <a:spcPts val="2600"/>
        </a:lnSpc>
        <a:spcBef>
          <a:spcPct val="5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hyperlink" Target="../001%20-%20ENCONTRO%20COM%20A%20IMPRENSA_01.02.2012/New%20folder/The%20Think%20Blue.%20Symphony.mp4" TargetMode="External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diagramColors" Target="../diagrams/colors1.xml"/><Relationship Id="rId3" Type="http://schemas.openxmlformats.org/officeDocument/2006/relationships/tags" Target="../tags/tag5.xml"/><Relationship Id="rId21" Type="http://schemas.openxmlformats.org/officeDocument/2006/relationships/image" Target="../media/image4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diagramQuickStyle" Target="../diagrams/quickStyle1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diagramLayout" Target="../diagrams/layout1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diagramData" Target="../diagrams/data1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41.png"/><Relationship Id="rId27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338" y="1772816"/>
            <a:ext cx="482453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4372599" y="6391870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dirty="0" smtClean="0"/>
              <a:t>VI </a:t>
            </a:r>
            <a:r>
              <a:rPr lang="pt-PT" sz="1600" dirty="0"/>
              <a:t>C</a:t>
            </a:r>
            <a:r>
              <a:rPr lang="pt-PT" sz="1600" dirty="0" smtClean="0"/>
              <a:t>ongresso de Portos de Língua </a:t>
            </a:r>
            <a:r>
              <a:rPr lang="pt-PT" sz="1600" dirty="0"/>
              <a:t>P</a:t>
            </a:r>
            <a:r>
              <a:rPr lang="pt-PT" sz="1600" dirty="0" smtClean="0"/>
              <a:t>ortuguesa</a:t>
            </a:r>
            <a:endParaRPr lang="pt-PT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O Caminho Marítimo rumo à Sustentabilidade</a:t>
            </a:r>
            <a:endParaRPr lang="pt-PT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7964" y="4041441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 smtClean="0"/>
              <a:t>Oradora: </a:t>
            </a:r>
            <a:r>
              <a:rPr lang="pt-PT" sz="1600" dirty="0" smtClean="0"/>
              <a:t>Engª Sandra Augusto</a:t>
            </a:r>
          </a:p>
          <a:p>
            <a:pPr algn="r"/>
            <a:r>
              <a:rPr lang="pt-PT" sz="1400" dirty="0" smtClean="0"/>
              <a:t> – </a:t>
            </a:r>
            <a:r>
              <a:rPr lang="pt-PT" sz="1400" dirty="0" err="1" smtClean="0"/>
              <a:t>Directora</a:t>
            </a:r>
            <a:r>
              <a:rPr lang="pt-PT" sz="1400" dirty="0" smtClean="0"/>
              <a:t> de Logística da Volkswagen Autoeuropa –</a:t>
            </a:r>
            <a:endParaRPr lang="pt-PT" sz="1400" dirty="0"/>
          </a:p>
        </p:txBody>
      </p:sp>
      <p:sp>
        <p:nvSpPr>
          <p:cNvPr id="11" name="Rectangle 10"/>
          <p:cNvSpPr/>
          <p:nvPr/>
        </p:nvSpPr>
        <p:spPr>
          <a:xfrm>
            <a:off x="152796" y="3104205"/>
            <a:ext cx="4886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- O caso Volkswagen </a:t>
            </a:r>
            <a:r>
              <a:rPr lang="pt-PT" sz="2400" dirty="0" smtClean="0"/>
              <a:t>Autoeuropa-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4826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31" y="404664"/>
            <a:ext cx="8299938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683" y="50131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cap="none" dirty="0" smtClean="0">
                <a:solidFill>
                  <a:schemeClr val="bg2"/>
                </a:solidFill>
                <a:latin typeface="+mj-lt"/>
              </a:rPr>
              <a:t>A Volkswagen Autoeuropa</a:t>
            </a:r>
          </a:p>
        </p:txBody>
      </p:sp>
    </p:spTree>
    <p:extLst>
      <p:ext uri="{BB962C8B-B14F-4D97-AF65-F5344CB8AC3E}">
        <p14:creationId xmlns:p14="http://schemas.microsoft.com/office/powerpoint/2010/main" xmlns="" val="89376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89432" y="361263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/>
              <a:t>Uma fábrica </a:t>
            </a:r>
            <a:r>
              <a:rPr lang="pt-PT" dirty="0" err="1"/>
              <a:t>multi-produto</a:t>
            </a:r>
            <a:endParaRPr lang="en-GB" dirty="0" smtClean="0"/>
          </a:p>
        </p:txBody>
      </p:sp>
      <p:grpSp>
        <p:nvGrpSpPr>
          <p:cNvPr id="26627" name="Group 28683"/>
          <p:cNvGrpSpPr>
            <a:grpSpLocks/>
          </p:cNvGrpSpPr>
          <p:nvPr/>
        </p:nvGrpSpPr>
        <p:grpSpPr bwMode="auto">
          <a:xfrm>
            <a:off x="338505" y="1408113"/>
            <a:ext cx="8440615" cy="4100512"/>
            <a:chOff x="366633" y="1631770"/>
            <a:chExt cx="9144000" cy="4100016"/>
          </a:xfrm>
        </p:grpSpPr>
        <p:sp>
          <p:nvSpPr>
            <p:cNvPr id="26629" name="Rectangle 44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366633" y="5505190"/>
              <a:ext cx="9144000" cy="170659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33333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ectangle 44" descr="© INSCALE GmbH, 26.05.2010&#10;http://www.presentationload.com/"/>
            <p:cNvSpPr>
              <a:spLocks noChangeArrowheads="1"/>
            </p:cNvSpPr>
            <p:nvPr/>
          </p:nvSpPr>
          <p:spPr bwMode="gray">
            <a:xfrm flipV="1">
              <a:off x="366633" y="1631770"/>
              <a:ext cx="9144000" cy="38730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10800000" wrap="none" lIns="90000" tIns="90000" rIns="72000" bIns="90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000">
                <a:solidFill>
                  <a:srgbClr val="33333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66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2139"/>
            <a:stretch>
              <a:fillRect/>
            </a:stretch>
          </p:blipFill>
          <p:spPr bwMode="auto">
            <a:xfrm>
              <a:off x="776175" y="2134333"/>
              <a:ext cx="1830838" cy="134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632" name="Gerade Verbindung 122"/>
            <p:cNvCxnSpPr>
              <a:cxnSpLocks noChangeShapeType="1"/>
              <a:stCxn id="196" idx="0"/>
            </p:cNvCxnSpPr>
            <p:nvPr/>
          </p:nvCxnSpPr>
          <p:spPr bwMode="auto">
            <a:xfrm>
              <a:off x="982535" y="4066906"/>
              <a:ext cx="0" cy="1322241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6" name="Gleichschenkliges Dreieck 39"/>
            <p:cNvSpPr/>
            <p:nvPr/>
          </p:nvSpPr>
          <p:spPr bwMode="auto">
            <a:xfrm rot="10800000">
              <a:off x="841295" y="3896858"/>
              <a:ext cx="282575" cy="169842"/>
            </a:xfrm>
            <a:prstGeom prst="triangle">
              <a:avLst/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/>
            <a:lstStyle/>
            <a:p>
              <a:pPr marL="88900" indent="-88900" algn="ctr">
                <a:spcAft>
                  <a:spcPts val="600"/>
                </a:spcAft>
                <a:buClr>
                  <a:sysClr val="window" lastClr="FFFFFF">
                    <a:lumMod val="50000"/>
                  </a:sysClr>
                </a:buClr>
                <a:buSzPct val="80000"/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  <a:defRPr/>
              </a:pPr>
              <a:endParaRPr lang="en-GB" b="1" ker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innerShdw blurRad="63500" dist="635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7" name="Freeform 6"/>
            <p:cNvSpPr>
              <a:spLocks noEditPoints="1"/>
            </p:cNvSpPr>
            <p:nvPr/>
          </p:nvSpPr>
          <p:spPr bwMode="auto">
            <a:xfrm>
              <a:off x="690483" y="2068279"/>
              <a:ext cx="1992312" cy="1874611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667"/>
                </a:cxn>
                <a:cxn ang="0">
                  <a:pos x="24" y="692"/>
                </a:cxn>
                <a:cxn ang="0">
                  <a:pos x="667" y="692"/>
                </a:cxn>
                <a:cxn ang="0">
                  <a:pos x="691" y="667"/>
                </a:cxn>
                <a:cxn ang="0">
                  <a:pos x="691" y="25"/>
                </a:cxn>
                <a:cxn ang="0">
                  <a:pos x="667" y="0"/>
                </a:cxn>
                <a:cxn ang="0">
                  <a:pos x="652" y="474"/>
                </a:cxn>
                <a:cxn ang="0">
                  <a:pos x="629" y="497"/>
                </a:cxn>
                <a:cxn ang="0">
                  <a:pos x="62" y="497"/>
                </a:cxn>
                <a:cxn ang="0">
                  <a:pos x="40" y="474"/>
                </a:cxn>
                <a:cxn ang="0">
                  <a:pos x="40" y="59"/>
                </a:cxn>
                <a:cxn ang="0">
                  <a:pos x="62" y="37"/>
                </a:cxn>
                <a:cxn ang="0">
                  <a:pos x="629" y="37"/>
                </a:cxn>
                <a:cxn ang="0">
                  <a:pos x="652" y="59"/>
                </a:cxn>
                <a:cxn ang="0">
                  <a:pos x="652" y="474"/>
                </a:cxn>
              </a:cxnLst>
              <a:rect l="0" t="0" r="r" b="b"/>
              <a:pathLst>
                <a:path w="691" h="692">
                  <a:moveTo>
                    <a:pt x="66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667"/>
                    <a:pt x="0" y="667"/>
                    <a:pt x="0" y="667"/>
                  </a:cubicBezTo>
                  <a:cubicBezTo>
                    <a:pt x="0" y="681"/>
                    <a:pt x="11" y="692"/>
                    <a:pt x="24" y="692"/>
                  </a:cubicBezTo>
                  <a:cubicBezTo>
                    <a:pt x="667" y="692"/>
                    <a:pt x="667" y="692"/>
                    <a:pt x="667" y="692"/>
                  </a:cubicBezTo>
                  <a:cubicBezTo>
                    <a:pt x="681" y="692"/>
                    <a:pt x="691" y="681"/>
                    <a:pt x="691" y="667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11"/>
                    <a:pt x="681" y="0"/>
                    <a:pt x="667" y="0"/>
                  </a:cubicBezTo>
                  <a:close/>
                  <a:moveTo>
                    <a:pt x="652" y="474"/>
                  </a:moveTo>
                  <a:cubicBezTo>
                    <a:pt x="652" y="486"/>
                    <a:pt x="641" y="497"/>
                    <a:pt x="629" y="497"/>
                  </a:cubicBezTo>
                  <a:cubicBezTo>
                    <a:pt x="62" y="497"/>
                    <a:pt x="62" y="497"/>
                    <a:pt x="62" y="497"/>
                  </a:cubicBezTo>
                  <a:cubicBezTo>
                    <a:pt x="50" y="497"/>
                    <a:pt x="40" y="486"/>
                    <a:pt x="40" y="47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47"/>
                    <a:pt x="50" y="37"/>
                    <a:pt x="62" y="37"/>
                  </a:cubicBezTo>
                  <a:cubicBezTo>
                    <a:pt x="629" y="37"/>
                    <a:pt x="629" y="37"/>
                    <a:pt x="629" y="37"/>
                  </a:cubicBezTo>
                  <a:cubicBezTo>
                    <a:pt x="641" y="37"/>
                    <a:pt x="652" y="47"/>
                    <a:pt x="652" y="59"/>
                  </a:cubicBezTo>
                  <a:lnTo>
                    <a:pt x="652" y="47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6000" tIns="0" rIns="0" bIns="36000"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kern="0">
                <a:solidFill>
                  <a:sysClr val="window" lastClr="FFFFFF">
                    <a:lumMod val="50000"/>
                  </a:sysClr>
                </a:solidFill>
              </a:endParaRPr>
            </a:p>
          </p:txBody>
        </p:sp>
        <p:pic>
          <p:nvPicPr>
            <p:cNvPr id="26635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31" r="20526"/>
            <a:stretch>
              <a:fillRect/>
            </a:stretch>
          </p:blipFill>
          <p:spPr bwMode="auto">
            <a:xfrm>
              <a:off x="2981606" y="2182972"/>
              <a:ext cx="1777129" cy="123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636" name="Gerade Verbindung 128"/>
            <p:cNvCxnSpPr>
              <a:cxnSpLocks noChangeShapeType="1"/>
            </p:cNvCxnSpPr>
            <p:nvPr/>
          </p:nvCxnSpPr>
          <p:spPr bwMode="auto">
            <a:xfrm>
              <a:off x="3191997" y="4066907"/>
              <a:ext cx="0" cy="1400061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6" name="Gleichschenkliges Dreieck 40"/>
            <p:cNvSpPr/>
            <p:nvPr/>
          </p:nvSpPr>
          <p:spPr bwMode="auto">
            <a:xfrm rot="10800000">
              <a:off x="3049508" y="3896858"/>
              <a:ext cx="282575" cy="169842"/>
            </a:xfrm>
            <a:prstGeom prst="triangle">
              <a:avLst/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/>
            <a:lstStyle/>
            <a:p>
              <a:pPr marL="88900" indent="-88900" algn="ctr">
                <a:spcAft>
                  <a:spcPts val="600"/>
                </a:spcAft>
                <a:buClr>
                  <a:sysClr val="window" lastClr="FFFFFF">
                    <a:lumMod val="50000"/>
                  </a:sysClr>
                </a:buClr>
                <a:buSzPct val="80000"/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  <a:defRPr/>
              </a:pPr>
              <a:endParaRPr lang="en-GB" b="1" ker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innerShdw blurRad="63500" dist="635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87" name="Freeform 6"/>
            <p:cNvSpPr>
              <a:spLocks noEditPoints="1"/>
            </p:cNvSpPr>
            <p:nvPr/>
          </p:nvSpPr>
          <p:spPr bwMode="auto">
            <a:xfrm>
              <a:off x="2863770" y="2068279"/>
              <a:ext cx="1992313" cy="1874611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667"/>
                </a:cxn>
                <a:cxn ang="0">
                  <a:pos x="24" y="692"/>
                </a:cxn>
                <a:cxn ang="0">
                  <a:pos x="667" y="692"/>
                </a:cxn>
                <a:cxn ang="0">
                  <a:pos x="691" y="667"/>
                </a:cxn>
                <a:cxn ang="0">
                  <a:pos x="691" y="25"/>
                </a:cxn>
                <a:cxn ang="0">
                  <a:pos x="667" y="0"/>
                </a:cxn>
                <a:cxn ang="0">
                  <a:pos x="652" y="474"/>
                </a:cxn>
                <a:cxn ang="0">
                  <a:pos x="629" y="497"/>
                </a:cxn>
                <a:cxn ang="0">
                  <a:pos x="62" y="497"/>
                </a:cxn>
                <a:cxn ang="0">
                  <a:pos x="40" y="474"/>
                </a:cxn>
                <a:cxn ang="0">
                  <a:pos x="40" y="59"/>
                </a:cxn>
                <a:cxn ang="0">
                  <a:pos x="62" y="37"/>
                </a:cxn>
                <a:cxn ang="0">
                  <a:pos x="629" y="37"/>
                </a:cxn>
                <a:cxn ang="0">
                  <a:pos x="652" y="59"/>
                </a:cxn>
                <a:cxn ang="0">
                  <a:pos x="652" y="474"/>
                </a:cxn>
              </a:cxnLst>
              <a:rect l="0" t="0" r="r" b="b"/>
              <a:pathLst>
                <a:path w="691" h="692">
                  <a:moveTo>
                    <a:pt x="66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667"/>
                    <a:pt x="0" y="667"/>
                    <a:pt x="0" y="667"/>
                  </a:cubicBezTo>
                  <a:cubicBezTo>
                    <a:pt x="0" y="681"/>
                    <a:pt x="11" y="692"/>
                    <a:pt x="24" y="692"/>
                  </a:cubicBezTo>
                  <a:cubicBezTo>
                    <a:pt x="667" y="692"/>
                    <a:pt x="667" y="692"/>
                    <a:pt x="667" y="692"/>
                  </a:cubicBezTo>
                  <a:cubicBezTo>
                    <a:pt x="681" y="692"/>
                    <a:pt x="691" y="681"/>
                    <a:pt x="691" y="667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11"/>
                    <a:pt x="681" y="0"/>
                    <a:pt x="667" y="0"/>
                  </a:cubicBezTo>
                  <a:close/>
                  <a:moveTo>
                    <a:pt x="652" y="474"/>
                  </a:moveTo>
                  <a:cubicBezTo>
                    <a:pt x="652" y="486"/>
                    <a:pt x="641" y="497"/>
                    <a:pt x="629" y="497"/>
                  </a:cubicBezTo>
                  <a:cubicBezTo>
                    <a:pt x="62" y="497"/>
                    <a:pt x="62" y="497"/>
                    <a:pt x="62" y="497"/>
                  </a:cubicBezTo>
                  <a:cubicBezTo>
                    <a:pt x="50" y="497"/>
                    <a:pt x="40" y="486"/>
                    <a:pt x="40" y="47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47"/>
                    <a:pt x="50" y="37"/>
                    <a:pt x="62" y="37"/>
                  </a:cubicBezTo>
                  <a:cubicBezTo>
                    <a:pt x="629" y="37"/>
                    <a:pt x="629" y="37"/>
                    <a:pt x="629" y="37"/>
                  </a:cubicBezTo>
                  <a:cubicBezTo>
                    <a:pt x="641" y="37"/>
                    <a:pt x="652" y="47"/>
                    <a:pt x="652" y="59"/>
                  </a:cubicBezTo>
                  <a:lnTo>
                    <a:pt x="652" y="47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6000" tIns="0" rIns="0" bIns="36000" anchor="b"/>
            <a:lstStyle/>
            <a:p>
              <a:pPr indent="-88900" algn="ctr">
                <a:lnSpc>
                  <a:spcPts val="1600"/>
                </a:lnSpc>
                <a:spcAft>
                  <a:spcPts val="600"/>
                </a:spcAft>
                <a:buClr>
                  <a:sysClr val="window" lastClr="FFFFFF">
                    <a:lumMod val="50000"/>
                  </a:sysClr>
                </a:buClr>
                <a:buSzPct val="80000"/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  <a:defRPr/>
              </a:pPr>
              <a:endParaRPr lang="en-GB" sz="1200" b="1" kern="0">
                <a:solidFill>
                  <a:sysClr val="window" lastClr="FFFFFF">
                    <a:lumMod val="50000"/>
                  </a:sysClr>
                </a:solidFill>
              </a:endParaRPr>
            </a:p>
          </p:txBody>
        </p:sp>
        <p:pic>
          <p:nvPicPr>
            <p:cNvPr id="26639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185" y="2134332"/>
              <a:ext cx="1836360" cy="134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640" name="Gerade Verbindung 130"/>
            <p:cNvCxnSpPr>
              <a:cxnSpLocks noChangeShapeType="1"/>
            </p:cNvCxnSpPr>
            <p:nvPr/>
          </p:nvCxnSpPr>
          <p:spPr bwMode="auto">
            <a:xfrm>
              <a:off x="7610079" y="4066909"/>
              <a:ext cx="0" cy="1400059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6641" name="Gruppieren 127"/>
            <p:cNvGrpSpPr>
              <a:grpSpLocks/>
            </p:cNvGrpSpPr>
            <p:nvPr/>
          </p:nvGrpSpPr>
          <p:grpSpPr bwMode="auto">
            <a:xfrm>
              <a:off x="7208066" y="2068902"/>
              <a:ext cx="1993005" cy="1998004"/>
              <a:chOff x="6841433" y="1555749"/>
              <a:chExt cx="1993005" cy="1998004"/>
            </a:xfrm>
          </p:grpSpPr>
          <p:sp>
            <p:nvSpPr>
              <p:cNvPr id="201" name="Gleichschenkliges Dreieck 42"/>
              <p:cNvSpPr/>
              <p:nvPr/>
            </p:nvSpPr>
            <p:spPr bwMode="auto">
              <a:xfrm rot="10800000">
                <a:off x="7099300" y="3383705"/>
                <a:ext cx="282575" cy="169842"/>
              </a:xfrm>
              <a:prstGeom prst="triangle">
                <a:avLst/>
              </a:prstGeom>
              <a:gradFill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75000"/>
                      <a:lumOff val="25000"/>
                    </a:sys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0" rIns="0" bIns="0" anchor="ctr"/>
              <a:lstStyle/>
              <a:p>
                <a:pPr marL="88900" indent="-88900" algn="ctr"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endParaRPr lang="en-GB" b="1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>
                    <a:innerShdw blurRad="63500" dist="635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202" name="Freeform 6"/>
              <p:cNvSpPr>
                <a:spLocks noEditPoints="1"/>
              </p:cNvSpPr>
              <p:nvPr/>
            </p:nvSpPr>
            <p:spPr bwMode="auto">
              <a:xfrm>
                <a:off x="6842125" y="1555126"/>
                <a:ext cx="1992312" cy="1874611"/>
              </a:xfrm>
              <a:custGeom>
                <a:avLst/>
                <a:gdLst/>
                <a:ahLst/>
                <a:cxnLst>
                  <a:cxn ang="0">
                    <a:pos x="667" y="0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667"/>
                  </a:cxn>
                  <a:cxn ang="0">
                    <a:pos x="24" y="692"/>
                  </a:cxn>
                  <a:cxn ang="0">
                    <a:pos x="667" y="692"/>
                  </a:cxn>
                  <a:cxn ang="0">
                    <a:pos x="691" y="667"/>
                  </a:cxn>
                  <a:cxn ang="0">
                    <a:pos x="691" y="25"/>
                  </a:cxn>
                  <a:cxn ang="0">
                    <a:pos x="667" y="0"/>
                  </a:cxn>
                  <a:cxn ang="0">
                    <a:pos x="652" y="474"/>
                  </a:cxn>
                  <a:cxn ang="0">
                    <a:pos x="629" y="497"/>
                  </a:cxn>
                  <a:cxn ang="0">
                    <a:pos x="62" y="497"/>
                  </a:cxn>
                  <a:cxn ang="0">
                    <a:pos x="40" y="474"/>
                  </a:cxn>
                  <a:cxn ang="0">
                    <a:pos x="40" y="59"/>
                  </a:cxn>
                  <a:cxn ang="0">
                    <a:pos x="62" y="37"/>
                  </a:cxn>
                  <a:cxn ang="0">
                    <a:pos x="629" y="37"/>
                  </a:cxn>
                  <a:cxn ang="0">
                    <a:pos x="652" y="59"/>
                  </a:cxn>
                  <a:cxn ang="0">
                    <a:pos x="652" y="474"/>
                  </a:cxn>
                </a:cxnLst>
                <a:rect l="0" t="0" r="r" b="b"/>
                <a:pathLst>
                  <a:path w="691" h="692">
                    <a:moveTo>
                      <a:pt x="66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667"/>
                      <a:pt x="0" y="667"/>
                      <a:pt x="0" y="667"/>
                    </a:cubicBezTo>
                    <a:cubicBezTo>
                      <a:pt x="0" y="681"/>
                      <a:pt x="11" y="692"/>
                      <a:pt x="24" y="692"/>
                    </a:cubicBezTo>
                    <a:cubicBezTo>
                      <a:pt x="667" y="692"/>
                      <a:pt x="667" y="692"/>
                      <a:pt x="667" y="692"/>
                    </a:cubicBezTo>
                    <a:cubicBezTo>
                      <a:pt x="681" y="692"/>
                      <a:pt x="691" y="681"/>
                      <a:pt x="691" y="667"/>
                    </a:cubicBezTo>
                    <a:cubicBezTo>
                      <a:pt x="691" y="25"/>
                      <a:pt x="691" y="25"/>
                      <a:pt x="691" y="25"/>
                    </a:cubicBezTo>
                    <a:cubicBezTo>
                      <a:pt x="691" y="11"/>
                      <a:pt x="681" y="0"/>
                      <a:pt x="667" y="0"/>
                    </a:cubicBezTo>
                    <a:close/>
                    <a:moveTo>
                      <a:pt x="652" y="474"/>
                    </a:moveTo>
                    <a:cubicBezTo>
                      <a:pt x="652" y="486"/>
                      <a:pt x="641" y="497"/>
                      <a:pt x="629" y="497"/>
                    </a:cubicBezTo>
                    <a:cubicBezTo>
                      <a:pt x="62" y="497"/>
                      <a:pt x="62" y="497"/>
                      <a:pt x="62" y="497"/>
                    </a:cubicBezTo>
                    <a:cubicBezTo>
                      <a:pt x="50" y="497"/>
                      <a:pt x="40" y="486"/>
                      <a:pt x="40" y="47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47"/>
                      <a:pt x="50" y="37"/>
                      <a:pt x="62" y="37"/>
                    </a:cubicBezTo>
                    <a:cubicBezTo>
                      <a:pt x="629" y="37"/>
                      <a:pt x="629" y="37"/>
                      <a:pt x="629" y="37"/>
                    </a:cubicBezTo>
                    <a:cubicBezTo>
                      <a:pt x="641" y="37"/>
                      <a:pt x="652" y="47"/>
                      <a:pt x="652" y="59"/>
                    </a:cubicBezTo>
                    <a:lnTo>
                      <a:pt x="652" y="4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126000" tIns="0" rIns="0" bIns="36000" anchor="b"/>
              <a:lstStyle/>
              <a:p>
                <a:pPr indent="-88900" algn="ctr">
                  <a:lnSpc>
                    <a:spcPts val="1600"/>
                  </a:lnSpc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endParaRPr lang="en-GB" sz="1200" b="1" kern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</p:grpSp>
        <p:pic>
          <p:nvPicPr>
            <p:cNvPr id="26642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805" y="2134333"/>
              <a:ext cx="1880056" cy="13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643" name="Gerade Verbindung 129"/>
            <p:cNvCxnSpPr>
              <a:cxnSpLocks noChangeShapeType="1"/>
            </p:cNvCxnSpPr>
            <p:nvPr/>
          </p:nvCxnSpPr>
          <p:spPr bwMode="auto">
            <a:xfrm>
              <a:off x="5400315" y="4066908"/>
              <a:ext cx="1" cy="1400060"/>
            </a:xfrm>
            <a:prstGeom prst="line">
              <a:avLst/>
            </a:prstGeom>
            <a:noFill/>
            <a:ln w="1270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1" name="Gleichschenkliges Dreieck 41"/>
            <p:cNvSpPr/>
            <p:nvPr/>
          </p:nvSpPr>
          <p:spPr bwMode="auto">
            <a:xfrm rot="10800000">
              <a:off x="5257720" y="3896858"/>
              <a:ext cx="282575" cy="169842"/>
            </a:xfrm>
            <a:prstGeom prst="triangle">
              <a:avLst/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/>
            <a:lstStyle/>
            <a:p>
              <a:pPr marL="88900" indent="-88900" algn="ctr">
                <a:spcAft>
                  <a:spcPts val="600"/>
                </a:spcAft>
                <a:buClr>
                  <a:sysClr val="window" lastClr="FFFFFF">
                    <a:lumMod val="50000"/>
                  </a:sysClr>
                </a:buClr>
                <a:buSzPct val="80000"/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  <a:defRPr/>
              </a:pPr>
              <a:endParaRPr lang="en-GB" b="1" ker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innerShdw blurRad="63500" dist="635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5035470" y="2068279"/>
              <a:ext cx="1992313" cy="1874611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667"/>
                </a:cxn>
                <a:cxn ang="0">
                  <a:pos x="24" y="692"/>
                </a:cxn>
                <a:cxn ang="0">
                  <a:pos x="667" y="692"/>
                </a:cxn>
                <a:cxn ang="0">
                  <a:pos x="691" y="667"/>
                </a:cxn>
                <a:cxn ang="0">
                  <a:pos x="691" y="25"/>
                </a:cxn>
                <a:cxn ang="0">
                  <a:pos x="667" y="0"/>
                </a:cxn>
                <a:cxn ang="0">
                  <a:pos x="652" y="474"/>
                </a:cxn>
                <a:cxn ang="0">
                  <a:pos x="629" y="497"/>
                </a:cxn>
                <a:cxn ang="0">
                  <a:pos x="62" y="497"/>
                </a:cxn>
                <a:cxn ang="0">
                  <a:pos x="40" y="474"/>
                </a:cxn>
                <a:cxn ang="0">
                  <a:pos x="40" y="59"/>
                </a:cxn>
                <a:cxn ang="0">
                  <a:pos x="62" y="37"/>
                </a:cxn>
                <a:cxn ang="0">
                  <a:pos x="629" y="37"/>
                </a:cxn>
                <a:cxn ang="0">
                  <a:pos x="652" y="59"/>
                </a:cxn>
                <a:cxn ang="0">
                  <a:pos x="652" y="474"/>
                </a:cxn>
              </a:cxnLst>
              <a:rect l="0" t="0" r="r" b="b"/>
              <a:pathLst>
                <a:path w="691" h="692">
                  <a:moveTo>
                    <a:pt x="66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667"/>
                    <a:pt x="0" y="667"/>
                    <a:pt x="0" y="667"/>
                  </a:cubicBezTo>
                  <a:cubicBezTo>
                    <a:pt x="0" y="681"/>
                    <a:pt x="11" y="692"/>
                    <a:pt x="24" y="692"/>
                  </a:cubicBezTo>
                  <a:cubicBezTo>
                    <a:pt x="667" y="692"/>
                    <a:pt x="667" y="692"/>
                    <a:pt x="667" y="692"/>
                  </a:cubicBezTo>
                  <a:cubicBezTo>
                    <a:pt x="681" y="692"/>
                    <a:pt x="691" y="681"/>
                    <a:pt x="691" y="667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11"/>
                    <a:pt x="681" y="0"/>
                    <a:pt x="667" y="0"/>
                  </a:cubicBezTo>
                  <a:close/>
                  <a:moveTo>
                    <a:pt x="652" y="474"/>
                  </a:moveTo>
                  <a:cubicBezTo>
                    <a:pt x="652" y="486"/>
                    <a:pt x="641" y="497"/>
                    <a:pt x="629" y="497"/>
                  </a:cubicBezTo>
                  <a:cubicBezTo>
                    <a:pt x="62" y="497"/>
                    <a:pt x="62" y="497"/>
                    <a:pt x="62" y="497"/>
                  </a:cubicBezTo>
                  <a:cubicBezTo>
                    <a:pt x="50" y="497"/>
                    <a:pt x="40" y="486"/>
                    <a:pt x="40" y="47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47"/>
                    <a:pt x="50" y="37"/>
                    <a:pt x="62" y="37"/>
                  </a:cubicBezTo>
                  <a:cubicBezTo>
                    <a:pt x="629" y="37"/>
                    <a:pt x="629" y="37"/>
                    <a:pt x="629" y="37"/>
                  </a:cubicBezTo>
                  <a:cubicBezTo>
                    <a:pt x="641" y="37"/>
                    <a:pt x="652" y="47"/>
                    <a:pt x="652" y="59"/>
                  </a:cubicBezTo>
                  <a:lnTo>
                    <a:pt x="652" y="47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6000" tIns="0" rIns="0" bIns="36000" anchor="b"/>
            <a:lstStyle/>
            <a:p>
              <a:pPr indent="-88900" algn="ctr">
                <a:lnSpc>
                  <a:spcPts val="1600"/>
                </a:lnSpc>
                <a:spcAft>
                  <a:spcPts val="600"/>
                </a:spcAft>
                <a:buClr>
                  <a:sysClr val="window" lastClr="FFFFFF">
                    <a:lumMod val="50000"/>
                  </a:sysClr>
                </a:buClr>
                <a:buSzPct val="80000"/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  <a:defRPr/>
              </a:pPr>
              <a:endParaRPr lang="en-GB" sz="1200" b="1" kern="0">
                <a:solidFill>
                  <a:sysClr val="window" lastClr="FFFFFF">
                    <a:lumMod val="50000"/>
                  </a:sysClr>
                </a:solidFill>
              </a:endParaRPr>
            </a:p>
          </p:txBody>
        </p:sp>
        <p:grpSp>
          <p:nvGrpSpPr>
            <p:cNvPr id="128" name="Gruppieren 83"/>
            <p:cNvGrpSpPr/>
            <p:nvPr/>
          </p:nvGrpSpPr>
          <p:grpSpPr>
            <a:xfrm>
              <a:off x="687308" y="5371786"/>
              <a:ext cx="8499475" cy="360000"/>
              <a:chOff x="333375" y="2412820"/>
              <a:chExt cx="8513763" cy="36000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90000" dir="5400000" sy="-100000" algn="bl" rotWithShape="0"/>
            </a:effectLst>
          </p:grpSpPr>
          <p:sp>
            <p:nvSpPr>
              <p:cNvPr id="130" name="Rectangle 543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33375" y="2412820"/>
                <a:ext cx="1697974" cy="3600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72000" tIns="0" rIns="0" bIns="0" anchor="ctr"/>
              <a:lstStyle/>
              <a:p>
                <a:pPr marL="88900" indent="-88900" algn="ctr"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r>
                  <a:rPr lang="en-GB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>
                      <a:innerShdw blurRad="63500" dist="63500" dir="13500000">
                        <a:prstClr val="black">
                          <a:alpha val="50000"/>
                        </a:prstClr>
                      </a:innerShdw>
                    </a:effectLst>
                    <a:latin typeface="VW Headline OT-Black" pitchFamily="34" charset="0"/>
                  </a:rPr>
                  <a:t>1995</a:t>
                </a:r>
              </a:p>
            </p:txBody>
          </p:sp>
          <p:sp>
            <p:nvSpPr>
              <p:cNvPr id="131" name="Rectangle 544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036128" y="2412820"/>
                <a:ext cx="1701160" cy="3600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72000" tIns="0" rIns="0" bIns="0" anchor="ctr"/>
              <a:lstStyle/>
              <a:p>
                <a:pPr marL="88900" indent="-88900" algn="ctr"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r>
                  <a:rPr lang="en-GB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>
                      <a:innerShdw blurRad="63500" dist="63500" dir="13500000">
                        <a:prstClr val="black">
                          <a:alpha val="50000"/>
                        </a:prstClr>
                      </a:innerShdw>
                    </a:effectLst>
                    <a:latin typeface="VW Headline OT-Black" pitchFamily="34" charset="0"/>
                  </a:rPr>
                  <a:t>2006</a:t>
                </a:r>
              </a:p>
            </p:txBody>
          </p:sp>
          <p:sp>
            <p:nvSpPr>
              <p:cNvPr id="132" name="Rectangle 545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740473" y="2412820"/>
                <a:ext cx="1701160" cy="3600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72000" tIns="0" rIns="0" bIns="0" anchor="ctr"/>
              <a:lstStyle/>
              <a:p>
                <a:pPr marL="88900" indent="-88900" algn="ctr"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r>
                  <a:rPr lang="en-GB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>
                      <a:innerShdw blurRad="63500" dist="63500" dir="13500000">
                        <a:prstClr val="black">
                          <a:alpha val="50000"/>
                        </a:prstClr>
                      </a:innerShdw>
                    </a:effectLst>
                    <a:latin typeface="VW Headline OT-Black" pitchFamily="34" charset="0"/>
                  </a:rPr>
                  <a:t>2008</a:t>
                </a:r>
              </a:p>
            </p:txBody>
          </p:sp>
          <p:sp>
            <p:nvSpPr>
              <p:cNvPr id="133" name="Rectangle 546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5441633" y="2412820"/>
                <a:ext cx="1702753" cy="3600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72000" tIns="0" rIns="0" bIns="0" anchor="ctr"/>
              <a:lstStyle/>
              <a:p>
                <a:pPr marL="88900" indent="-88900" algn="ctr"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r>
                  <a:rPr lang="en-GB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>
                      <a:innerShdw blurRad="63500" dist="63500" dir="13500000">
                        <a:prstClr val="black">
                          <a:alpha val="50000"/>
                        </a:prstClr>
                      </a:innerShdw>
                    </a:effectLst>
                    <a:latin typeface="VW Headline OT-Black" pitchFamily="34" charset="0"/>
                  </a:rPr>
                  <a:t>2009</a:t>
                </a:r>
              </a:p>
            </p:txBody>
          </p:sp>
          <p:sp>
            <p:nvSpPr>
              <p:cNvPr id="134" name="Rectangle 547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7144385" y="2412820"/>
                <a:ext cx="1702753" cy="3600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72000" tIns="0" rIns="0" bIns="0" anchor="ctr"/>
              <a:lstStyle/>
              <a:p>
                <a:pPr marL="88900" indent="-88900" algn="ctr">
                  <a:spcAft>
                    <a:spcPts val="600"/>
                  </a:spcAft>
                  <a:buClr>
                    <a:sysClr val="window" lastClr="FFFFFF">
                      <a:lumMod val="50000"/>
                    </a:sysClr>
                  </a:buClr>
                  <a:buSzPct val="80000"/>
                  <a:tabLst>
                    <a:tab pos="361950" algn="r"/>
                    <a:tab pos="1076325" algn="r"/>
                    <a:tab pos="1790700" algn="r"/>
                    <a:tab pos="2514600" algn="r"/>
                    <a:tab pos="3228975" algn="r"/>
                    <a:tab pos="3943350" algn="r"/>
                    <a:tab pos="4667250" algn="r"/>
                    <a:tab pos="5381625" algn="r"/>
                    <a:tab pos="6096000" algn="r"/>
                    <a:tab pos="6819900" algn="r"/>
                    <a:tab pos="7534275" algn="r"/>
                  </a:tabLst>
                  <a:defRPr/>
                </a:pPr>
                <a:r>
                  <a:rPr lang="en-GB" b="1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>
                      <a:innerShdw blurRad="63500" dist="63500" dir="13500000">
                        <a:prstClr val="black">
                          <a:alpha val="50000"/>
                        </a:prstClr>
                      </a:innerShdw>
                    </a:effectLst>
                    <a:latin typeface="VW Headline OT-Black" pitchFamily="34" charset="0"/>
                  </a:rPr>
                  <a:t>2010</a:t>
                </a:r>
              </a:p>
            </p:txBody>
          </p:sp>
        </p:grpSp>
        <p:sp>
          <p:nvSpPr>
            <p:cNvPr id="221" name="TextBox 220"/>
            <p:cNvSpPr txBox="1"/>
            <p:nvPr/>
          </p:nvSpPr>
          <p:spPr bwMode="auto">
            <a:xfrm>
              <a:off x="995283" y="4107970"/>
              <a:ext cx="1781175" cy="1077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  <a:latin typeface="VW Headline OT-Black" pitchFamily="34" charset="0"/>
                </a:rPr>
                <a:t>MPV 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Sharan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SEAT Alhambra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Ford Galaxy</a:t>
              </a:r>
            </a:p>
          </p:txBody>
        </p:sp>
        <p:sp>
          <p:nvSpPr>
            <p:cNvPr id="222" name="TextBox 221"/>
            <p:cNvSpPr txBox="1"/>
            <p:nvPr/>
          </p:nvSpPr>
          <p:spPr bwMode="auto">
            <a:xfrm>
              <a:off x="3205083" y="4107970"/>
              <a:ext cx="1781175" cy="5857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  <a:latin typeface="VW Headline OT-Black" pitchFamily="34" charset="0"/>
                </a:rPr>
                <a:t>Convertible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Eos</a:t>
              </a:r>
            </a:p>
          </p:txBody>
        </p:sp>
        <p:sp>
          <p:nvSpPr>
            <p:cNvPr id="223" name="TextBox 222"/>
            <p:cNvSpPr txBox="1"/>
            <p:nvPr/>
          </p:nvSpPr>
          <p:spPr bwMode="auto">
            <a:xfrm>
              <a:off x="5410120" y="4107970"/>
              <a:ext cx="1781175" cy="584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  <a:latin typeface="VW Headline OT-Black" pitchFamily="34" charset="0"/>
                </a:rPr>
                <a:t>Coupé</a:t>
              </a:r>
              <a:r>
                <a:rPr lang="en-GB" sz="1600">
                  <a:solidFill>
                    <a:srgbClr val="333333"/>
                  </a:solidFill>
                  <a:latin typeface="VW Headline OT-Semibold" pitchFamily="34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Scirocco</a:t>
              </a:r>
            </a:p>
          </p:txBody>
        </p:sp>
        <p:sp>
          <p:nvSpPr>
            <p:cNvPr id="224" name="TextBox 223"/>
            <p:cNvSpPr txBox="1"/>
            <p:nvPr/>
          </p:nvSpPr>
          <p:spPr bwMode="auto">
            <a:xfrm>
              <a:off x="7613570" y="4107970"/>
              <a:ext cx="1781175" cy="830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  <a:latin typeface="VW Headline OT-Black" pitchFamily="34" charset="0"/>
                </a:rPr>
                <a:t>MPV II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Sharan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333333"/>
                  </a:solidFill>
                </a:rPr>
                <a:t>SEAT Alhambra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2804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 descr="SrEmili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3" b="3268"/>
          <a:stretch>
            <a:fillRect/>
          </a:stretch>
        </p:blipFill>
        <p:spPr bwMode="auto">
          <a:xfrm>
            <a:off x="1143002" y="1350964"/>
            <a:ext cx="751009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val 3"/>
          <p:cNvSpPr>
            <a:spLocks noChangeAspect="1" noChangeArrowheads="1"/>
          </p:cNvSpPr>
          <p:nvPr/>
        </p:nvSpPr>
        <p:spPr bwMode="auto">
          <a:xfrm>
            <a:off x="4834307" y="2038353"/>
            <a:ext cx="612531" cy="30321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Palmetal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76" name="Oval 4"/>
          <p:cNvSpPr>
            <a:spLocks noChangeAspect="1" noChangeArrowheads="1"/>
          </p:cNvSpPr>
          <p:nvPr/>
        </p:nvSpPr>
        <p:spPr bwMode="auto">
          <a:xfrm>
            <a:off x="5480538" y="2012950"/>
            <a:ext cx="740020" cy="39528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Continental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77" name="Oval 5"/>
          <p:cNvSpPr>
            <a:spLocks noChangeAspect="1" noChangeArrowheads="1"/>
          </p:cNvSpPr>
          <p:nvPr/>
        </p:nvSpPr>
        <p:spPr bwMode="auto">
          <a:xfrm>
            <a:off x="5471746" y="2889255"/>
            <a:ext cx="339969" cy="18256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PPG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78" name="Oval 6"/>
          <p:cNvSpPr>
            <a:spLocks noChangeAspect="1" noChangeArrowheads="1"/>
          </p:cNvSpPr>
          <p:nvPr/>
        </p:nvSpPr>
        <p:spPr bwMode="auto">
          <a:xfrm>
            <a:off x="6350979" y="1714501"/>
            <a:ext cx="612531" cy="30321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Wheels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79" name="Oval 7"/>
          <p:cNvSpPr>
            <a:spLocks noChangeAspect="1" noChangeArrowheads="1"/>
          </p:cNvSpPr>
          <p:nvPr/>
        </p:nvSpPr>
        <p:spPr bwMode="auto">
          <a:xfrm>
            <a:off x="6607422" y="2959100"/>
            <a:ext cx="816219" cy="4016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Faurecia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80" name="Oval 8"/>
          <p:cNvSpPr>
            <a:spLocks noChangeAspect="1" noChangeArrowheads="1"/>
          </p:cNvSpPr>
          <p:nvPr/>
        </p:nvSpPr>
        <p:spPr bwMode="auto">
          <a:xfrm>
            <a:off x="7252190" y="1866904"/>
            <a:ext cx="542192" cy="30321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Benteler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81" name="Oval 9"/>
          <p:cNvSpPr>
            <a:spLocks noChangeAspect="1" noChangeArrowheads="1"/>
          </p:cNvSpPr>
          <p:nvPr/>
        </p:nvSpPr>
        <p:spPr bwMode="auto">
          <a:xfrm>
            <a:off x="5827835" y="3570288"/>
            <a:ext cx="609600" cy="3032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Tenneco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82" name="Oval 10"/>
          <p:cNvSpPr>
            <a:spLocks noChangeAspect="1" noChangeArrowheads="1"/>
          </p:cNvSpPr>
          <p:nvPr/>
        </p:nvSpPr>
        <p:spPr bwMode="auto">
          <a:xfrm>
            <a:off x="5792666" y="4021138"/>
            <a:ext cx="546588" cy="2413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Wheels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83" name="Oval 11"/>
          <p:cNvSpPr>
            <a:spLocks noChangeAspect="1" noChangeArrowheads="1"/>
          </p:cNvSpPr>
          <p:nvPr/>
        </p:nvSpPr>
        <p:spPr bwMode="auto">
          <a:xfrm>
            <a:off x="6601558" y="4040188"/>
            <a:ext cx="543657" cy="2413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Vanpro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84" name="Oval 12"/>
          <p:cNvSpPr>
            <a:spLocks noChangeAspect="1" noChangeArrowheads="1"/>
          </p:cNvSpPr>
          <p:nvPr/>
        </p:nvSpPr>
        <p:spPr bwMode="auto">
          <a:xfrm>
            <a:off x="5319346" y="1428750"/>
            <a:ext cx="609600" cy="3048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>
                <a:solidFill>
                  <a:srgbClr val="FFFFFF"/>
                </a:solidFill>
                <a:latin typeface="Arial" pitchFamily="34" charset="0"/>
              </a:rPr>
              <a:t>Palmetal</a:t>
            </a: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85" name="AutoShape 13"/>
          <p:cNvSpPr>
            <a:spLocks noChangeAspect="1" noChangeArrowheads="1"/>
          </p:cNvSpPr>
          <p:nvPr/>
        </p:nvSpPr>
        <p:spPr bwMode="auto">
          <a:xfrm>
            <a:off x="7713787" y="2195513"/>
            <a:ext cx="612531" cy="3103562"/>
          </a:xfrm>
          <a:prstGeom prst="rightArrowCallout">
            <a:avLst>
              <a:gd name="adj1" fmla="val 98434"/>
              <a:gd name="adj2" fmla="val 98413"/>
              <a:gd name="adj3" fmla="val 27778"/>
              <a:gd name="adj4" fmla="val 66667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rot="10800000">
            <a:off x="7669790" y="2306678"/>
            <a:ext cx="492443" cy="284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 smtClean="0">
                <a:solidFill>
                  <a:srgbClr val="FFFFFF"/>
                </a:solidFill>
                <a:latin typeface="VW Headline OT-Book"/>
              </a:rPr>
              <a:t>Volkswagen Autoeuropa</a:t>
            </a:r>
            <a:r>
              <a:rPr lang="pt-PT" sz="2000" dirty="0" smtClean="0">
                <a:solidFill>
                  <a:srgbClr val="333333"/>
                </a:solidFill>
                <a:latin typeface="VW Headline OT-Book"/>
              </a:rPr>
              <a:t> </a:t>
            </a:r>
            <a:endParaRPr lang="pt-PT" sz="2000" dirty="0">
              <a:solidFill>
                <a:srgbClr val="333333"/>
              </a:solidFill>
              <a:latin typeface="VW Headline OT-Book"/>
            </a:endParaRPr>
          </a:p>
        </p:txBody>
      </p:sp>
      <p:sp>
        <p:nvSpPr>
          <p:cNvPr id="28687" name="Oval 15"/>
          <p:cNvSpPr>
            <a:spLocks noChangeAspect="1" noChangeArrowheads="1"/>
          </p:cNvSpPr>
          <p:nvPr/>
        </p:nvSpPr>
        <p:spPr bwMode="auto">
          <a:xfrm>
            <a:off x="3988778" y="3400425"/>
            <a:ext cx="719504" cy="38735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200" b="1" dirty="0" err="1">
                <a:solidFill>
                  <a:srgbClr val="FFFFFF"/>
                </a:solidFill>
                <a:latin typeface="Volkswagen Headline"/>
              </a:rPr>
              <a:t>Webasto</a:t>
            </a:r>
            <a:endParaRPr lang="en-US" sz="1200" b="1" dirty="0">
              <a:solidFill>
                <a:srgbClr val="FFFFFF"/>
              </a:solidFill>
              <a:latin typeface="Volkswagen Headline"/>
            </a:endParaRPr>
          </a:p>
        </p:txBody>
      </p:sp>
      <p:sp>
        <p:nvSpPr>
          <p:cNvPr id="28688" name="Oval 16"/>
          <p:cNvSpPr>
            <a:spLocks noChangeAspect="1" noChangeArrowheads="1"/>
          </p:cNvSpPr>
          <p:nvPr/>
        </p:nvSpPr>
        <p:spPr bwMode="auto">
          <a:xfrm>
            <a:off x="2894137" y="4073527"/>
            <a:ext cx="722434" cy="385763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>
                <a:solidFill>
                  <a:srgbClr val="FFFFFF"/>
                </a:solidFill>
                <a:latin typeface="Volkswagen Headline"/>
              </a:rPr>
              <a:t>Inapal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>
                <a:solidFill>
                  <a:srgbClr val="FFFFFF"/>
                </a:solidFill>
                <a:latin typeface="Volkswagen Headline"/>
              </a:rPr>
              <a:t>Plásticos</a:t>
            </a:r>
            <a:endParaRPr lang="en-US" sz="1100" b="1">
              <a:solidFill>
                <a:srgbClr val="FFFFFF"/>
              </a:solidFill>
              <a:latin typeface="Volkswagen Headline"/>
            </a:endParaRPr>
          </a:p>
        </p:txBody>
      </p:sp>
      <p:sp>
        <p:nvSpPr>
          <p:cNvPr id="28689" name="Oval 18"/>
          <p:cNvSpPr>
            <a:spLocks noChangeAspect="1" noChangeArrowheads="1"/>
          </p:cNvSpPr>
          <p:nvPr/>
        </p:nvSpPr>
        <p:spPr bwMode="auto">
          <a:xfrm>
            <a:off x="2834054" y="3148018"/>
            <a:ext cx="854320" cy="29368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200" b="1">
                <a:solidFill>
                  <a:srgbClr val="FFFFFF"/>
                </a:solidFill>
                <a:latin typeface="Arial" pitchFamily="34" charset="0"/>
              </a:rPr>
              <a:t>Peguform</a:t>
            </a:r>
            <a:endParaRPr lang="en-US" sz="12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90" name="Oval 19"/>
          <p:cNvSpPr>
            <a:spLocks noChangeAspect="1" noChangeArrowheads="1"/>
          </p:cNvSpPr>
          <p:nvPr/>
        </p:nvSpPr>
        <p:spPr bwMode="auto">
          <a:xfrm>
            <a:off x="2639160" y="3616328"/>
            <a:ext cx="590550" cy="3524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200" b="1">
                <a:solidFill>
                  <a:srgbClr val="FFFFFF"/>
                </a:solidFill>
                <a:latin typeface="Arial" pitchFamily="34" charset="0"/>
              </a:rPr>
              <a:t>SPpM</a:t>
            </a:r>
            <a:endParaRPr lang="en-US" sz="12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91" name="Oval 21"/>
          <p:cNvSpPr>
            <a:spLocks noChangeAspect="1" noChangeArrowheads="1"/>
          </p:cNvSpPr>
          <p:nvPr/>
        </p:nvSpPr>
        <p:spPr bwMode="auto">
          <a:xfrm>
            <a:off x="4783016" y="3719518"/>
            <a:ext cx="984738" cy="52863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FFFFFF"/>
                </a:solidFill>
                <a:latin typeface="Volkswagen Headline"/>
              </a:rPr>
              <a:t>Autoeuropa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 b="1" dirty="0" err="1">
                <a:solidFill>
                  <a:srgbClr val="FFFFFF"/>
                </a:solidFill>
                <a:latin typeface="Volkswagen Headline"/>
              </a:rPr>
              <a:t>Tool</a:t>
            </a:r>
            <a:r>
              <a:rPr lang="pt-PT" sz="1000" b="1" dirty="0">
                <a:solidFill>
                  <a:srgbClr val="FFFFFF"/>
                </a:solidFill>
                <a:latin typeface="Volkswagen Headline"/>
              </a:rPr>
              <a:t> </a:t>
            </a:r>
            <a:r>
              <a:rPr lang="pt-PT" sz="1000" b="1" dirty="0" err="1">
                <a:solidFill>
                  <a:srgbClr val="FFFFFF"/>
                </a:solidFill>
                <a:latin typeface="Volkswagen Headline"/>
              </a:rPr>
              <a:t>Shop</a:t>
            </a:r>
            <a:endParaRPr lang="en-US" sz="1000" b="1" dirty="0">
              <a:solidFill>
                <a:srgbClr val="FFFFFF"/>
              </a:solidFill>
              <a:latin typeface="Volkswagen Headline"/>
            </a:endParaRPr>
          </a:p>
        </p:txBody>
      </p:sp>
      <p:sp>
        <p:nvSpPr>
          <p:cNvPr id="28692" name="Oval 22"/>
          <p:cNvSpPr>
            <a:spLocks noChangeAspect="1" noChangeArrowheads="1"/>
          </p:cNvSpPr>
          <p:nvPr/>
        </p:nvSpPr>
        <p:spPr bwMode="auto">
          <a:xfrm>
            <a:off x="602274" y="2465388"/>
            <a:ext cx="808892" cy="334962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pitchFamily="34" charset="0"/>
              </a:rPr>
              <a:t>Schnellecke</a:t>
            </a:r>
          </a:p>
        </p:txBody>
      </p:sp>
      <p:sp>
        <p:nvSpPr>
          <p:cNvPr id="28693" name="Oval 23"/>
          <p:cNvSpPr>
            <a:spLocks noChangeAspect="1" noChangeArrowheads="1"/>
          </p:cNvSpPr>
          <p:nvPr/>
        </p:nvSpPr>
        <p:spPr bwMode="auto">
          <a:xfrm>
            <a:off x="6526826" y="2622550"/>
            <a:ext cx="655027" cy="3365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>
                <a:solidFill>
                  <a:srgbClr val="FFFFFF"/>
                </a:solidFill>
                <a:latin typeface="Arial" pitchFamily="34" charset="0"/>
              </a:rPr>
              <a:t>SAS</a:t>
            </a:r>
          </a:p>
        </p:txBody>
      </p:sp>
      <p:sp>
        <p:nvSpPr>
          <p:cNvPr id="28694" name="Oval 24"/>
          <p:cNvSpPr>
            <a:spLocks noChangeAspect="1" noChangeArrowheads="1"/>
          </p:cNvSpPr>
          <p:nvPr/>
        </p:nvSpPr>
        <p:spPr bwMode="auto">
          <a:xfrm>
            <a:off x="813460" y="5804168"/>
            <a:ext cx="548054" cy="24288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95" name="Oval 25"/>
          <p:cNvSpPr>
            <a:spLocks noChangeAspect="1" noChangeArrowheads="1"/>
          </p:cNvSpPr>
          <p:nvPr/>
        </p:nvSpPr>
        <p:spPr bwMode="auto">
          <a:xfrm>
            <a:off x="6255728" y="5808673"/>
            <a:ext cx="540726" cy="242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  <a:latin typeface="Volkswagen Headline"/>
            </a:endParaRPr>
          </a:p>
        </p:txBody>
      </p:sp>
      <p:sp>
        <p:nvSpPr>
          <p:cNvPr id="28696" name="Oval 26"/>
          <p:cNvSpPr>
            <a:spLocks noChangeAspect="1" noChangeArrowheads="1"/>
          </p:cNvSpPr>
          <p:nvPr/>
        </p:nvSpPr>
        <p:spPr bwMode="auto">
          <a:xfrm>
            <a:off x="3513995" y="5811843"/>
            <a:ext cx="542192" cy="2428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697" name="Oval 28"/>
          <p:cNvSpPr>
            <a:spLocks noChangeAspect="1" noChangeArrowheads="1"/>
          </p:cNvSpPr>
          <p:nvPr/>
        </p:nvSpPr>
        <p:spPr bwMode="auto">
          <a:xfrm>
            <a:off x="4473822" y="4414838"/>
            <a:ext cx="720969" cy="385762"/>
          </a:xfrm>
          <a:prstGeom prst="ellipse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>
                <a:solidFill>
                  <a:srgbClr val="FFFFFF"/>
                </a:solidFill>
                <a:latin typeface="Arial" pitchFamily="34" charset="0"/>
              </a:rPr>
              <a:t>Inapal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>
                <a:solidFill>
                  <a:srgbClr val="FFFFFF"/>
                </a:solidFill>
                <a:latin typeface="Arial" pitchFamily="34" charset="0"/>
              </a:rPr>
              <a:t>Metal</a:t>
            </a:r>
            <a:endParaRPr lang="en-US" sz="11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245" name="Text Box 35"/>
          <p:cNvSpPr txBox="1">
            <a:spLocks noChangeArrowheads="1"/>
          </p:cNvSpPr>
          <p:nvPr/>
        </p:nvSpPr>
        <p:spPr bwMode="auto">
          <a:xfrm>
            <a:off x="1352719" y="5797818"/>
            <a:ext cx="2173166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 dirty="0" smtClean="0">
                <a:solidFill>
                  <a:srgbClr val="333333"/>
                </a:solidFill>
                <a:latin typeface="VW Headline OT-Book"/>
              </a:rPr>
              <a:t>Desde </a:t>
            </a:r>
            <a:r>
              <a:rPr lang="pt-PT" sz="1300" dirty="0">
                <a:solidFill>
                  <a:srgbClr val="333333"/>
                </a:solidFill>
                <a:latin typeface="VW Headline OT-Book"/>
              </a:rPr>
              <a:t>1995</a:t>
            </a:r>
          </a:p>
        </p:txBody>
      </p:sp>
      <p:sp>
        <p:nvSpPr>
          <p:cNvPr id="9246" name="Text Box 36"/>
          <p:cNvSpPr txBox="1">
            <a:spLocks noChangeArrowheads="1"/>
          </p:cNvSpPr>
          <p:nvPr/>
        </p:nvSpPr>
        <p:spPr bwMode="auto">
          <a:xfrm>
            <a:off x="3997571" y="5792788"/>
            <a:ext cx="2173166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 dirty="0" smtClean="0">
                <a:solidFill>
                  <a:srgbClr val="333333"/>
                </a:solidFill>
                <a:latin typeface="VW Headline OT-Book"/>
              </a:rPr>
              <a:t>Desde </a:t>
            </a:r>
            <a:r>
              <a:rPr lang="pt-PT" sz="1300" dirty="0">
                <a:solidFill>
                  <a:srgbClr val="333333"/>
                </a:solidFill>
                <a:latin typeface="VW Headline OT-Book"/>
              </a:rPr>
              <a:t>2000</a:t>
            </a:r>
          </a:p>
        </p:txBody>
      </p:sp>
      <p:sp>
        <p:nvSpPr>
          <p:cNvPr id="9247" name="Text Box 37"/>
          <p:cNvSpPr txBox="1">
            <a:spLocks noChangeArrowheads="1"/>
          </p:cNvSpPr>
          <p:nvPr/>
        </p:nvSpPr>
        <p:spPr bwMode="auto">
          <a:xfrm>
            <a:off x="6777404" y="5764218"/>
            <a:ext cx="217316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 dirty="0" smtClean="0">
                <a:solidFill>
                  <a:srgbClr val="333333"/>
                </a:solidFill>
                <a:latin typeface="VW Headline OT-Book"/>
              </a:rPr>
              <a:t>Desde </a:t>
            </a:r>
            <a:r>
              <a:rPr lang="pt-PT" sz="1300" dirty="0">
                <a:solidFill>
                  <a:srgbClr val="333333"/>
                </a:solidFill>
                <a:latin typeface="VW Headline OT-Book"/>
              </a:rPr>
              <a:t>2005</a:t>
            </a:r>
          </a:p>
        </p:txBody>
      </p:sp>
      <p:sp>
        <p:nvSpPr>
          <p:cNvPr id="9248" name="Rectangle 38"/>
          <p:cNvSpPr>
            <a:spLocks noChangeArrowheads="1"/>
          </p:cNvSpPr>
          <p:nvPr/>
        </p:nvSpPr>
        <p:spPr bwMode="auto">
          <a:xfrm>
            <a:off x="600808" y="1463356"/>
            <a:ext cx="4107474" cy="58929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47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>
                <a:solidFill>
                  <a:schemeClr val="tx1"/>
                </a:solidFill>
              </a:rPr>
              <a:t>Fornecedores:	20</a:t>
            </a:r>
          </a:p>
          <a:p>
            <a:pPr marL="47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>
                <a:solidFill>
                  <a:schemeClr val="tx1"/>
                </a:solidFill>
              </a:rPr>
              <a:t>Colaboradores: 	1.500</a:t>
            </a:r>
          </a:p>
        </p:txBody>
      </p:sp>
      <p:sp>
        <p:nvSpPr>
          <p:cNvPr id="28705" name="Oval 10"/>
          <p:cNvSpPr>
            <a:spLocks noChangeAspect="1" noChangeArrowheads="1"/>
          </p:cNvSpPr>
          <p:nvPr/>
        </p:nvSpPr>
        <p:spPr bwMode="auto">
          <a:xfrm>
            <a:off x="5235820" y="3313113"/>
            <a:ext cx="489438" cy="3032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000">
                <a:solidFill>
                  <a:srgbClr val="FFFFFF"/>
                </a:solidFill>
              </a:rPr>
              <a:t>Kautex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8706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3369" cy="1143000"/>
          </a:xfrm>
        </p:spPr>
        <p:txBody>
          <a:bodyPr>
            <a:normAutofit/>
          </a:bodyPr>
          <a:lstStyle/>
          <a:p>
            <a:r>
              <a:rPr lang="pt-PT" dirty="0"/>
              <a:t>Parque Industrial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166" y="3864779"/>
            <a:ext cx="1097134" cy="35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15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0" dirty="0"/>
              <a:t>Dados e factos 2011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2400" b="0" dirty="0" smtClean="0">
              <a:latin typeface="+mj-lt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97928" y="1476380"/>
            <a:ext cx="1720362" cy="142081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540000" tIns="270000" bIns="90000" anchor="ctr"/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333333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89385" y="1476380"/>
            <a:ext cx="1720362" cy="142081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540000" tIns="270000" bIns="90000" anchor="ctr"/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333333"/>
              </a:solidFill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07574" y="1476380"/>
            <a:ext cx="1720362" cy="1420813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40000" tIns="270000" bIns="90000" anchor="ctr"/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21366" y="1476380"/>
            <a:ext cx="1721826" cy="142081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540000" tIns="270000" bIns="90000" anchor="ctr"/>
          <a:lstStyle/>
          <a:p>
            <a:pPr marL="53022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srgbClr val="33333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928" y="1579568"/>
            <a:ext cx="172036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rgbClr val="FFFFFF"/>
                </a:solidFill>
                <a:latin typeface="VW Headline OT-Black" pitchFamily="34" charset="0"/>
              </a:rPr>
              <a:t>133.100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>
                <a:solidFill>
                  <a:srgbClr val="FFFFFF"/>
                </a:solidFill>
              </a:rPr>
              <a:t>unidades produzidas</a:t>
            </a:r>
            <a:endParaRPr lang="pt-PT" sz="16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9385" y="1544638"/>
            <a:ext cx="1720362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rgbClr val="FFFFFF"/>
                </a:solidFill>
                <a:latin typeface="VW Headline OT-Black" pitchFamily="34" charset="0"/>
              </a:rPr>
              <a:t>3.603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>
                <a:solidFill>
                  <a:srgbClr val="FFFFFF"/>
                </a:solidFill>
              </a:rPr>
              <a:t>colaboradores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7574" y="1544638"/>
            <a:ext cx="17203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rgbClr val="FFFFFF"/>
                </a:solidFill>
                <a:latin typeface="VW Headline OT-Black" pitchFamily="34" charset="0"/>
              </a:rPr>
              <a:t>2,2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srgbClr val="FFFFFF"/>
                </a:solidFill>
              </a:rPr>
              <a:t>mil milhões de euros </a:t>
            </a:r>
            <a:r>
              <a:rPr lang="pt-PT" dirty="0">
                <a:solidFill>
                  <a:srgbClr val="FFFFFF"/>
                </a:solidFill>
              </a:rPr>
              <a:t>volume vendas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1366" y="1544641"/>
            <a:ext cx="172182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rgbClr val="FFFFFF"/>
                </a:solidFill>
                <a:latin typeface="VW Headline OT-Black" pitchFamily="34" charset="0"/>
              </a:rPr>
              <a:t>947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srgbClr val="FFFFFF"/>
                </a:solidFill>
              </a:rPr>
              <a:t>milhões de euros </a:t>
            </a:r>
            <a:r>
              <a:rPr lang="pt-PT" dirty="0">
                <a:solidFill>
                  <a:srgbClr val="FFFFFF"/>
                </a:solidFill>
              </a:rPr>
              <a:t>aquisição nacional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sz="1400" dirty="0">
              <a:solidFill>
                <a:srgbClr val="FFFFFF"/>
              </a:solidFill>
            </a:endParaRPr>
          </a:p>
        </p:txBody>
      </p:sp>
      <p:pic>
        <p:nvPicPr>
          <p:cNvPr id="29708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895605"/>
            <a:ext cx="1723292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971" y="2897188"/>
            <a:ext cx="1715966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384" y="2895605"/>
            <a:ext cx="1730620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60" y="2897188"/>
            <a:ext cx="1714500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7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Principais </a:t>
            </a:r>
            <a:r>
              <a:rPr lang="pt-PT" dirty="0" smtClean="0"/>
              <a:t>mercados</a:t>
            </a:r>
            <a:endParaRPr lang="pt-PT" dirty="0" smtClean="0">
              <a:latin typeface="VW Headline OT-Semibold" pitchFamily="34" charset="0"/>
            </a:endParaRP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20" y="1268427"/>
            <a:ext cx="8578362" cy="475615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67897" y="3356992"/>
            <a:ext cx="2160240" cy="158417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99,5 % da produção é para exportação</a:t>
            </a:r>
            <a:endParaRPr lang="pt-PT" sz="2400" dirty="0"/>
          </a:p>
        </p:txBody>
      </p:sp>
      <p:sp>
        <p:nvSpPr>
          <p:cNvPr id="3" name="Rectangle 2"/>
          <p:cNvSpPr/>
          <p:nvPr/>
        </p:nvSpPr>
        <p:spPr>
          <a:xfrm>
            <a:off x="7105311" y="883790"/>
            <a:ext cx="172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(Setembro </a:t>
            </a:r>
            <a:r>
              <a:rPr lang="pt-PT" dirty="0"/>
              <a:t>2012)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8264" y="1412776"/>
            <a:ext cx="1886046" cy="42484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6184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9" name="Group 6"/>
          <p:cNvGrpSpPr>
            <a:grpSpLocks/>
          </p:cNvGrpSpPr>
          <p:nvPr/>
        </p:nvGrpSpPr>
        <p:grpSpPr bwMode="auto">
          <a:xfrm>
            <a:off x="532092" y="3699266"/>
            <a:ext cx="4028634" cy="1985964"/>
            <a:chOff x="1297093" y="3366273"/>
            <a:chExt cx="3763964" cy="1682613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297093" y="3366273"/>
              <a:ext cx="3763816" cy="16826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33434C"/>
                </a:solidFill>
              </a:endParaRPr>
            </a:p>
          </p:txBody>
        </p:sp>
        <p:sp>
          <p:nvSpPr>
            <p:cNvPr id="34843" name="TextBox 29"/>
            <p:cNvSpPr txBox="1">
              <a:spLocks noChangeArrowheads="1"/>
            </p:cNvSpPr>
            <p:nvPr/>
          </p:nvSpPr>
          <p:spPr bwMode="auto">
            <a:xfrm>
              <a:off x="1309793" y="3374150"/>
              <a:ext cx="3751264" cy="3093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>
                  <a:solidFill>
                    <a:srgbClr val="FFFFFF"/>
                  </a:solidFill>
                  <a:latin typeface="VW Headline OT-Black" pitchFamily="34" charset="0"/>
                </a:rPr>
                <a:t>Responsabilidade</a:t>
              </a:r>
            </a:p>
          </p:txBody>
        </p:sp>
        <p:sp>
          <p:nvSpPr>
            <p:cNvPr id="34844" name="TextBox 33"/>
            <p:cNvSpPr txBox="1">
              <a:spLocks noChangeArrowheads="1"/>
            </p:cNvSpPr>
            <p:nvPr/>
          </p:nvSpPr>
          <p:spPr bwMode="auto">
            <a:xfrm>
              <a:off x="1348030" y="3922751"/>
              <a:ext cx="3708080" cy="88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33434C"/>
                  </a:solidFill>
                  <a:latin typeface="VW Headline OT-Semibold" pitchFamily="34" charset="0"/>
                </a:rPr>
                <a:t>Dinamização de projetos nas áreas do ambiente, cultura, desporto e solidariedade social</a:t>
              </a:r>
            </a:p>
          </p:txBody>
        </p:sp>
      </p:grpSp>
      <p:grpSp>
        <p:nvGrpSpPr>
          <p:cNvPr id="34830" name="Group 5"/>
          <p:cNvGrpSpPr>
            <a:grpSpLocks/>
          </p:cNvGrpSpPr>
          <p:nvPr/>
        </p:nvGrpSpPr>
        <p:grpSpPr bwMode="auto">
          <a:xfrm>
            <a:off x="532092" y="1521217"/>
            <a:ext cx="4028633" cy="2065338"/>
            <a:chOff x="1297093" y="1520915"/>
            <a:chExt cx="3763963" cy="174986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297093" y="1520915"/>
              <a:ext cx="3763816" cy="17498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33434C"/>
                </a:solidFill>
              </a:endParaRPr>
            </a:p>
          </p:txBody>
        </p:sp>
        <p:sp>
          <p:nvSpPr>
            <p:cNvPr id="34840" name="TextBox 6"/>
            <p:cNvSpPr txBox="1">
              <a:spLocks noChangeArrowheads="1"/>
            </p:cNvSpPr>
            <p:nvPr/>
          </p:nvSpPr>
          <p:spPr bwMode="auto">
            <a:xfrm>
              <a:off x="1309793" y="1522988"/>
              <a:ext cx="3751263" cy="3093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dirty="0">
                  <a:solidFill>
                    <a:srgbClr val="FFFFFF"/>
                  </a:solidFill>
                  <a:latin typeface="VW Headline OT-Black" pitchFamily="34" charset="0"/>
                </a:rPr>
                <a:t>Novas Oportunidades de Negócio</a:t>
              </a:r>
            </a:p>
          </p:txBody>
        </p:sp>
        <p:sp>
          <p:nvSpPr>
            <p:cNvPr id="34841" name="TextBox 8"/>
            <p:cNvSpPr txBox="1">
              <a:spLocks noChangeArrowheads="1"/>
            </p:cNvSpPr>
            <p:nvPr/>
          </p:nvSpPr>
          <p:spPr bwMode="auto">
            <a:xfrm>
              <a:off x="1348030" y="1972098"/>
              <a:ext cx="2759994" cy="115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33434C"/>
                  </a:solidFill>
                  <a:latin typeface="VW Headline OT-Semibold" pitchFamily="34" charset="0"/>
                </a:rPr>
                <a:t>Unidades de negócio de nicho para fornecimento de serviços ao Grupo Volkswagen  </a:t>
              </a:r>
            </a:p>
          </p:txBody>
        </p:sp>
      </p:grpSp>
      <p:grpSp>
        <p:nvGrpSpPr>
          <p:cNvPr id="34832" name="Group 3"/>
          <p:cNvGrpSpPr>
            <a:grpSpLocks/>
          </p:cNvGrpSpPr>
          <p:nvPr/>
        </p:nvGrpSpPr>
        <p:grpSpPr bwMode="auto">
          <a:xfrm>
            <a:off x="4624505" y="3699033"/>
            <a:ext cx="4066763" cy="2025896"/>
            <a:chOff x="5120645" y="3366075"/>
            <a:chExt cx="3799588" cy="171644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156416" y="3366273"/>
              <a:ext cx="3763817" cy="16826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33434C"/>
                </a:solidFill>
              </a:endParaRPr>
            </a:p>
          </p:txBody>
        </p:sp>
        <p:sp>
          <p:nvSpPr>
            <p:cNvPr id="34834" name="TextBox 30"/>
            <p:cNvSpPr txBox="1">
              <a:spLocks noChangeArrowheads="1"/>
            </p:cNvSpPr>
            <p:nvPr/>
          </p:nvSpPr>
          <p:spPr bwMode="auto">
            <a:xfrm>
              <a:off x="5156270" y="3366075"/>
              <a:ext cx="3760787" cy="3093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r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>
                  <a:solidFill>
                    <a:srgbClr val="FFFFFF"/>
                  </a:solidFill>
                  <a:latin typeface="VW Headline OT-Black" pitchFamily="34" charset="0"/>
                </a:rPr>
                <a:t>  Gestão de Recursos Humanos</a:t>
              </a:r>
            </a:p>
          </p:txBody>
        </p:sp>
        <p:sp>
          <p:nvSpPr>
            <p:cNvPr id="34835" name="TextBox 32"/>
            <p:cNvSpPr txBox="1">
              <a:spLocks noChangeArrowheads="1"/>
            </p:cNvSpPr>
            <p:nvPr/>
          </p:nvSpPr>
          <p:spPr bwMode="auto">
            <a:xfrm>
              <a:off x="5120645" y="3929942"/>
              <a:ext cx="3729284" cy="115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r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33434C"/>
                  </a:solidFill>
                  <a:latin typeface="VW Headline OT-Semibold" pitchFamily="34" charset="0"/>
                </a:rPr>
                <a:t>Saúde e bem-estar, desenvolvimento de competências e motivação dos colaboradores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462188" y="899094"/>
            <a:ext cx="4603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 e Responsabilidade </a:t>
            </a: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35496" y="375292"/>
            <a:ext cx="8959035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A estratégia da Volkswagen Autoeuropa</a:t>
            </a:r>
            <a:endParaRPr lang="pt-PT" dirty="0" smtClean="0">
              <a:latin typeface="VWHeadlineBalt-Bk" pitchFamily="82" charset="0"/>
            </a:endParaRPr>
          </a:p>
        </p:txBody>
      </p:sp>
      <p:grpSp>
        <p:nvGrpSpPr>
          <p:cNvPr id="34831" name="Group 4"/>
          <p:cNvGrpSpPr>
            <a:grpSpLocks/>
          </p:cNvGrpSpPr>
          <p:nvPr/>
        </p:nvGrpSpPr>
        <p:grpSpPr bwMode="auto">
          <a:xfrm>
            <a:off x="4662791" y="1518042"/>
            <a:ext cx="4028477" cy="2070099"/>
            <a:chOff x="5156416" y="1518225"/>
            <a:chExt cx="3763817" cy="1753897"/>
          </a:xfrm>
        </p:grpSpPr>
        <p:sp>
          <p:nvSpPr>
            <p:cNvPr id="10" name="Rectangle 9"/>
            <p:cNvSpPr/>
            <p:nvPr/>
          </p:nvSpPr>
          <p:spPr bwMode="auto">
            <a:xfrm>
              <a:off x="5156416" y="1523605"/>
              <a:ext cx="3763817" cy="174851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PT">
                <a:solidFill>
                  <a:srgbClr val="33434C"/>
                </a:solidFill>
              </a:endParaRPr>
            </a:p>
          </p:txBody>
        </p:sp>
        <p:sp>
          <p:nvSpPr>
            <p:cNvPr id="34837" name="TextBox 26"/>
            <p:cNvSpPr txBox="1">
              <a:spLocks noChangeArrowheads="1"/>
            </p:cNvSpPr>
            <p:nvPr/>
          </p:nvSpPr>
          <p:spPr bwMode="auto">
            <a:xfrm>
              <a:off x="5168970" y="1518225"/>
              <a:ext cx="3748088" cy="3199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r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>
                  <a:solidFill>
                    <a:srgbClr val="FFFFFF"/>
                  </a:solidFill>
                  <a:latin typeface="VW Headline OT-Black" pitchFamily="34" charset="0"/>
                </a:rPr>
                <a:t>Estratégia de Transportes </a:t>
              </a:r>
            </a:p>
          </p:txBody>
        </p:sp>
        <p:sp>
          <p:nvSpPr>
            <p:cNvPr id="34838" name="TextBox 31"/>
            <p:cNvSpPr txBox="1">
              <a:spLocks noChangeArrowheads="1"/>
            </p:cNvSpPr>
            <p:nvPr/>
          </p:nvSpPr>
          <p:spPr bwMode="auto">
            <a:xfrm>
              <a:off x="5747657" y="2072276"/>
              <a:ext cx="3113201" cy="88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r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33434C"/>
                  </a:solidFill>
                  <a:latin typeface="VW Headline OT-Semibold" pitchFamily="34" charset="0"/>
                </a:rPr>
                <a:t>Localização geográfica como vantagem    competitiva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42779" y="2438421"/>
            <a:ext cx="1896208" cy="2381250"/>
            <a:chOff x="3943875" y="1864163"/>
            <a:chExt cx="2053400" cy="2381250"/>
          </a:xfrm>
        </p:grpSpPr>
        <p:sp>
          <p:nvSpPr>
            <p:cNvPr id="34822" name="Oval 5"/>
            <p:cNvSpPr>
              <a:spLocks noChangeArrowheads="1"/>
            </p:cNvSpPr>
            <p:nvPr/>
          </p:nvSpPr>
          <p:spPr bwMode="auto">
            <a:xfrm>
              <a:off x="3955750" y="2095226"/>
              <a:ext cx="2041525" cy="19462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pt-PT">
                <a:solidFill>
                  <a:srgbClr val="33434C"/>
                </a:solidFill>
              </a:endParaRPr>
            </a:p>
          </p:txBody>
        </p:sp>
        <p:grpSp>
          <p:nvGrpSpPr>
            <p:cNvPr id="34823" name="Group 2"/>
            <p:cNvGrpSpPr>
              <a:grpSpLocks/>
            </p:cNvGrpSpPr>
            <p:nvPr/>
          </p:nvGrpSpPr>
          <p:grpSpPr bwMode="auto">
            <a:xfrm>
              <a:off x="3943875" y="1864163"/>
              <a:ext cx="2041525" cy="2381250"/>
              <a:chOff x="2830513" y="1654175"/>
              <a:chExt cx="3502025" cy="4022725"/>
            </a:xfrm>
          </p:grpSpPr>
          <p:sp>
            <p:nvSpPr>
              <p:cNvPr id="34827" name="Freeform 49"/>
              <p:cNvSpPr>
                <a:spLocks/>
              </p:cNvSpPr>
              <p:nvPr/>
            </p:nvSpPr>
            <p:spPr bwMode="gray">
              <a:xfrm>
                <a:off x="2830513" y="1654175"/>
                <a:ext cx="2178050" cy="3749675"/>
              </a:xfrm>
              <a:custGeom>
                <a:avLst/>
                <a:gdLst>
                  <a:gd name="T0" fmla="*/ 2147483647 w 365"/>
                  <a:gd name="T1" fmla="*/ 2147483647 h 624"/>
                  <a:gd name="T2" fmla="*/ 2147483647 w 365"/>
                  <a:gd name="T3" fmla="*/ 0 h 624"/>
                  <a:gd name="T4" fmla="*/ 2147483647 w 365"/>
                  <a:gd name="T5" fmla="*/ 2147483647 h 624"/>
                  <a:gd name="T6" fmla="*/ 0 w 365"/>
                  <a:gd name="T7" fmla="*/ 2147483647 h 624"/>
                  <a:gd name="T8" fmla="*/ 2147483647 w 365"/>
                  <a:gd name="T9" fmla="*/ 2147483647 h 624"/>
                  <a:gd name="T10" fmla="*/ 2147483647 w 365"/>
                  <a:gd name="T11" fmla="*/ 2147483647 h 624"/>
                  <a:gd name="T12" fmla="*/ 2147483647 w 365"/>
                  <a:gd name="T13" fmla="*/ 2147483647 h 624"/>
                  <a:gd name="T14" fmla="*/ 2147483647 w 365"/>
                  <a:gd name="T15" fmla="*/ 2147483647 h 624"/>
                  <a:gd name="T16" fmla="*/ 2147483647 w 365"/>
                  <a:gd name="T17" fmla="*/ 2147483647 h 624"/>
                  <a:gd name="T18" fmla="*/ 2147483647 w 365"/>
                  <a:gd name="T19" fmla="*/ 2147483647 h 624"/>
                  <a:gd name="T20" fmla="*/ 2147483647 w 365"/>
                  <a:gd name="T21" fmla="*/ 2147483647 h 624"/>
                  <a:gd name="T22" fmla="*/ 2147483647 w 365"/>
                  <a:gd name="T23" fmla="*/ 2147483647 h 6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5" h="624">
                    <a:moveTo>
                      <a:pt x="365" y="9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480"/>
                      <a:pt x="105" y="600"/>
                      <a:pt x="243" y="624"/>
                    </a:cubicBezTo>
                    <a:cubicBezTo>
                      <a:pt x="202" y="575"/>
                      <a:pt x="202" y="575"/>
                      <a:pt x="202" y="575"/>
                    </a:cubicBezTo>
                    <a:cubicBezTo>
                      <a:pt x="251" y="516"/>
                      <a:pt x="251" y="516"/>
                      <a:pt x="251" y="516"/>
                    </a:cubicBezTo>
                    <a:cubicBezTo>
                      <a:pt x="233" y="512"/>
                      <a:pt x="216" y="506"/>
                      <a:pt x="200" y="496"/>
                    </a:cubicBezTo>
                    <a:cubicBezTo>
                      <a:pt x="111" y="445"/>
                      <a:pt x="80" y="331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lnTo>
                      <a:pt x="365" y="9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E6E6E6"/>
                  </a:gs>
                  <a:gs pos="100000">
                    <a:srgbClr val="C0C0C0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33434C"/>
                  </a:solidFill>
                </a:endParaRPr>
              </a:p>
            </p:txBody>
          </p:sp>
          <p:sp>
            <p:nvSpPr>
              <p:cNvPr id="34828" name="Freeform 50"/>
              <p:cNvSpPr>
                <a:spLocks/>
              </p:cNvSpPr>
              <p:nvPr/>
            </p:nvSpPr>
            <p:spPr bwMode="gray">
              <a:xfrm>
                <a:off x="4151313" y="1939925"/>
                <a:ext cx="2181225" cy="3736975"/>
              </a:xfrm>
              <a:custGeom>
                <a:avLst/>
                <a:gdLst>
                  <a:gd name="T0" fmla="*/ 2147483647 w 365"/>
                  <a:gd name="T1" fmla="*/ 2147483647 h 623"/>
                  <a:gd name="T2" fmla="*/ 2147483647 w 365"/>
                  <a:gd name="T3" fmla="*/ 0 h 623"/>
                  <a:gd name="T4" fmla="*/ 2147483647 w 365"/>
                  <a:gd name="T5" fmla="*/ 2147483647 h 623"/>
                  <a:gd name="T6" fmla="*/ 2147483647 w 365"/>
                  <a:gd name="T7" fmla="*/ 2147483647 h 623"/>
                  <a:gd name="T8" fmla="*/ 2147483647 w 365"/>
                  <a:gd name="T9" fmla="*/ 2147483647 h 623"/>
                  <a:gd name="T10" fmla="*/ 2147483647 w 365"/>
                  <a:gd name="T11" fmla="*/ 2147483647 h 623"/>
                  <a:gd name="T12" fmla="*/ 2147483647 w 365"/>
                  <a:gd name="T13" fmla="*/ 2147483647 h 623"/>
                  <a:gd name="T14" fmla="*/ 2147483647 w 365"/>
                  <a:gd name="T15" fmla="*/ 2147483647 h 623"/>
                  <a:gd name="T16" fmla="*/ 0 w 365"/>
                  <a:gd name="T17" fmla="*/ 2147483647 h 623"/>
                  <a:gd name="T18" fmla="*/ 2147483647 w 365"/>
                  <a:gd name="T19" fmla="*/ 2147483647 h 623"/>
                  <a:gd name="T20" fmla="*/ 2147483647 w 365"/>
                  <a:gd name="T21" fmla="*/ 2147483647 h 623"/>
                  <a:gd name="T22" fmla="*/ 2147483647 w 365"/>
                  <a:gd name="T23" fmla="*/ 2147483647 h 6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5" h="623">
                    <a:moveTo>
                      <a:pt x="365" y="288"/>
                    </a:moveTo>
                    <a:cubicBezTo>
                      <a:pt x="365" y="144"/>
                      <a:pt x="260" y="23"/>
                      <a:pt x="122" y="0"/>
                    </a:cubicBezTo>
                    <a:cubicBezTo>
                      <a:pt x="162" y="49"/>
                      <a:pt x="162" y="49"/>
                      <a:pt x="162" y="49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31" y="111"/>
                      <a:pt x="149" y="118"/>
                      <a:pt x="165" y="127"/>
                    </a:cubicBezTo>
                    <a:cubicBezTo>
                      <a:pt x="254" y="179"/>
                      <a:pt x="284" y="292"/>
                      <a:pt x="233" y="381"/>
                    </a:cubicBezTo>
                    <a:cubicBezTo>
                      <a:pt x="200" y="439"/>
                      <a:pt x="140" y="472"/>
                      <a:pt x="79" y="474"/>
                    </a:cubicBezTo>
                    <a:cubicBezTo>
                      <a:pt x="79" y="432"/>
                      <a:pt x="79" y="432"/>
                      <a:pt x="79" y="432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79" y="623"/>
                      <a:pt x="79" y="623"/>
                      <a:pt x="79" y="623"/>
                    </a:cubicBezTo>
                    <a:cubicBezTo>
                      <a:pt x="79" y="581"/>
                      <a:pt x="79" y="581"/>
                      <a:pt x="79" y="581"/>
                    </a:cubicBezTo>
                    <a:cubicBezTo>
                      <a:pt x="237" y="577"/>
                      <a:pt x="365" y="448"/>
                      <a:pt x="365" y="2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E6E6E6"/>
                  </a:gs>
                  <a:gs pos="100000">
                    <a:srgbClr val="C0C0C0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PT">
                  <a:solidFill>
                    <a:srgbClr val="33434C"/>
                  </a:solidFill>
                </a:endParaRPr>
              </a:p>
            </p:txBody>
          </p:sp>
        </p:grpSp>
        <p:pic>
          <p:nvPicPr>
            <p:cNvPr id="34824" name="Picture 2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499" y="2756757"/>
              <a:ext cx="948026" cy="6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WordArt 52"/>
            <p:cNvSpPr>
              <a:spLocks noChangeArrowheads="1" noChangeShapeType="1" noTextEdit="1"/>
            </p:cNvSpPr>
            <p:nvPr>
              <p:custDataLst>
                <p:tags r:id="rId1"/>
              </p:custDataLst>
            </p:nvPr>
          </p:nvSpPr>
          <p:spPr bwMode="gray">
            <a:xfrm rot="-4588702">
              <a:off x="3970860" y="2320819"/>
              <a:ext cx="1668344" cy="13809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31420"/>
                </a:avLst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PT" sz="3200" kern="10" dirty="0">
                  <a:solidFill>
                    <a:srgbClr val="002060"/>
                  </a:solidFill>
                  <a:latin typeface="VW Headline OT-Semibold"/>
                </a:rPr>
                <a:t>Inovação</a:t>
              </a:r>
            </a:p>
          </p:txBody>
        </p:sp>
        <p:sp>
          <p:nvSpPr>
            <p:cNvPr id="34826" name="WordArt 53"/>
            <p:cNvSpPr>
              <a:spLocks noChangeArrowheads="1" noChangeShapeType="1" noTextEdit="1"/>
            </p:cNvSpPr>
            <p:nvPr>
              <p:custDataLst>
                <p:tags r:id="rId2"/>
              </p:custDataLst>
            </p:nvPr>
          </p:nvSpPr>
          <p:spPr bwMode="gray">
            <a:xfrm rot="5673651">
              <a:off x="4409752" y="2502166"/>
              <a:ext cx="1595815" cy="12092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31420"/>
                </a:avLst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PT" sz="3200" kern="10">
                  <a:solidFill>
                    <a:srgbClr val="002060"/>
                  </a:solidFill>
                  <a:latin typeface="VW Headline OT-Semibold"/>
                </a:rPr>
                <a:t>Inovação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2624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10916E-6 L -0.23021 0.14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74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48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468554" y="2132856"/>
            <a:ext cx="36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atin typeface="+mj-lt"/>
              </a:rPr>
              <a:t>1.</a:t>
            </a:r>
          </a:p>
          <a:p>
            <a:pPr algn="ctr"/>
            <a:endParaRPr lang="pt-PT" sz="2800" dirty="0" smtClean="0">
              <a:latin typeface="+mj-lt"/>
            </a:endParaRPr>
          </a:p>
          <a:p>
            <a:pPr algn="ctr"/>
            <a:r>
              <a:rPr lang="pt-PT" sz="2800" dirty="0" smtClean="0">
                <a:latin typeface="+mj-lt"/>
              </a:rPr>
              <a:t>Volkswagen Autoeuropa</a:t>
            </a:r>
            <a:endParaRPr lang="pt-PT" sz="28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72522" y="2614835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72520" y="2054200"/>
            <a:ext cx="543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+mj-lt"/>
              </a:rPr>
              <a:t>1</a:t>
            </a:r>
            <a:r>
              <a:rPr lang="pt-PT" sz="2800" dirty="0" smtClean="0">
                <a:latin typeface="+mj-lt"/>
              </a:rPr>
              <a:t>.2. Estratégia de Transportes</a:t>
            </a:r>
          </a:p>
        </p:txBody>
      </p:sp>
    </p:spTree>
    <p:extLst>
      <p:ext uri="{BB962C8B-B14F-4D97-AF65-F5344CB8AC3E}">
        <p14:creationId xmlns:p14="http://schemas.microsoft.com/office/powerpoint/2010/main" xmlns="" val="180715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9432" y="3131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Estratégia de Transportes</a:t>
            </a:r>
            <a:endParaRPr lang="pt-PT" dirty="0"/>
          </a:p>
        </p:txBody>
      </p:sp>
      <p:sp>
        <p:nvSpPr>
          <p:cNvPr id="14339" name="TextBox 110"/>
          <p:cNvSpPr txBox="1">
            <a:spLocks noChangeArrowheads="1"/>
          </p:cNvSpPr>
          <p:nvPr/>
        </p:nvSpPr>
        <p:spPr bwMode="auto">
          <a:xfrm>
            <a:off x="6169269" y="6289695"/>
            <a:ext cx="1800958" cy="2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900" b="1" dirty="0" smtClean="0">
                <a:solidFill>
                  <a:srgbClr val="33434C"/>
                </a:solidFill>
              </a:rPr>
              <a:t>Fonte: D-Log 2012</a:t>
            </a:r>
            <a:endParaRPr lang="pt-PT" sz="900" b="1" dirty="0">
              <a:solidFill>
                <a:srgbClr val="33434C"/>
              </a:solidFill>
            </a:endParaRPr>
          </a:p>
        </p:txBody>
      </p:sp>
      <p:grpSp>
        <p:nvGrpSpPr>
          <p:cNvPr id="14340" name="Group 77"/>
          <p:cNvGrpSpPr>
            <a:grpSpLocks/>
          </p:cNvGrpSpPr>
          <p:nvPr/>
        </p:nvGrpSpPr>
        <p:grpSpPr bwMode="auto">
          <a:xfrm>
            <a:off x="292328" y="2034826"/>
            <a:ext cx="4363915" cy="4233862"/>
            <a:chOff x="295593" y="802481"/>
            <a:chExt cx="6680200" cy="5472113"/>
          </a:xfrm>
        </p:grpSpPr>
        <p:sp>
          <p:nvSpPr>
            <p:cNvPr id="155" name="Freeform 20"/>
            <p:cNvSpPr>
              <a:spLocks noChangeAspect="1"/>
            </p:cNvSpPr>
            <p:nvPr/>
          </p:nvSpPr>
          <p:spPr bwMode="auto">
            <a:xfrm>
              <a:off x="295593" y="3954025"/>
              <a:ext cx="773899" cy="1044359"/>
            </a:xfrm>
            <a:custGeom>
              <a:avLst/>
              <a:gdLst>
                <a:gd name="T0" fmla="*/ 260 w 450"/>
                <a:gd name="T1" fmla="*/ 0 h 486"/>
                <a:gd name="T2" fmla="*/ 285 w 450"/>
                <a:gd name="T3" fmla="*/ 41 h 486"/>
                <a:gd name="T4" fmla="*/ 310 w 450"/>
                <a:gd name="T5" fmla="*/ 42 h 486"/>
                <a:gd name="T6" fmla="*/ 376 w 450"/>
                <a:gd name="T7" fmla="*/ 50 h 486"/>
                <a:gd name="T8" fmla="*/ 409 w 450"/>
                <a:gd name="T9" fmla="*/ 62 h 486"/>
                <a:gd name="T10" fmla="*/ 437 w 450"/>
                <a:gd name="T11" fmla="*/ 99 h 486"/>
                <a:gd name="T12" fmla="*/ 445 w 450"/>
                <a:gd name="T13" fmla="*/ 114 h 486"/>
                <a:gd name="T14" fmla="*/ 364 w 450"/>
                <a:gd name="T15" fmla="*/ 140 h 486"/>
                <a:gd name="T16" fmla="*/ 340 w 450"/>
                <a:gd name="T17" fmla="*/ 185 h 486"/>
                <a:gd name="T18" fmla="*/ 317 w 450"/>
                <a:gd name="T19" fmla="*/ 228 h 486"/>
                <a:gd name="T20" fmla="*/ 301 w 450"/>
                <a:gd name="T21" fmla="*/ 260 h 486"/>
                <a:gd name="T22" fmla="*/ 264 w 450"/>
                <a:gd name="T23" fmla="*/ 252 h 486"/>
                <a:gd name="T24" fmla="*/ 257 w 450"/>
                <a:gd name="T25" fmla="*/ 285 h 486"/>
                <a:gd name="T26" fmla="*/ 261 w 450"/>
                <a:gd name="T27" fmla="*/ 320 h 486"/>
                <a:gd name="T28" fmla="*/ 227 w 450"/>
                <a:gd name="T29" fmla="*/ 350 h 486"/>
                <a:gd name="T30" fmla="*/ 223 w 450"/>
                <a:gd name="T31" fmla="*/ 394 h 486"/>
                <a:gd name="T32" fmla="*/ 229 w 450"/>
                <a:gd name="T33" fmla="*/ 421 h 486"/>
                <a:gd name="T34" fmla="*/ 170 w 450"/>
                <a:gd name="T35" fmla="*/ 443 h 486"/>
                <a:gd name="T36" fmla="*/ 169 w 450"/>
                <a:gd name="T37" fmla="*/ 481 h 486"/>
                <a:gd name="T38" fmla="*/ 87 w 450"/>
                <a:gd name="T39" fmla="*/ 485 h 486"/>
                <a:gd name="T40" fmla="*/ 28 w 450"/>
                <a:gd name="T41" fmla="*/ 452 h 486"/>
                <a:gd name="T42" fmla="*/ 0 w 450"/>
                <a:gd name="T43" fmla="*/ 439 h 486"/>
                <a:gd name="T44" fmla="*/ 32 w 450"/>
                <a:gd name="T45" fmla="*/ 403 h 486"/>
                <a:gd name="T46" fmla="*/ 70 w 450"/>
                <a:gd name="T47" fmla="*/ 350 h 486"/>
                <a:gd name="T48" fmla="*/ 65 w 450"/>
                <a:gd name="T49" fmla="*/ 321 h 486"/>
                <a:gd name="T50" fmla="*/ 44 w 450"/>
                <a:gd name="T51" fmla="*/ 301 h 486"/>
                <a:gd name="T52" fmla="*/ 76 w 450"/>
                <a:gd name="T53" fmla="*/ 280 h 486"/>
                <a:gd name="T54" fmla="*/ 32 w 450"/>
                <a:gd name="T55" fmla="*/ 284 h 486"/>
                <a:gd name="T56" fmla="*/ 44 w 450"/>
                <a:gd name="T57" fmla="*/ 251 h 486"/>
                <a:gd name="T58" fmla="*/ 60 w 450"/>
                <a:gd name="T59" fmla="*/ 222 h 486"/>
                <a:gd name="T60" fmla="*/ 76 w 450"/>
                <a:gd name="T61" fmla="*/ 206 h 486"/>
                <a:gd name="T62" fmla="*/ 120 w 450"/>
                <a:gd name="T63" fmla="*/ 185 h 486"/>
                <a:gd name="T64" fmla="*/ 179 w 450"/>
                <a:gd name="T65" fmla="*/ 128 h 486"/>
                <a:gd name="T66" fmla="*/ 201 w 450"/>
                <a:gd name="T67" fmla="*/ 87 h 486"/>
                <a:gd name="T68" fmla="*/ 217 w 450"/>
                <a:gd name="T69" fmla="*/ 4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86">
                  <a:moveTo>
                    <a:pt x="227" y="4"/>
                  </a:moveTo>
                  <a:lnTo>
                    <a:pt x="260" y="0"/>
                  </a:lnTo>
                  <a:lnTo>
                    <a:pt x="282" y="19"/>
                  </a:lnTo>
                  <a:lnTo>
                    <a:pt x="285" y="41"/>
                  </a:lnTo>
                  <a:lnTo>
                    <a:pt x="293" y="46"/>
                  </a:lnTo>
                  <a:lnTo>
                    <a:pt x="310" y="42"/>
                  </a:lnTo>
                  <a:lnTo>
                    <a:pt x="361" y="58"/>
                  </a:lnTo>
                  <a:lnTo>
                    <a:pt x="376" y="50"/>
                  </a:lnTo>
                  <a:lnTo>
                    <a:pt x="396" y="49"/>
                  </a:lnTo>
                  <a:lnTo>
                    <a:pt x="409" y="62"/>
                  </a:lnTo>
                  <a:lnTo>
                    <a:pt x="421" y="84"/>
                  </a:lnTo>
                  <a:lnTo>
                    <a:pt x="437" y="99"/>
                  </a:lnTo>
                  <a:lnTo>
                    <a:pt x="449" y="107"/>
                  </a:lnTo>
                  <a:lnTo>
                    <a:pt x="445" y="114"/>
                  </a:lnTo>
                  <a:lnTo>
                    <a:pt x="406" y="122"/>
                  </a:lnTo>
                  <a:lnTo>
                    <a:pt x="364" y="140"/>
                  </a:lnTo>
                  <a:lnTo>
                    <a:pt x="365" y="170"/>
                  </a:lnTo>
                  <a:lnTo>
                    <a:pt x="340" y="185"/>
                  </a:lnTo>
                  <a:lnTo>
                    <a:pt x="320" y="199"/>
                  </a:lnTo>
                  <a:lnTo>
                    <a:pt x="317" y="228"/>
                  </a:lnTo>
                  <a:lnTo>
                    <a:pt x="317" y="246"/>
                  </a:lnTo>
                  <a:lnTo>
                    <a:pt x="301" y="260"/>
                  </a:lnTo>
                  <a:lnTo>
                    <a:pt x="288" y="246"/>
                  </a:lnTo>
                  <a:lnTo>
                    <a:pt x="264" y="252"/>
                  </a:lnTo>
                  <a:lnTo>
                    <a:pt x="261" y="261"/>
                  </a:lnTo>
                  <a:lnTo>
                    <a:pt x="257" y="285"/>
                  </a:lnTo>
                  <a:lnTo>
                    <a:pt x="266" y="294"/>
                  </a:lnTo>
                  <a:lnTo>
                    <a:pt x="261" y="320"/>
                  </a:lnTo>
                  <a:lnTo>
                    <a:pt x="247" y="331"/>
                  </a:lnTo>
                  <a:lnTo>
                    <a:pt x="227" y="350"/>
                  </a:lnTo>
                  <a:lnTo>
                    <a:pt x="219" y="365"/>
                  </a:lnTo>
                  <a:lnTo>
                    <a:pt x="223" y="394"/>
                  </a:lnTo>
                  <a:lnTo>
                    <a:pt x="239" y="411"/>
                  </a:lnTo>
                  <a:lnTo>
                    <a:pt x="229" y="421"/>
                  </a:lnTo>
                  <a:lnTo>
                    <a:pt x="186" y="431"/>
                  </a:lnTo>
                  <a:lnTo>
                    <a:pt x="170" y="443"/>
                  </a:lnTo>
                  <a:lnTo>
                    <a:pt x="169" y="456"/>
                  </a:lnTo>
                  <a:lnTo>
                    <a:pt x="169" y="481"/>
                  </a:lnTo>
                  <a:lnTo>
                    <a:pt x="120" y="481"/>
                  </a:lnTo>
                  <a:lnTo>
                    <a:pt x="87" y="485"/>
                  </a:lnTo>
                  <a:lnTo>
                    <a:pt x="48" y="452"/>
                  </a:lnTo>
                  <a:lnTo>
                    <a:pt x="28" y="452"/>
                  </a:lnTo>
                  <a:lnTo>
                    <a:pt x="10" y="452"/>
                  </a:lnTo>
                  <a:lnTo>
                    <a:pt x="0" y="439"/>
                  </a:lnTo>
                  <a:lnTo>
                    <a:pt x="10" y="427"/>
                  </a:lnTo>
                  <a:lnTo>
                    <a:pt x="32" y="403"/>
                  </a:lnTo>
                  <a:lnTo>
                    <a:pt x="44" y="378"/>
                  </a:lnTo>
                  <a:lnTo>
                    <a:pt x="70" y="350"/>
                  </a:lnTo>
                  <a:lnTo>
                    <a:pt x="76" y="333"/>
                  </a:lnTo>
                  <a:lnTo>
                    <a:pt x="65" y="321"/>
                  </a:lnTo>
                  <a:lnTo>
                    <a:pt x="48" y="309"/>
                  </a:lnTo>
                  <a:lnTo>
                    <a:pt x="44" y="301"/>
                  </a:lnTo>
                  <a:lnTo>
                    <a:pt x="65" y="296"/>
                  </a:lnTo>
                  <a:lnTo>
                    <a:pt x="76" y="280"/>
                  </a:lnTo>
                  <a:lnTo>
                    <a:pt x="54" y="275"/>
                  </a:lnTo>
                  <a:lnTo>
                    <a:pt x="32" y="284"/>
                  </a:lnTo>
                  <a:lnTo>
                    <a:pt x="32" y="263"/>
                  </a:lnTo>
                  <a:lnTo>
                    <a:pt x="44" y="251"/>
                  </a:lnTo>
                  <a:lnTo>
                    <a:pt x="54" y="239"/>
                  </a:lnTo>
                  <a:lnTo>
                    <a:pt x="60" y="222"/>
                  </a:lnTo>
                  <a:lnTo>
                    <a:pt x="65" y="210"/>
                  </a:lnTo>
                  <a:lnTo>
                    <a:pt x="76" y="206"/>
                  </a:lnTo>
                  <a:lnTo>
                    <a:pt x="92" y="214"/>
                  </a:lnTo>
                  <a:lnTo>
                    <a:pt x="120" y="185"/>
                  </a:lnTo>
                  <a:lnTo>
                    <a:pt x="136" y="165"/>
                  </a:lnTo>
                  <a:lnTo>
                    <a:pt x="179" y="128"/>
                  </a:lnTo>
                  <a:lnTo>
                    <a:pt x="179" y="112"/>
                  </a:lnTo>
                  <a:lnTo>
                    <a:pt x="201" y="87"/>
                  </a:lnTo>
                  <a:lnTo>
                    <a:pt x="207" y="58"/>
                  </a:lnTo>
                  <a:lnTo>
                    <a:pt x="217" y="42"/>
                  </a:lnTo>
                  <a:lnTo>
                    <a:pt x="227" y="4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6" name="Group 21"/>
            <p:cNvGrpSpPr>
              <a:grpSpLocks noChangeAspect="1"/>
            </p:cNvGrpSpPr>
            <p:nvPr/>
          </p:nvGrpSpPr>
          <p:grpSpPr bwMode="auto">
            <a:xfrm>
              <a:off x="589257" y="3629819"/>
              <a:ext cx="2130425" cy="1712912"/>
              <a:chOff x="299" y="3162"/>
              <a:chExt cx="1241" cy="798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224" name="Freeform 22"/>
              <p:cNvSpPr>
                <a:spLocks noChangeAspect="1"/>
              </p:cNvSpPr>
              <p:nvPr/>
            </p:nvSpPr>
            <p:spPr bwMode="auto">
              <a:xfrm>
                <a:off x="299" y="3162"/>
                <a:ext cx="1196" cy="798"/>
              </a:xfrm>
              <a:custGeom>
                <a:avLst/>
                <a:gdLst>
                  <a:gd name="T0" fmla="*/ 55 w 1196"/>
                  <a:gd name="T1" fmla="*/ 144 h 798"/>
                  <a:gd name="T2" fmla="*/ 93 w 1196"/>
                  <a:gd name="T3" fmla="*/ 86 h 798"/>
                  <a:gd name="T4" fmla="*/ 83 w 1196"/>
                  <a:gd name="T5" fmla="*/ 65 h 798"/>
                  <a:gd name="T6" fmla="*/ 65 w 1196"/>
                  <a:gd name="T7" fmla="*/ 45 h 798"/>
                  <a:gd name="T8" fmla="*/ 131 w 1196"/>
                  <a:gd name="T9" fmla="*/ 21 h 798"/>
                  <a:gd name="T10" fmla="*/ 180 w 1196"/>
                  <a:gd name="T11" fmla="*/ 12 h 798"/>
                  <a:gd name="T12" fmla="*/ 230 w 1196"/>
                  <a:gd name="T13" fmla="*/ 4 h 798"/>
                  <a:gd name="T14" fmla="*/ 327 w 1196"/>
                  <a:gd name="T15" fmla="*/ 62 h 798"/>
                  <a:gd name="T16" fmla="*/ 398 w 1196"/>
                  <a:gd name="T17" fmla="*/ 65 h 798"/>
                  <a:gd name="T18" fmla="*/ 589 w 1196"/>
                  <a:gd name="T19" fmla="*/ 132 h 798"/>
                  <a:gd name="T20" fmla="*/ 670 w 1196"/>
                  <a:gd name="T21" fmla="*/ 147 h 798"/>
                  <a:gd name="T22" fmla="*/ 726 w 1196"/>
                  <a:gd name="T23" fmla="*/ 181 h 798"/>
                  <a:gd name="T24" fmla="*/ 781 w 1196"/>
                  <a:gd name="T25" fmla="*/ 185 h 798"/>
                  <a:gd name="T26" fmla="*/ 781 w 1196"/>
                  <a:gd name="T27" fmla="*/ 205 h 798"/>
                  <a:gd name="T28" fmla="*/ 868 w 1196"/>
                  <a:gd name="T29" fmla="*/ 267 h 798"/>
                  <a:gd name="T30" fmla="*/ 939 w 1196"/>
                  <a:gd name="T31" fmla="*/ 292 h 798"/>
                  <a:gd name="T32" fmla="*/ 1048 w 1196"/>
                  <a:gd name="T33" fmla="*/ 316 h 798"/>
                  <a:gd name="T34" fmla="*/ 1070 w 1196"/>
                  <a:gd name="T35" fmla="*/ 345 h 798"/>
                  <a:gd name="T36" fmla="*/ 1112 w 1196"/>
                  <a:gd name="T37" fmla="*/ 357 h 798"/>
                  <a:gd name="T38" fmla="*/ 1157 w 1196"/>
                  <a:gd name="T39" fmla="*/ 357 h 798"/>
                  <a:gd name="T40" fmla="*/ 1185 w 1196"/>
                  <a:gd name="T41" fmla="*/ 357 h 798"/>
                  <a:gd name="T42" fmla="*/ 1195 w 1196"/>
                  <a:gd name="T43" fmla="*/ 395 h 798"/>
                  <a:gd name="T44" fmla="*/ 1092 w 1196"/>
                  <a:gd name="T45" fmla="*/ 456 h 798"/>
                  <a:gd name="T46" fmla="*/ 945 w 1196"/>
                  <a:gd name="T47" fmla="*/ 477 h 798"/>
                  <a:gd name="T48" fmla="*/ 906 w 1196"/>
                  <a:gd name="T49" fmla="*/ 505 h 798"/>
                  <a:gd name="T50" fmla="*/ 862 w 1196"/>
                  <a:gd name="T51" fmla="*/ 518 h 798"/>
                  <a:gd name="T52" fmla="*/ 818 w 1196"/>
                  <a:gd name="T53" fmla="*/ 554 h 798"/>
                  <a:gd name="T54" fmla="*/ 769 w 1196"/>
                  <a:gd name="T55" fmla="*/ 580 h 798"/>
                  <a:gd name="T56" fmla="*/ 785 w 1196"/>
                  <a:gd name="T57" fmla="*/ 624 h 798"/>
                  <a:gd name="T58" fmla="*/ 791 w 1196"/>
                  <a:gd name="T59" fmla="*/ 657 h 798"/>
                  <a:gd name="T60" fmla="*/ 763 w 1196"/>
                  <a:gd name="T61" fmla="*/ 670 h 798"/>
                  <a:gd name="T62" fmla="*/ 688 w 1196"/>
                  <a:gd name="T63" fmla="*/ 719 h 798"/>
                  <a:gd name="T64" fmla="*/ 660 w 1196"/>
                  <a:gd name="T65" fmla="*/ 739 h 798"/>
                  <a:gd name="T66" fmla="*/ 611 w 1196"/>
                  <a:gd name="T67" fmla="*/ 752 h 798"/>
                  <a:gd name="T68" fmla="*/ 561 w 1196"/>
                  <a:gd name="T69" fmla="*/ 760 h 798"/>
                  <a:gd name="T70" fmla="*/ 535 w 1196"/>
                  <a:gd name="T71" fmla="*/ 785 h 798"/>
                  <a:gd name="T72" fmla="*/ 491 w 1196"/>
                  <a:gd name="T73" fmla="*/ 793 h 798"/>
                  <a:gd name="T74" fmla="*/ 404 w 1196"/>
                  <a:gd name="T75" fmla="*/ 785 h 798"/>
                  <a:gd name="T76" fmla="*/ 267 w 1196"/>
                  <a:gd name="T77" fmla="*/ 752 h 798"/>
                  <a:gd name="T78" fmla="*/ 202 w 1196"/>
                  <a:gd name="T79" fmla="*/ 773 h 798"/>
                  <a:gd name="T80" fmla="*/ 141 w 1196"/>
                  <a:gd name="T81" fmla="*/ 789 h 798"/>
                  <a:gd name="T82" fmla="*/ 65 w 1196"/>
                  <a:gd name="T83" fmla="*/ 748 h 798"/>
                  <a:gd name="T84" fmla="*/ 38 w 1196"/>
                  <a:gd name="T85" fmla="*/ 653 h 798"/>
                  <a:gd name="T86" fmla="*/ 0 w 1196"/>
                  <a:gd name="T87" fmla="*/ 621 h 798"/>
                  <a:gd name="T88" fmla="*/ 16 w 1196"/>
                  <a:gd name="T89" fmla="*/ 583 h 798"/>
                  <a:gd name="T90" fmla="*/ 71 w 1196"/>
                  <a:gd name="T91" fmla="*/ 563 h 798"/>
                  <a:gd name="T92" fmla="*/ 49 w 1196"/>
                  <a:gd name="T93" fmla="*/ 518 h 798"/>
                  <a:gd name="T94" fmla="*/ 99 w 1196"/>
                  <a:gd name="T95" fmla="*/ 469 h 798"/>
                  <a:gd name="T96" fmla="*/ 87 w 1196"/>
                  <a:gd name="T97" fmla="*/ 431 h 798"/>
                  <a:gd name="T98" fmla="*/ 103 w 1196"/>
                  <a:gd name="T99" fmla="*/ 399 h 798"/>
                  <a:gd name="T100" fmla="*/ 131 w 1196"/>
                  <a:gd name="T101" fmla="*/ 411 h 798"/>
                  <a:gd name="T102" fmla="*/ 153 w 1196"/>
                  <a:gd name="T103" fmla="*/ 349 h 798"/>
                  <a:gd name="T104" fmla="*/ 196 w 1196"/>
                  <a:gd name="T105" fmla="*/ 304 h 798"/>
                  <a:gd name="T106" fmla="*/ 240 w 1196"/>
                  <a:gd name="T107" fmla="*/ 272 h 798"/>
                  <a:gd name="T108" fmla="*/ 284 w 1196"/>
                  <a:gd name="T109" fmla="*/ 258 h 798"/>
                  <a:gd name="T110" fmla="*/ 234 w 1196"/>
                  <a:gd name="T111" fmla="*/ 205 h 798"/>
                  <a:gd name="T112" fmla="*/ 192 w 1196"/>
                  <a:gd name="T113" fmla="*/ 210 h 798"/>
                  <a:gd name="T114" fmla="*/ 137 w 1196"/>
                  <a:gd name="T115" fmla="*/ 193 h 798"/>
                  <a:gd name="T116" fmla="*/ 115 w 1196"/>
                  <a:gd name="T117" fmla="*/ 188 h 798"/>
                  <a:gd name="T118" fmla="*/ 99 w 1196"/>
                  <a:gd name="T119" fmla="*/ 156 h 798"/>
                  <a:gd name="T120" fmla="*/ 60 w 1196"/>
                  <a:gd name="T121" fmla="*/ 15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96" h="798">
                    <a:moveTo>
                      <a:pt x="60" y="156"/>
                    </a:moveTo>
                    <a:lnTo>
                      <a:pt x="55" y="144"/>
                    </a:lnTo>
                    <a:lnTo>
                      <a:pt x="60" y="127"/>
                    </a:lnTo>
                    <a:lnTo>
                      <a:pt x="93" y="86"/>
                    </a:lnTo>
                    <a:lnTo>
                      <a:pt x="77" y="78"/>
                    </a:lnTo>
                    <a:lnTo>
                      <a:pt x="83" y="65"/>
                    </a:lnTo>
                    <a:lnTo>
                      <a:pt x="65" y="62"/>
                    </a:lnTo>
                    <a:lnTo>
                      <a:pt x="65" y="45"/>
                    </a:lnTo>
                    <a:lnTo>
                      <a:pt x="77" y="33"/>
                    </a:lnTo>
                    <a:lnTo>
                      <a:pt x="131" y="21"/>
                    </a:lnTo>
                    <a:lnTo>
                      <a:pt x="175" y="24"/>
                    </a:lnTo>
                    <a:lnTo>
                      <a:pt x="180" y="12"/>
                    </a:lnTo>
                    <a:lnTo>
                      <a:pt x="212" y="0"/>
                    </a:lnTo>
                    <a:lnTo>
                      <a:pt x="230" y="4"/>
                    </a:lnTo>
                    <a:lnTo>
                      <a:pt x="267" y="41"/>
                    </a:lnTo>
                    <a:lnTo>
                      <a:pt x="327" y="62"/>
                    </a:lnTo>
                    <a:lnTo>
                      <a:pt x="382" y="62"/>
                    </a:lnTo>
                    <a:lnTo>
                      <a:pt x="398" y="65"/>
                    </a:lnTo>
                    <a:lnTo>
                      <a:pt x="545" y="127"/>
                    </a:lnTo>
                    <a:lnTo>
                      <a:pt x="589" y="132"/>
                    </a:lnTo>
                    <a:lnTo>
                      <a:pt x="622" y="156"/>
                    </a:lnTo>
                    <a:lnTo>
                      <a:pt x="670" y="147"/>
                    </a:lnTo>
                    <a:lnTo>
                      <a:pt x="698" y="161"/>
                    </a:lnTo>
                    <a:lnTo>
                      <a:pt x="726" y="181"/>
                    </a:lnTo>
                    <a:lnTo>
                      <a:pt x="759" y="181"/>
                    </a:lnTo>
                    <a:lnTo>
                      <a:pt x="781" y="185"/>
                    </a:lnTo>
                    <a:lnTo>
                      <a:pt x="791" y="193"/>
                    </a:lnTo>
                    <a:lnTo>
                      <a:pt x="781" y="205"/>
                    </a:lnTo>
                    <a:lnTo>
                      <a:pt x="781" y="222"/>
                    </a:lnTo>
                    <a:lnTo>
                      <a:pt x="868" y="267"/>
                    </a:lnTo>
                    <a:lnTo>
                      <a:pt x="917" y="296"/>
                    </a:lnTo>
                    <a:lnTo>
                      <a:pt x="939" y="292"/>
                    </a:lnTo>
                    <a:lnTo>
                      <a:pt x="965" y="287"/>
                    </a:lnTo>
                    <a:lnTo>
                      <a:pt x="1048" y="316"/>
                    </a:lnTo>
                    <a:lnTo>
                      <a:pt x="1058" y="337"/>
                    </a:lnTo>
                    <a:lnTo>
                      <a:pt x="1070" y="345"/>
                    </a:lnTo>
                    <a:lnTo>
                      <a:pt x="1096" y="349"/>
                    </a:lnTo>
                    <a:lnTo>
                      <a:pt x="1112" y="357"/>
                    </a:lnTo>
                    <a:lnTo>
                      <a:pt x="1135" y="357"/>
                    </a:lnTo>
                    <a:lnTo>
                      <a:pt x="1157" y="357"/>
                    </a:lnTo>
                    <a:lnTo>
                      <a:pt x="1179" y="361"/>
                    </a:lnTo>
                    <a:lnTo>
                      <a:pt x="1185" y="357"/>
                    </a:lnTo>
                    <a:lnTo>
                      <a:pt x="1195" y="374"/>
                    </a:lnTo>
                    <a:lnTo>
                      <a:pt x="1195" y="395"/>
                    </a:lnTo>
                    <a:lnTo>
                      <a:pt x="1179" y="407"/>
                    </a:lnTo>
                    <a:lnTo>
                      <a:pt x="1092" y="456"/>
                    </a:lnTo>
                    <a:lnTo>
                      <a:pt x="1054" y="456"/>
                    </a:lnTo>
                    <a:lnTo>
                      <a:pt x="945" y="477"/>
                    </a:lnTo>
                    <a:lnTo>
                      <a:pt x="906" y="481"/>
                    </a:lnTo>
                    <a:lnTo>
                      <a:pt x="906" y="505"/>
                    </a:lnTo>
                    <a:lnTo>
                      <a:pt x="884" y="505"/>
                    </a:lnTo>
                    <a:lnTo>
                      <a:pt x="862" y="518"/>
                    </a:lnTo>
                    <a:lnTo>
                      <a:pt x="840" y="539"/>
                    </a:lnTo>
                    <a:lnTo>
                      <a:pt x="818" y="554"/>
                    </a:lnTo>
                    <a:lnTo>
                      <a:pt x="791" y="559"/>
                    </a:lnTo>
                    <a:lnTo>
                      <a:pt x="769" y="580"/>
                    </a:lnTo>
                    <a:lnTo>
                      <a:pt x="769" y="609"/>
                    </a:lnTo>
                    <a:lnTo>
                      <a:pt x="785" y="624"/>
                    </a:lnTo>
                    <a:lnTo>
                      <a:pt x="791" y="636"/>
                    </a:lnTo>
                    <a:lnTo>
                      <a:pt x="791" y="657"/>
                    </a:lnTo>
                    <a:lnTo>
                      <a:pt x="785" y="665"/>
                    </a:lnTo>
                    <a:lnTo>
                      <a:pt x="763" y="670"/>
                    </a:lnTo>
                    <a:lnTo>
                      <a:pt x="731" y="691"/>
                    </a:lnTo>
                    <a:lnTo>
                      <a:pt x="688" y="719"/>
                    </a:lnTo>
                    <a:lnTo>
                      <a:pt x="670" y="732"/>
                    </a:lnTo>
                    <a:lnTo>
                      <a:pt x="660" y="739"/>
                    </a:lnTo>
                    <a:lnTo>
                      <a:pt x="660" y="752"/>
                    </a:lnTo>
                    <a:lnTo>
                      <a:pt x="611" y="752"/>
                    </a:lnTo>
                    <a:lnTo>
                      <a:pt x="584" y="756"/>
                    </a:lnTo>
                    <a:lnTo>
                      <a:pt x="561" y="760"/>
                    </a:lnTo>
                    <a:lnTo>
                      <a:pt x="551" y="768"/>
                    </a:lnTo>
                    <a:lnTo>
                      <a:pt x="535" y="785"/>
                    </a:lnTo>
                    <a:lnTo>
                      <a:pt x="507" y="793"/>
                    </a:lnTo>
                    <a:lnTo>
                      <a:pt x="491" y="793"/>
                    </a:lnTo>
                    <a:lnTo>
                      <a:pt x="458" y="789"/>
                    </a:lnTo>
                    <a:lnTo>
                      <a:pt x="404" y="785"/>
                    </a:lnTo>
                    <a:lnTo>
                      <a:pt x="305" y="756"/>
                    </a:lnTo>
                    <a:lnTo>
                      <a:pt x="267" y="752"/>
                    </a:lnTo>
                    <a:lnTo>
                      <a:pt x="230" y="760"/>
                    </a:lnTo>
                    <a:lnTo>
                      <a:pt x="202" y="773"/>
                    </a:lnTo>
                    <a:lnTo>
                      <a:pt x="169" y="776"/>
                    </a:lnTo>
                    <a:lnTo>
                      <a:pt x="141" y="789"/>
                    </a:lnTo>
                    <a:lnTo>
                      <a:pt x="125" y="797"/>
                    </a:lnTo>
                    <a:lnTo>
                      <a:pt x="65" y="748"/>
                    </a:lnTo>
                    <a:lnTo>
                      <a:pt x="65" y="678"/>
                    </a:lnTo>
                    <a:lnTo>
                      <a:pt x="38" y="653"/>
                    </a:lnTo>
                    <a:lnTo>
                      <a:pt x="6" y="633"/>
                    </a:lnTo>
                    <a:lnTo>
                      <a:pt x="0" y="621"/>
                    </a:lnTo>
                    <a:lnTo>
                      <a:pt x="0" y="595"/>
                    </a:lnTo>
                    <a:lnTo>
                      <a:pt x="16" y="583"/>
                    </a:lnTo>
                    <a:lnTo>
                      <a:pt x="60" y="571"/>
                    </a:lnTo>
                    <a:lnTo>
                      <a:pt x="71" y="563"/>
                    </a:lnTo>
                    <a:lnTo>
                      <a:pt x="55" y="546"/>
                    </a:lnTo>
                    <a:lnTo>
                      <a:pt x="49" y="518"/>
                    </a:lnTo>
                    <a:lnTo>
                      <a:pt x="65" y="493"/>
                    </a:lnTo>
                    <a:lnTo>
                      <a:pt x="99" y="469"/>
                    </a:lnTo>
                    <a:lnTo>
                      <a:pt x="99" y="448"/>
                    </a:lnTo>
                    <a:lnTo>
                      <a:pt x="87" y="431"/>
                    </a:lnTo>
                    <a:lnTo>
                      <a:pt x="99" y="402"/>
                    </a:lnTo>
                    <a:lnTo>
                      <a:pt x="103" y="399"/>
                    </a:lnTo>
                    <a:lnTo>
                      <a:pt x="119" y="399"/>
                    </a:lnTo>
                    <a:lnTo>
                      <a:pt x="131" y="411"/>
                    </a:lnTo>
                    <a:lnTo>
                      <a:pt x="147" y="395"/>
                    </a:lnTo>
                    <a:lnTo>
                      <a:pt x="153" y="349"/>
                    </a:lnTo>
                    <a:lnTo>
                      <a:pt x="196" y="320"/>
                    </a:lnTo>
                    <a:lnTo>
                      <a:pt x="196" y="304"/>
                    </a:lnTo>
                    <a:lnTo>
                      <a:pt x="196" y="292"/>
                    </a:lnTo>
                    <a:lnTo>
                      <a:pt x="240" y="272"/>
                    </a:lnTo>
                    <a:lnTo>
                      <a:pt x="273" y="267"/>
                    </a:lnTo>
                    <a:lnTo>
                      <a:pt x="284" y="258"/>
                    </a:lnTo>
                    <a:lnTo>
                      <a:pt x="256" y="238"/>
                    </a:lnTo>
                    <a:lnTo>
                      <a:pt x="234" y="205"/>
                    </a:lnTo>
                    <a:lnTo>
                      <a:pt x="224" y="197"/>
                    </a:lnTo>
                    <a:lnTo>
                      <a:pt x="192" y="210"/>
                    </a:lnTo>
                    <a:lnTo>
                      <a:pt x="169" y="202"/>
                    </a:lnTo>
                    <a:lnTo>
                      <a:pt x="137" y="193"/>
                    </a:lnTo>
                    <a:lnTo>
                      <a:pt x="125" y="197"/>
                    </a:lnTo>
                    <a:lnTo>
                      <a:pt x="115" y="188"/>
                    </a:lnTo>
                    <a:lnTo>
                      <a:pt x="115" y="173"/>
                    </a:lnTo>
                    <a:lnTo>
                      <a:pt x="99" y="156"/>
                    </a:lnTo>
                    <a:lnTo>
                      <a:pt x="87" y="152"/>
                    </a:lnTo>
                    <a:lnTo>
                      <a:pt x="60" y="156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5" name="Freeform 23"/>
              <p:cNvSpPr>
                <a:spLocks noChangeAspect="1"/>
              </p:cNvSpPr>
              <p:nvPr/>
            </p:nvSpPr>
            <p:spPr bwMode="auto">
              <a:xfrm>
                <a:off x="1209" y="3823"/>
                <a:ext cx="46" cy="27"/>
              </a:xfrm>
              <a:custGeom>
                <a:avLst/>
                <a:gdLst>
                  <a:gd name="T0" fmla="*/ 45 w 46"/>
                  <a:gd name="T1" fmla="*/ 0 h 27"/>
                  <a:gd name="T2" fmla="*/ 23 w 46"/>
                  <a:gd name="T3" fmla="*/ 0 h 27"/>
                  <a:gd name="T4" fmla="*/ 0 w 46"/>
                  <a:gd name="T5" fmla="*/ 18 h 27"/>
                  <a:gd name="T6" fmla="*/ 12 w 46"/>
                  <a:gd name="T7" fmla="*/ 26 h 27"/>
                  <a:gd name="T8" fmla="*/ 33 w 46"/>
                  <a:gd name="T9" fmla="*/ 26 h 27"/>
                  <a:gd name="T10" fmla="*/ 45 w 46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7">
                    <a:moveTo>
                      <a:pt x="45" y="0"/>
                    </a:moveTo>
                    <a:lnTo>
                      <a:pt x="23" y="0"/>
                    </a:lnTo>
                    <a:lnTo>
                      <a:pt x="0" y="18"/>
                    </a:lnTo>
                    <a:lnTo>
                      <a:pt x="12" y="26"/>
                    </a:lnTo>
                    <a:lnTo>
                      <a:pt x="33" y="26"/>
                    </a:lnTo>
                    <a:lnTo>
                      <a:pt x="45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6" name="Freeform 24"/>
              <p:cNvSpPr>
                <a:spLocks noChangeAspect="1"/>
              </p:cNvSpPr>
              <p:nvPr/>
            </p:nvSpPr>
            <p:spPr bwMode="auto">
              <a:xfrm>
                <a:off x="1340" y="3763"/>
                <a:ext cx="108" cy="61"/>
              </a:xfrm>
              <a:custGeom>
                <a:avLst/>
                <a:gdLst>
                  <a:gd name="T0" fmla="*/ 78 w 108"/>
                  <a:gd name="T1" fmla="*/ 0 h 61"/>
                  <a:gd name="T2" fmla="*/ 68 w 108"/>
                  <a:gd name="T3" fmla="*/ 8 h 61"/>
                  <a:gd name="T4" fmla="*/ 23 w 108"/>
                  <a:gd name="T5" fmla="*/ 12 h 61"/>
                  <a:gd name="T6" fmla="*/ 0 w 108"/>
                  <a:gd name="T7" fmla="*/ 32 h 61"/>
                  <a:gd name="T8" fmla="*/ 33 w 108"/>
                  <a:gd name="T9" fmla="*/ 48 h 61"/>
                  <a:gd name="T10" fmla="*/ 51 w 108"/>
                  <a:gd name="T11" fmla="*/ 60 h 61"/>
                  <a:gd name="T12" fmla="*/ 84 w 108"/>
                  <a:gd name="T13" fmla="*/ 56 h 61"/>
                  <a:gd name="T14" fmla="*/ 107 w 108"/>
                  <a:gd name="T15" fmla="*/ 48 h 61"/>
                  <a:gd name="T16" fmla="*/ 101 w 108"/>
                  <a:gd name="T17" fmla="*/ 32 h 61"/>
                  <a:gd name="T18" fmla="*/ 84 w 108"/>
                  <a:gd name="T19" fmla="*/ 20 h 61"/>
                  <a:gd name="T20" fmla="*/ 78 w 108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61">
                    <a:moveTo>
                      <a:pt x="78" y="0"/>
                    </a:moveTo>
                    <a:lnTo>
                      <a:pt x="68" y="8"/>
                    </a:lnTo>
                    <a:lnTo>
                      <a:pt x="23" y="12"/>
                    </a:lnTo>
                    <a:lnTo>
                      <a:pt x="0" y="32"/>
                    </a:lnTo>
                    <a:lnTo>
                      <a:pt x="33" y="48"/>
                    </a:lnTo>
                    <a:lnTo>
                      <a:pt x="51" y="60"/>
                    </a:lnTo>
                    <a:lnTo>
                      <a:pt x="84" y="56"/>
                    </a:lnTo>
                    <a:lnTo>
                      <a:pt x="107" y="48"/>
                    </a:lnTo>
                    <a:lnTo>
                      <a:pt x="101" y="32"/>
                    </a:lnTo>
                    <a:lnTo>
                      <a:pt x="84" y="20"/>
                    </a:lnTo>
                    <a:lnTo>
                      <a:pt x="78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7" name="Freeform 25"/>
              <p:cNvSpPr>
                <a:spLocks noChangeAspect="1"/>
              </p:cNvSpPr>
              <p:nvPr/>
            </p:nvSpPr>
            <p:spPr bwMode="auto">
              <a:xfrm>
                <a:off x="1504" y="3767"/>
                <a:ext cx="36" cy="33"/>
              </a:xfrm>
              <a:custGeom>
                <a:avLst/>
                <a:gdLst>
                  <a:gd name="T0" fmla="*/ 23 w 36"/>
                  <a:gd name="T1" fmla="*/ 0 h 33"/>
                  <a:gd name="T2" fmla="*/ 0 w 36"/>
                  <a:gd name="T3" fmla="*/ 8 h 33"/>
                  <a:gd name="T4" fmla="*/ 18 w 36"/>
                  <a:gd name="T5" fmla="*/ 20 h 33"/>
                  <a:gd name="T6" fmla="*/ 35 w 36"/>
                  <a:gd name="T7" fmla="*/ 32 h 33"/>
                  <a:gd name="T8" fmla="*/ 23 w 3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23" y="0"/>
                    </a:moveTo>
                    <a:lnTo>
                      <a:pt x="0" y="8"/>
                    </a:lnTo>
                    <a:lnTo>
                      <a:pt x="18" y="20"/>
                    </a:lnTo>
                    <a:lnTo>
                      <a:pt x="35" y="32"/>
                    </a:lnTo>
                    <a:lnTo>
                      <a:pt x="23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7" name="Group 26"/>
            <p:cNvGrpSpPr>
              <a:grpSpLocks noChangeAspect="1"/>
            </p:cNvGrpSpPr>
            <p:nvPr/>
          </p:nvGrpSpPr>
          <p:grpSpPr bwMode="auto">
            <a:xfrm>
              <a:off x="3334045" y="3679031"/>
              <a:ext cx="1866900" cy="2222500"/>
              <a:chOff x="1899" y="3186"/>
              <a:chExt cx="1086" cy="1033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221" name="Freeform 27"/>
              <p:cNvSpPr>
                <a:spLocks noChangeAspect="1"/>
              </p:cNvSpPr>
              <p:nvPr/>
            </p:nvSpPr>
            <p:spPr bwMode="auto">
              <a:xfrm>
                <a:off x="1935" y="3732"/>
                <a:ext cx="177" cy="217"/>
              </a:xfrm>
              <a:custGeom>
                <a:avLst/>
                <a:gdLst>
                  <a:gd name="T0" fmla="*/ 104 w 177"/>
                  <a:gd name="T1" fmla="*/ 0 h 217"/>
                  <a:gd name="T2" fmla="*/ 78 w 177"/>
                  <a:gd name="T3" fmla="*/ 12 h 217"/>
                  <a:gd name="T4" fmla="*/ 55 w 177"/>
                  <a:gd name="T5" fmla="*/ 25 h 217"/>
                  <a:gd name="T6" fmla="*/ 33 w 177"/>
                  <a:gd name="T7" fmla="*/ 29 h 217"/>
                  <a:gd name="T8" fmla="*/ 0 w 177"/>
                  <a:gd name="T9" fmla="*/ 25 h 217"/>
                  <a:gd name="T10" fmla="*/ 6 w 177"/>
                  <a:gd name="T11" fmla="*/ 50 h 217"/>
                  <a:gd name="T12" fmla="*/ 22 w 177"/>
                  <a:gd name="T13" fmla="*/ 66 h 217"/>
                  <a:gd name="T14" fmla="*/ 16 w 177"/>
                  <a:gd name="T15" fmla="*/ 109 h 217"/>
                  <a:gd name="T16" fmla="*/ 16 w 177"/>
                  <a:gd name="T17" fmla="*/ 129 h 217"/>
                  <a:gd name="T18" fmla="*/ 22 w 177"/>
                  <a:gd name="T19" fmla="*/ 145 h 217"/>
                  <a:gd name="T20" fmla="*/ 6 w 177"/>
                  <a:gd name="T21" fmla="*/ 179 h 217"/>
                  <a:gd name="T22" fmla="*/ 10 w 177"/>
                  <a:gd name="T23" fmla="*/ 204 h 217"/>
                  <a:gd name="T24" fmla="*/ 33 w 177"/>
                  <a:gd name="T25" fmla="*/ 216 h 217"/>
                  <a:gd name="T26" fmla="*/ 66 w 177"/>
                  <a:gd name="T27" fmla="*/ 199 h 217"/>
                  <a:gd name="T28" fmla="*/ 78 w 177"/>
                  <a:gd name="T29" fmla="*/ 195 h 217"/>
                  <a:gd name="T30" fmla="*/ 110 w 177"/>
                  <a:gd name="T31" fmla="*/ 199 h 217"/>
                  <a:gd name="T32" fmla="*/ 133 w 177"/>
                  <a:gd name="T33" fmla="*/ 182 h 217"/>
                  <a:gd name="T34" fmla="*/ 133 w 177"/>
                  <a:gd name="T35" fmla="*/ 166 h 217"/>
                  <a:gd name="T36" fmla="*/ 160 w 177"/>
                  <a:gd name="T37" fmla="*/ 133 h 217"/>
                  <a:gd name="T38" fmla="*/ 170 w 177"/>
                  <a:gd name="T39" fmla="*/ 112 h 217"/>
                  <a:gd name="T40" fmla="*/ 160 w 177"/>
                  <a:gd name="T41" fmla="*/ 92 h 217"/>
                  <a:gd name="T42" fmla="*/ 176 w 177"/>
                  <a:gd name="T43" fmla="*/ 66 h 217"/>
                  <a:gd name="T44" fmla="*/ 166 w 177"/>
                  <a:gd name="T45" fmla="*/ 29 h 217"/>
                  <a:gd name="T46" fmla="*/ 160 w 177"/>
                  <a:gd name="T47" fmla="*/ 8 h 217"/>
                  <a:gd name="T48" fmla="*/ 104 w 177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7" h="217">
                    <a:moveTo>
                      <a:pt x="104" y="0"/>
                    </a:moveTo>
                    <a:lnTo>
                      <a:pt x="78" y="12"/>
                    </a:lnTo>
                    <a:lnTo>
                      <a:pt x="55" y="25"/>
                    </a:lnTo>
                    <a:lnTo>
                      <a:pt x="33" y="29"/>
                    </a:lnTo>
                    <a:lnTo>
                      <a:pt x="0" y="25"/>
                    </a:lnTo>
                    <a:lnTo>
                      <a:pt x="6" y="50"/>
                    </a:lnTo>
                    <a:lnTo>
                      <a:pt x="22" y="66"/>
                    </a:lnTo>
                    <a:lnTo>
                      <a:pt x="16" y="109"/>
                    </a:lnTo>
                    <a:lnTo>
                      <a:pt x="16" y="129"/>
                    </a:lnTo>
                    <a:lnTo>
                      <a:pt x="22" y="145"/>
                    </a:lnTo>
                    <a:lnTo>
                      <a:pt x="6" y="179"/>
                    </a:lnTo>
                    <a:lnTo>
                      <a:pt x="10" y="204"/>
                    </a:lnTo>
                    <a:lnTo>
                      <a:pt x="33" y="216"/>
                    </a:lnTo>
                    <a:lnTo>
                      <a:pt x="66" y="199"/>
                    </a:lnTo>
                    <a:lnTo>
                      <a:pt x="78" y="195"/>
                    </a:lnTo>
                    <a:lnTo>
                      <a:pt x="110" y="199"/>
                    </a:lnTo>
                    <a:lnTo>
                      <a:pt x="133" y="182"/>
                    </a:lnTo>
                    <a:lnTo>
                      <a:pt x="133" y="166"/>
                    </a:lnTo>
                    <a:lnTo>
                      <a:pt x="160" y="133"/>
                    </a:lnTo>
                    <a:lnTo>
                      <a:pt x="170" y="112"/>
                    </a:lnTo>
                    <a:lnTo>
                      <a:pt x="160" y="92"/>
                    </a:lnTo>
                    <a:lnTo>
                      <a:pt x="176" y="66"/>
                    </a:lnTo>
                    <a:lnTo>
                      <a:pt x="166" y="29"/>
                    </a:lnTo>
                    <a:lnTo>
                      <a:pt x="160" y="8"/>
                    </a:lnTo>
                    <a:lnTo>
                      <a:pt x="104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" name="Freeform 28"/>
              <p:cNvSpPr>
                <a:spLocks noChangeAspect="1"/>
              </p:cNvSpPr>
              <p:nvPr/>
            </p:nvSpPr>
            <p:spPr bwMode="auto">
              <a:xfrm>
                <a:off x="2340" y="4067"/>
                <a:ext cx="318" cy="152"/>
              </a:xfrm>
              <a:custGeom>
                <a:avLst/>
                <a:gdLst>
                  <a:gd name="T0" fmla="*/ 301 w 318"/>
                  <a:gd name="T1" fmla="*/ 0 h 152"/>
                  <a:gd name="T2" fmla="*/ 317 w 318"/>
                  <a:gd name="T3" fmla="*/ 12 h 152"/>
                  <a:gd name="T4" fmla="*/ 307 w 318"/>
                  <a:gd name="T5" fmla="*/ 24 h 152"/>
                  <a:gd name="T6" fmla="*/ 295 w 318"/>
                  <a:gd name="T7" fmla="*/ 44 h 152"/>
                  <a:gd name="T8" fmla="*/ 279 w 318"/>
                  <a:gd name="T9" fmla="*/ 57 h 152"/>
                  <a:gd name="T10" fmla="*/ 285 w 318"/>
                  <a:gd name="T11" fmla="*/ 94 h 152"/>
                  <a:gd name="T12" fmla="*/ 295 w 318"/>
                  <a:gd name="T13" fmla="*/ 122 h 152"/>
                  <a:gd name="T14" fmla="*/ 267 w 318"/>
                  <a:gd name="T15" fmla="*/ 134 h 152"/>
                  <a:gd name="T16" fmla="*/ 263 w 318"/>
                  <a:gd name="T17" fmla="*/ 147 h 152"/>
                  <a:gd name="T18" fmla="*/ 241 w 318"/>
                  <a:gd name="T19" fmla="*/ 151 h 152"/>
                  <a:gd name="T20" fmla="*/ 208 w 318"/>
                  <a:gd name="T21" fmla="*/ 127 h 152"/>
                  <a:gd name="T22" fmla="*/ 186 w 318"/>
                  <a:gd name="T23" fmla="*/ 127 h 152"/>
                  <a:gd name="T24" fmla="*/ 169 w 318"/>
                  <a:gd name="T25" fmla="*/ 107 h 152"/>
                  <a:gd name="T26" fmla="*/ 136 w 318"/>
                  <a:gd name="T27" fmla="*/ 94 h 152"/>
                  <a:gd name="T28" fmla="*/ 114 w 318"/>
                  <a:gd name="T29" fmla="*/ 90 h 152"/>
                  <a:gd name="T30" fmla="*/ 92 w 318"/>
                  <a:gd name="T31" fmla="*/ 82 h 152"/>
                  <a:gd name="T32" fmla="*/ 70 w 318"/>
                  <a:gd name="T33" fmla="*/ 69 h 152"/>
                  <a:gd name="T34" fmla="*/ 32 w 318"/>
                  <a:gd name="T35" fmla="*/ 49 h 152"/>
                  <a:gd name="T36" fmla="*/ 16 w 318"/>
                  <a:gd name="T37" fmla="*/ 44 h 152"/>
                  <a:gd name="T38" fmla="*/ 0 w 318"/>
                  <a:gd name="T39" fmla="*/ 32 h 152"/>
                  <a:gd name="T40" fmla="*/ 0 w 318"/>
                  <a:gd name="T41" fmla="*/ 17 h 152"/>
                  <a:gd name="T42" fmla="*/ 6 w 318"/>
                  <a:gd name="T43" fmla="*/ 4 h 152"/>
                  <a:gd name="T44" fmla="*/ 38 w 318"/>
                  <a:gd name="T45" fmla="*/ 8 h 152"/>
                  <a:gd name="T46" fmla="*/ 88 w 318"/>
                  <a:gd name="T47" fmla="*/ 8 h 152"/>
                  <a:gd name="T48" fmla="*/ 98 w 318"/>
                  <a:gd name="T49" fmla="*/ 20 h 152"/>
                  <a:gd name="T50" fmla="*/ 153 w 318"/>
                  <a:gd name="T51" fmla="*/ 20 h 152"/>
                  <a:gd name="T52" fmla="*/ 191 w 318"/>
                  <a:gd name="T53" fmla="*/ 20 h 152"/>
                  <a:gd name="T54" fmla="*/ 241 w 318"/>
                  <a:gd name="T55" fmla="*/ 12 h 152"/>
                  <a:gd name="T56" fmla="*/ 301 w 318"/>
                  <a:gd name="T5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8" h="152">
                    <a:moveTo>
                      <a:pt x="301" y="0"/>
                    </a:moveTo>
                    <a:lnTo>
                      <a:pt x="317" y="12"/>
                    </a:lnTo>
                    <a:lnTo>
                      <a:pt x="307" y="24"/>
                    </a:lnTo>
                    <a:lnTo>
                      <a:pt x="295" y="44"/>
                    </a:lnTo>
                    <a:lnTo>
                      <a:pt x="279" y="57"/>
                    </a:lnTo>
                    <a:lnTo>
                      <a:pt x="285" y="94"/>
                    </a:lnTo>
                    <a:lnTo>
                      <a:pt x="295" y="122"/>
                    </a:lnTo>
                    <a:lnTo>
                      <a:pt x="267" y="134"/>
                    </a:lnTo>
                    <a:lnTo>
                      <a:pt x="263" y="147"/>
                    </a:lnTo>
                    <a:lnTo>
                      <a:pt x="241" y="151"/>
                    </a:lnTo>
                    <a:lnTo>
                      <a:pt x="208" y="127"/>
                    </a:lnTo>
                    <a:lnTo>
                      <a:pt x="186" y="127"/>
                    </a:lnTo>
                    <a:lnTo>
                      <a:pt x="169" y="107"/>
                    </a:lnTo>
                    <a:lnTo>
                      <a:pt x="136" y="94"/>
                    </a:lnTo>
                    <a:lnTo>
                      <a:pt x="114" y="90"/>
                    </a:lnTo>
                    <a:lnTo>
                      <a:pt x="92" y="82"/>
                    </a:lnTo>
                    <a:lnTo>
                      <a:pt x="70" y="69"/>
                    </a:lnTo>
                    <a:lnTo>
                      <a:pt x="32" y="49"/>
                    </a:lnTo>
                    <a:lnTo>
                      <a:pt x="16" y="44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6" y="4"/>
                    </a:lnTo>
                    <a:lnTo>
                      <a:pt x="38" y="8"/>
                    </a:lnTo>
                    <a:lnTo>
                      <a:pt x="88" y="8"/>
                    </a:lnTo>
                    <a:lnTo>
                      <a:pt x="98" y="20"/>
                    </a:lnTo>
                    <a:lnTo>
                      <a:pt x="153" y="20"/>
                    </a:lnTo>
                    <a:lnTo>
                      <a:pt x="191" y="20"/>
                    </a:lnTo>
                    <a:lnTo>
                      <a:pt x="241" y="12"/>
                    </a:lnTo>
                    <a:lnTo>
                      <a:pt x="301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" name="Freeform 29"/>
              <p:cNvSpPr>
                <a:spLocks noChangeAspect="1"/>
              </p:cNvSpPr>
              <p:nvPr/>
            </p:nvSpPr>
            <p:spPr bwMode="auto">
              <a:xfrm>
                <a:off x="1899" y="3186"/>
                <a:ext cx="1086" cy="922"/>
              </a:xfrm>
              <a:custGeom>
                <a:avLst/>
                <a:gdLst>
                  <a:gd name="T0" fmla="*/ 829 w 1086"/>
                  <a:gd name="T1" fmla="*/ 909 h 922"/>
                  <a:gd name="T2" fmla="*/ 894 w 1086"/>
                  <a:gd name="T3" fmla="*/ 822 h 922"/>
                  <a:gd name="T4" fmla="*/ 922 w 1086"/>
                  <a:gd name="T5" fmla="*/ 794 h 922"/>
                  <a:gd name="T6" fmla="*/ 900 w 1086"/>
                  <a:gd name="T7" fmla="*/ 753 h 922"/>
                  <a:gd name="T8" fmla="*/ 873 w 1086"/>
                  <a:gd name="T9" fmla="*/ 748 h 922"/>
                  <a:gd name="T10" fmla="*/ 894 w 1086"/>
                  <a:gd name="T11" fmla="*/ 716 h 922"/>
                  <a:gd name="T12" fmla="*/ 927 w 1086"/>
                  <a:gd name="T13" fmla="*/ 671 h 922"/>
                  <a:gd name="T14" fmla="*/ 1031 w 1086"/>
                  <a:gd name="T15" fmla="*/ 724 h 922"/>
                  <a:gd name="T16" fmla="*/ 1075 w 1086"/>
                  <a:gd name="T17" fmla="*/ 724 h 922"/>
                  <a:gd name="T18" fmla="*/ 1041 w 1086"/>
                  <a:gd name="T19" fmla="*/ 662 h 922"/>
                  <a:gd name="T20" fmla="*/ 1008 w 1086"/>
                  <a:gd name="T21" fmla="*/ 658 h 922"/>
                  <a:gd name="T22" fmla="*/ 894 w 1086"/>
                  <a:gd name="T23" fmla="*/ 589 h 922"/>
                  <a:gd name="T24" fmla="*/ 823 w 1086"/>
                  <a:gd name="T25" fmla="*/ 551 h 922"/>
                  <a:gd name="T26" fmla="*/ 829 w 1086"/>
                  <a:gd name="T27" fmla="*/ 526 h 922"/>
                  <a:gd name="T28" fmla="*/ 720 w 1086"/>
                  <a:gd name="T29" fmla="*/ 489 h 922"/>
                  <a:gd name="T30" fmla="*/ 671 w 1086"/>
                  <a:gd name="T31" fmla="*/ 457 h 922"/>
                  <a:gd name="T32" fmla="*/ 556 w 1086"/>
                  <a:gd name="T33" fmla="*/ 325 h 922"/>
                  <a:gd name="T34" fmla="*/ 534 w 1086"/>
                  <a:gd name="T35" fmla="*/ 222 h 922"/>
                  <a:gd name="T36" fmla="*/ 502 w 1086"/>
                  <a:gd name="T37" fmla="*/ 181 h 922"/>
                  <a:gd name="T38" fmla="*/ 595 w 1086"/>
                  <a:gd name="T39" fmla="*/ 149 h 922"/>
                  <a:gd name="T40" fmla="*/ 637 w 1086"/>
                  <a:gd name="T41" fmla="*/ 78 h 922"/>
                  <a:gd name="T42" fmla="*/ 540 w 1086"/>
                  <a:gd name="T43" fmla="*/ 45 h 922"/>
                  <a:gd name="T44" fmla="*/ 524 w 1086"/>
                  <a:gd name="T45" fmla="*/ 17 h 922"/>
                  <a:gd name="T46" fmla="*/ 387 w 1086"/>
                  <a:gd name="T47" fmla="*/ 4 h 922"/>
                  <a:gd name="T48" fmla="*/ 322 w 1086"/>
                  <a:gd name="T49" fmla="*/ 58 h 922"/>
                  <a:gd name="T50" fmla="*/ 266 w 1086"/>
                  <a:gd name="T51" fmla="*/ 53 h 922"/>
                  <a:gd name="T52" fmla="*/ 196 w 1086"/>
                  <a:gd name="T53" fmla="*/ 70 h 922"/>
                  <a:gd name="T54" fmla="*/ 169 w 1086"/>
                  <a:gd name="T55" fmla="*/ 33 h 922"/>
                  <a:gd name="T56" fmla="*/ 131 w 1086"/>
                  <a:gd name="T57" fmla="*/ 65 h 922"/>
                  <a:gd name="T58" fmla="*/ 32 w 1086"/>
                  <a:gd name="T59" fmla="*/ 94 h 922"/>
                  <a:gd name="T60" fmla="*/ 10 w 1086"/>
                  <a:gd name="T61" fmla="*/ 152 h 922"/>
                  <a:gd name="T62" fmla="*/ 0 w 1086"/>
                  <a:gd name="T63" fmla="*/ 209 h 922"/>
                  <a:gd name="T64" fmla="*/ 44 w 1086"/>
                  <a:gd name="T65" fmla="*/ 231 h 922"/>
                  <a:gd name="T66" fmla="*/ 77 w 1086"/>
                  <a:gd name="T67" fmla="*/ 276 h 922"/>
                  <a:gd name="T68" fmla="*/ 180 w 1086"/>
                  <a:gd name="T69" fmla="*/ 234 h 922"/>
                  <a:gd name="T70" fmla="*/ 278 w 1086"/>
                  <a:gd name="T71" fmla="*/ 300 h 922"/>
                  <a:gd name="T72" fmla="*/ 322 w 1086"/>
                  <a:gd name="T73" fmla="*/ 390 h 922"/>
                  <a:gd name="T74" fmla="*/ 397 w 1086"/>
                  <a:gd name="T75" fmla="*/ 440 h 922"/>
                  <a:gd name="T76" fmla="*/ 496 w 1086"/>
                  <a:gd name="T77" fmla="*/ 531 h 922"/>
                  <a:gd name="T78" fmla="*/ 649 w 1086"/>
                  <a:gd name="T79" fmla="*/ 616 h 922"/>
                  <a:gd name="T80" fmla="*/ 698 w 1086"/>
                  <a:gd name="T81" fmla="*/ 642 h 922"/>
                  <a:gd name="T82" fmla="*/ 736 w 1086"/>
                  <a:gd name="T83" fmla="*/ 699 h 922"/>
                  <a:gd name="T84" fmla="*/ 796 w 1086"/>
                  <a:gd name="T85" fmla="*/ 716 h 922"/>
                  <a:gd name="T86" fmla="*/ 819 w 1086"/>
                  <a:gd name="T87" fmla="*/ 789 h 922"/>
                  <a:gd name="T88" fmla="*/ 801 w 1086"/>
                  <a:gd name="T89" fmla="*/ 843 h 922"/>
                  <a:gd name="T90" fmla="*/ 785 w 1086"/>
                  <a:gd name="T91" fmla="*/ 909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6" h="922">
                    <a:moveTo>
                      <a:pt x="785" y="909"/>
                    </a:moveTo>
                    <a:lnTo>
                      <a:pt x="801" y="921"/>
                    </a:lnTo>
                    <a:lnTo>
                      <a:pt x="829" y="909"/>
                    </a:lnTo>
                    <a:lnTo>
                      <a:pt x="861" y="876"/>
                    </a:lnTo>
                    <a:lnTo>
                      <a:pt x="877" y="827"/>
                    </a:lnTo>
                    <a:lnTo>
                      <a:pt x="894" y="822"/>
                    </a:lnTo>
                    <a:lnTo>
                      <a:pt x="905" y="830"/>
                    </a:lnTo>
                    <a:lnTo>
                      <a:pt x="927" y="815"/>
                    </a:lnTo>
                    <a:lnTo>
                      <a:pt x="922" y="794"/>
                    </a:lnTo>
                    <a:lnTo>
                      <a:pt x="932" y="777"/>
                    </a:lnTo>
                    <a:lnTo>
                      <a:pt x="927" y="769"/>
                    </a:lnTo>
                    <a:lnTo>
                      <a:pt x="900" y="753"/>
                    </a:lnTo>
                    <a:lnTo>
                      <a:pt x="889" y="753"/>
                    </a:lnTo>
                    <a:lnTo>
                      <a:pt x="894" y="744"/>
                    </a:lnTo>
                    <a:lnTo>
                      <a:pt x="873" y="748"/>
                    </a:lnTo>
                    <a:lnTo>
                      <a:pt x="861" y="740"/>
                    </a:lnTo>
                    <a:lnTo>
                      <a:pt x="861" y="731"/>
                    </a:lnTo>
                    <a:lnTo>
                      <a:pt x="894" y="716"/>
                    </a:lnTo>
                    <a:lnTo>
                      <a:pt x="910" y="699"/>
                    </a:lnTo>
                    <a:lnTo>
                      <a:pt x="910" y="674"/>
                    </a:lnTo>
                    <a:lnTo>
                      <a:pt x="927" y="671"/>
                    </a:lnTo>
                    <a:lnTo>
                      <a:pt x="982" y="690"/>
                    </a:lnTo>
                    <a:lnTo>
                      <a:pt x="1003" y="695"/>
                    </a:lnTo>
                    <a:lnTo>
                      <a:pt x="1031" y="724"/>
                    </a:lnTo>
                    <a:lnTo>
                      <a:pt x="1041" y="740"/>
                    </a:lnTo>
                    <a:lnTo>
                      <a:pt x="1057" y="740"/>
                    </a:lnTo>
                    <a:lnTo>
                      <a:pt x="1075" y="724"/>
                    </a:lnTo>
                    <a:lnTo>
                      <a:pt x="1085" y="707"/>
                    </a:lnTo>
                    <a:lnTo>
                      <a:pt x="1063" y="678"/>
                    </a:lnTo>
                    <a:lnTo>
                      <a:pt x="1041" y="662"/>
                    </a:lnTo>
                    <a:lnTo>
                      <a:pt x="1020" y="662"/>
                    </a:lnTo>
                    <a:lnTo>
                      <a:pt x="1020" y="658"/>
                    </a:lnTo>
                    <a:lnTo>
                      <a:pt x="1008" y="658"/>
                    </a:lnTo>
                    <a:lnTo>
                      <a:pt x="954" y="616"/>
                    </a:lnTo>
                    <a:lnTo>
                      <a:pt x="927" y="621"/>
                    </a:lnTo>
                    <a:lnTo>
                      <a:pt x="894" y="589"/>
                    </a:lnTo>
                    <a:lnTo>
                      <a:pt x="873" y="584"/>
                    </a:lnTo>
                    <a:lnTo>
                      <a:pt x="839" y="560"/>
                    </a:lnTo>
                    <a:lnTo>
                      <a:pt x="823" y="551"/>
                    </a:lnTo>
                    <a:lnTo>
                      <a:pt x="835" y="543"/>
                    </a:lnTo>
                    <a:lnTo>
                      <a:pt x="851" y="539"/>
                    </a:lnTo>
                    <a:lnTo>
                      <a:pt x="829" y="526"/>
                    </a:lnTo>
                    <a:lnTo>
                      <a:pt x="801" y="534"/>
                    </a:lnTo>
                    <a:lnTo>
                      <a:pt x="780" y="526"/>
                    </a:lnTo>
                    <a:lnTo>
                      <a:pt x="720" y="489"/>
                    </a:lnTo>
                    <a:lnTo>
                      <a:pt x="714" y="473"/>
                    </a:lnTo>
                    <a:lnTo>
                      <a:pt x="692" y="469"/>
                    </a:lnTo>
                    <a:lnTo>
                      <a:pt x="671" y="457"/>
                    </a:lnTo>
                    <a:lnTo>
                      <a:pt x="615" y="366"/>
                    </a:lnTo>
                    <a:lnTo>
                      <a:pt x="599" y="354"/>
                    </a:lnTo>
                    <a:lnTo>
                      <a:pt x="556" y="325"/>
                    </a:lnTo>
                    <a:lnTo>
                      <a:pt x="506" y="267"/>
                    </a:lnTo>
                    <a:lnTo>
                      <a:pt x="506" y="234"/>
                    </a:lnTo>
                    <a:lnTo>
                      <a:pt x="534" y="222"/>
                    </a:lnTo>
                    <a:lnTo>
                      <a:pt x="534" y="205"/>
                    </a:lnTo>
                    <a:lnTo>
                      <a:pt x="512" y="190"/>
                    </a:lnTo>
                    <a:lnTo>
                      <a:pt x="502" y="181"/>
                    </a:lnTo>
                    <a:lnTo>
                      <a:pt x="506" y="168"/>
                    </a:lnTo>
                    <a:lnTo>
                      <a:pt x="529" y="161"/>
                    </a:lnTo>
                    <a:lnTo>
                      <a:pt x="595" y="149"/>
                    </a:lnTo>
                    <a:lnTo>
                      <a:pt x="621" y="135"/>
                    </a:lnTo>
                    <a:lnTo>
                      <a:pt x="643" y="120"/>
                    </a:lnTo>
                    <a:lnTo>
                      <a:pt x="637" y="78"/>
                    </a:lnTo>
                    <a:lnTo>
                      <a:pt x="643" y="62"/>
                    </a:lnTo>
                    <a:lnTo>
                      <a:pt x="611" y="58"/>
                    </a:lnTo>
                    <a:lnTo>
                      <a:pt x="540" y="45"/>
                    </a:lnTo>
                    <a:lnTo>
                      <a:pt x="529" y="33"/>
                    </a:lnTo>
                    <a:lnTo>
                      <a:pt x="524" y="29"/>
                    </a:lnTo>
                    <a:lnTo>
                      <a:pt x="524" y="17"/>
                    </a:lnTo>
                    <a:lnTo>
                      <a:pt x="518" y="4"/>
                    </a:lnTo>
                    <a:lnTo>
                      <a:pt x="480" y="0"/>
                    </a:lnTo>
                    <a:lnTo>
                      <a:pt x="387" y="4"/>
                    </a:lnTo>
                    <a:lnTo>
                      <a:pt x="377" y="21"/>
                    </a:lnTo>
                    <a:lnTo>
                      <a:pt x="343" y="24"/>
                    </a:lnTo>
                    <a:lnTo>
                      <a:pt x="322" y="58"/>
                    </a:lnTo>
                    <a:lnTo>
                      <a:pt x="322" y="70"/>
                    </a:lnTo>
                    <a:lnTo>
                      <a:pt x="300" y="58"/>
                    </a:lnTo>
                    <a:lnTo>
                      <a:pt x="266" y="53"/>
                    </a:lnTo>
                    <a:lnTo>
                      <a:pt x="246" y="62"/>
                    </a:lnTo>
                    <a:lnTo>
                      <a:pt x="230" y="86"/>
                    </a:lnTo>
                    <a:lnTo>
                      <a:pt x="196" y="70"/>
                    </a:lnTo>
                    <a:lnTo>
                      <a:pt x="202" y="45"/>
                    </a:lnTo>
                    <a:lnTo>
                      <a:pt x="191" y="29"/>
                    </a:lnTo>
                    <a:lnTo>
                      <a:pt x="169" y="33"/>
                    </a:lnTo>
                    <a:lnTo>
                      <a:pt x="163" y="53"/>
                    </a:lnTo>
                    <a:lnTo>
                      <a:pt x="147" y="65"/>
                    </a:lnTo>
                    <a:lnTo>
                      <a:pt x="131" y="65"/>
                    </a:lnTo>
                    <a:lnTo>
                      <a:pt x="54" y="58"/>
                    </a:lnTo>
                    <a:lnTo>
                      <a:pt x="28" y="74"/>
                    </a:lnTo>
                    <a:lnTo>
                      <a:pt x="32" y="94"/>
                    </a:lnTo>
                    <a:lnTo>
                      <a:pt x="38" y="111"/>
                    </a:lnTo>
                    <a:lnTo>
                      <a:pt x="0" y="135"/>
                    </a:lnTo>
                    <a:lnTo>
                      <a:pt x="10" y="152"/>
                    </a:lnTo>
                    <a:lnTo>
                      <a:pt x="22" y="161"/>
                    </a:lnTo>
                    <a:lnTo>
                      <a:pt x="0" y="181"/>
                    </a:lnTo>
                    <a:lnTo>
                      <a:pt x="0" y="209"/>
                    </a:lnTo>
                    <a:lnTo>
                      <a:pt x="10" y="222"/>
                    </a:lnTo>
                    <a:lnTo>
                      <a:pt x="32" y="222"/>
                    </a:lnTo>
                    <a:lnTo>
                      <a:pt x="44" y="231"/>
                    </a:lnTo>
                    <a:lnTo>
                      <a:pt x="54" y="250"/>
                    </a:lnTo>
                    <a:lnTo>
                      <a:pt x="54" y="272"/>
                    </a:lnTo>
                    <a:lnTo>
                      <a:pt x="77" y="276"/>
                    </a:lnTo>
                    <a:lnTo>
                      <a:pt x="93" y="272"/>
                    </a:lnTo>
                    <a:lnTo>
                      <a:pt x="153" y="226"/>
                    </a:lnTo>
                    <a:lnTo>
                      <a:pt x="180" y="234"/>
                    </a:lnTo>
                    <a:lnTo>
                      <a:pt x="234" y="255"/>
                    </a:lnTo>
                    <a:lnTo>
                      <a:pt x="272" y="276"/>
                    </a:lnTo>
                    <a:lnTo>
                      <a:pt x="278" y="300"/>
                    </a:lnTo>
                    <a:lnTo>
                      <a:pt x="300" y="317"/>
                    </a:lnTo>
                    <a:lnTo>
                      <a:pt x="311" y="346"/>
                    </a:lnTo>
                    <a:lnTo>
                      <a:pt x="322" y="390"/>
                    </a:lnTo>
                    <a:lnTo>
                      <a:pt x="339" y="411"/>
                    </a:lnTo>
                    <a:lnTo>
                      <a:pt x="359" y="428"/>
                    </a:lnTo>
                    <a:lnTo>
                      <a:pt x="397" y="440"/>
                    </a:lnTo>
                    <a:lnTo>
                      <a:pt x="431" y="481"/>
                    </a:lnTo>
                    <a:lnTo>
                      <a:pt x="464" y="514"/>
                    </a:lnTo>
                    <a:lnTo>
                      <a:pt x="496" y="531"/>
                    </a:lnTo>
                    <a:lnTo>
                      <a:pt x="556" y="584"/>
                    </a:lnTo>
                    <a:lnTo>
                      <a:pt x="599" y="584"/>
                    </a:lnTo>
                    <a:lnTo>
                      <a:pt x="649" y="616"/>
                    </a:lnTo>
                    <a:lnTo>
                      <a:pt x="649" y="649"/>
                    </a:lnTo>
                    <a:lnTo>
                      <a:pt x="665" y="658"/>
                    </a:lnTo>
                    <a:lnTo>
                      <a:pt x="698" y="642"/>
                    </a:lnTo>
                    <a:lnTo>
                      <a:pt x="704" y="658"/>
                    </a:lnTo>
                    <a:lnTo>
                      <a:pt x="704" y="678"/>
                    </a:lnTo>
                    <a:lnTo>
                      <a:pt x="736" y="699"/>
                    </a:lnTo>
                    <a:lnTo>
                      <a:pt x="746" y="712"/>
                    </a:lnTo>
                    <a:lnTo>
                      <a:pt x="791" y="703"/>
                    </a:lnTo>
                    <a:lnTo>
                      <a:pt x="796" y="716"/>
                    </a:lnTo>
                    <a:lnTo>
                      <a:pt x="791" y="744"/>
                    </a:lnTo>
                    <a:lnTo>
                      <a:pt x="813" y="769"/>
                    </a:lnTo>
                    <a:lnTo>
                      <a:pt x="819" y="789"/>
                    </a:lnTo>
                    <a:lnTo>
                      <a:pt x="829" y="810"/>
                    </a:lnTo>
                    <a:lnTo>
                      <a:pt x="823" y="827"/>
                    </a:lnTo>
                    <a:lnTo>
                      <a:pt x="801" y="843"/>
                    </a:lnTo>
                    <a:lnTo>
                      <a:pt x="796" y="863"/>
                    </a:lnTo>
                    <a:lnTo>
                      <a:pt x="780" y="888"/>
                    </a:lnTo>
                    <a:lnTo>
                      <a:pt x="785" y="909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58" name="Freeform 30"/>
            <p:cNvSpPr>
              <a:spLocks noChangeAspect="1"/>
            </p:cNvSpPr>
            <p:nvPr/>
          </p:nvSpPr>
          <p:spPr bwMode="auto">
            <a:xfrm>
              <a:off x="3243136" y="3402093"/>
              <a:ext cx="751467" cy="463704"/>
            </a:xfrm>
            <a:custGeom>
              <a:avLst/>
              <a:gdLst>
                <a:gd name="T0" fmla="*/ 230 w 438"/>
                <a:gd name="T1" fmla="*/ 41 h 215"/>
                <a:gd name="T2" fmla="*/ 207 w 438"/>
                <a:gd name="T3" fmla="*/ 26 h 215"/>
                <a:gd name="T4" fmla="*/ 210 w 438"/>
                <a:gd name="T5" fmla="*/ 21 h 215"/>
                <a:gd name="T6" fmla="*/ 197 w 438"/>
                <a:gd name="T7" fmla="*/ 12 h 215"/>
                <a:gd name="T8" fmla="*/ 185 w 438"/>
                <a:gd name="T9" fmla="*/ 0 h 215"/>
                <a:gd name="T10" fmla="*/ 172 w 438"/>
                <a:gd name="T11" fmla="*/ 12 h 215"/>
                <a:gd name="T12" fmla="*/ 163 w 438"/>
                <a:gd name="T13" fmla="*/ 8 h 215"/>
                <a:gd name="T14" fmla="*/ 147 w 438"/>
                <a:gd name="T15" fmla="*/ 19 h 215"/>
                <a:gd name="T16" fmla="*/ 147 w 438"/>
                <a:gd name="T17" fmla="*/ 24 h 215"/>
                <a:gd name="T18" fmla="*/ 128 w 438"/>
                <a:gd name="T19" fmla="*/ 31 h 215"/>
                <a:gd name="T20" fmla="*/ 79 w 438"/>
                <a:gd name="T21" fmla="*/ 60 h 215"/>
                <a:gd name="T22" fmla="*/ 66 w 438"/>
                <a:gd name="T23" fmla="*/ 72 h 215"/>
                <a:gd name="T24" fmla="*/ 66 w 438"/>
                <a:gd name="T25" fmla="*/ 86 h 215"/>
                <a:gd name="T26" fmla="*/ 49 w 438"/>
                <a:gd name="T27" fmla="*/ 90 h 215"/>
                <a:gd name="T28" fmla="*/ 13 w 438"/>
                <a:gd name="T29" fmla="*/ 119 h 215"/>
                <a:gd name="T30" fmla="*/ 13 w 438"/>
                <a:gd name="T31" fmla="*/ 129 h 215"/>
                <a:gd name="T32" fmla="*/ 0 w 438"/>
                <a:gd name="T33" fmla="*/ 141 h 215"/>
                <a:gd name="T34" fmla="*/ 6 w 438"/>
                <a:gd name="T35" fmla="*/ 156 h 215"/>
                <a:gd name="T36" fmla="*/ 22 w 438"/>
                <a:gd name="T37" fmla="*/ 148 h 215"/>
                <a:gd name="T38" fmla="*/ 38 w 438"/>
                <a:gd name="T39" fmla="*/ 135 h 215"/>
                <a:gd name="T40" fmla="*/ 63 w 438"/>
                <a:gd name="T41" fmla="*/ 131 h 215"/>
                <a:gd name="T42" fmla="*/ 79 w 438"/>
                <a:gd name="T43" fmla="*/ 135 h 215"/>
                <a:gd name="T44" fmla="*/ 85 w 438"/>
                <a:gd name="T45" fmla="*/ 156 h 215"/>
                <a:gd name="T46" fmla="*/ 82 w 438"/>
                <a:gd name="T47" fmla="*/ 170 h 215"/>
                <a:gd name="T48" fmla="*/ 93 w 438"/>
                <a:gd name="T49" fmla="*/ 180 h 215"/>
                <a:gd name="T50" fmla="*/ 106 w 438"/>
                <a:gd name="T51" fmla="*/ 186 h 215"/>
                <a:gd name="T52" fmla="*/ 134 w 438"/>
                <a:gd name="T53" fmla="*/ 189 h 215"/>
                <a:gd name="T54" fmla="*/ 194 w 438"/>
                <a:gd name="T55" fmla="*/ 194 h 215"/>
                <a:gd name="T56" fmla="*/ 207 w 438"/>
                <a:gd name="T57" fmla="*/ 189 h 215"/>
                <a:gd name="T58" fmla="*/ 216 w 438"/>
                <a:gd name="T59" fmla="*/ 180 h 215"/>
                <a:gd name="T60" fmla="*/ 222 w 438"/>
                <a:gd name="T61" fmla="*/ 161 h 215"/>
                <a:gd name="T62" fmla="*/ 244 w 438"/>
                <a:gd name="T63" fmla="*/ 160 h 215"/>
                <a:gd name="T64" fmla="*/ 252 w 438"/>
                <a:gd name="T65" fmla="*/ 172 h 215"/>
                <a:gd name="T66" fmla="*/ 252 w 438"/>
                <a:gd name="T67" fmla="*/ 200 h 215"/>
                <a:gd name="T68" fmla="*/ 280 w 438"/>
                <a:gd name="T69" fmla="*/ 214 h 215"/>
                <a:gd name="T70" fmla="*/ 300 w 438"/>
                <a:gd name="T71" fmla="*/ 190 h 215"/>
                <a:gd name="T72" fmla="*/ 322 w 438"/>
                <a:gd name="T73" fmla="*/ 182 h 215"/>
                <a:gd name="T74" fmla="*/ 347 w 438"/>
                <a:gd name="T75" fmla="*/ 184 h 215"/>
                <a:gd name="T76" fmla="*/ 366 w 438"/>
                <a:gd name="T77" fmla="*/ 192 h 215"/>
                <a:gd name="T78" fmla="*/ 374 w 438"/>
                <a:gd name="T79" fmla="*/ 199 h 215"/>
                <a:gd name="T80" fmla="*/ 380 w 438"/>
                <a:gd name="T81" fmla="*/ 178 h 215"/>
                <a:gd name="T82" fmla="*/ 394 w 438"/>
                <a:gd name="T83" fmla="*/ 153 h 215"/>
                <a:gd name="T84" fmla="*/ 427 w 438"/>
                <a:gd name="T85" fmla="*/ 149 h 215"/>
                <a:gd name="T86" fmla="*/ 437 w 438"/>
                <a:gd name="T87" fmla="*/ 133 h 215"/>
                <a:gd name="T88" fmla="*/ 427 w 438"/>
                <a:gd name="T89" fmla="*/ 120 h 215"/>
                <a:gd name="T90" fmla="*/ 412 w 438"/>
                <a:gd name="T91" fmla="*/ 115 h 215"/>
                <a:gd name="T92" fmla="*/ 371 w 438"/>
                <a:gd name="T93" fmla="*/ 109 h 215"/>
                <a:gd name="T94" fmla="*/ 369 w 438"/>
                <a:gd name="T95" fmla="*/ 94 h 215"/>
                <a:gd name="T96" fmla="*/ 369 w 438"/>
                <a:gd name="T97" fmla="*/ 77 h 215"/>
                <a:gd name="T98" fmla="*/ 369 w 438"/>
                <a:gd name="T99" fmla="*/ 65 h 215"/>
                <a:gd name="T100" fmla="*/ 344 w 438"/>
                <a:gd name="T101" fmla="*/ 55 h 215"/>
                <a:gd name="T102" fmla="*/ 331 w 438"/>
                <a:gd name="T103" fmla="*/ 60 h 215"/>
                <a:gd name="T104" fmla="*/ 309 w 438"/>
                <a:gd name="T105" fmla="*/ 47 h 215"/>
                <a:gd name="T106" fmla="*/ 306 w 438"/>
                <a:gd name="T107" fmla="*/ 39 h 215"/>
                <a:gd name="T108" fmla="*/ 297 w 438"/>
                <a:gd name="T109" fmla="*/ 29 h 215"/>
                <a:gd name="T110" fmla="*/ 297 w 438"/>
                <a:gd name="T111" fmla="*/ 24 h 215"/>
                <a:gd name="T112" fmla="*/ 274 w 438"/>
                <a:gd name="T113" fmla="*/ 19 h 215"/>
                <a:gd name="T114" fmla="*/ 265 w 438"/>
                <a:gd name="T115" fmla="*/ 26 h 215"/>
                <a:gd name="T116" fmla="*/ 249 w 438"/>
                <a:gd name="T117" fmla="*/ 35 h 215"/>
                <a:gd name="T118" fmla="*/ 230 w 438"/>
                <a:gd name="T119" fmla="*/ 4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8" h="215">
                  <a:moveTo>
                    <a:pt x="230" y="41"/>
                  </a:moveTo>
                  <a:lnTo>
                    <a:pt x="207" y="26"/>
                  </a:lnTo>
                  <a:lnTo>
                    <a:pt x="210" y="21"/>
                  </a:lnTo>
                  <a:lnTo>
                    <a:pt x="197" y="12"/>
                  </a:lnTo>
                  <a:lnTo>
                    <a:pt x="185" y="0"/>
                  </a:lnTo>
                  <a:lnTo>
                    <a:pt x="172" y="12"/>
                  </a:lnTo>
                  <a:lnTo>
                    <a:pt x="163" y="8"/>
                  </a:lnTo>
                  <a:lnTo>
                    <a:pt x="147" y="19"/>
                  </a:lnTo>
                  <a:lnTo>
                    <a:pt x="147" y="24"/>
                  </a:lnTo>
                  <a:lnTo>
                    <a:pt x="128" y="31"/>
                  </a:lnTo>
                  <a:lnTo>
                    <a:pt x="79" y="60"/>
                  </a:lnTo>
                  <a:lnTo>
                    <a:pt x="66" y="72"/>
                  </a:lnTo>
                  <a:lnTo>
                    <a:pt x="66" y="86"/>
                  </a:lnTo>
                  <a:lnTo>
                    <a:pt x="49" y="90"/>
                  </a:lnTo>
                  <a:lnTo>
                    <a:pt x="13" y="119"/>
                  </a:lnTo>
                  <a:lnTo>
                    <a:pt x="13" y="129"/>
                  </a:lnTo>
                  <a:lnTo>
                    <a:pt x="0" y="141"/>
                  </a:lnTo>
                  <a:lnTo>
                    <a:pt x="6" y="156"/>
                  </a:lnTo>
                  <a:lnTo>
                    <a:pt x="22" y="148"/>
                  </a:lnTo>
                  <a:lnTo>
                    <a:pt x="38" y="135"/>
                  </a:lnTo>
                  <a:lnTo>
                    <a:pt x="63" y="131"/>
                  </a:lnTo>
                  <a:lnTo>
                    <a:pt x="79" y="135"/>
                  </a:lnTo>
                  <a:lnTo>
                    <a:pt x="85" y="156"/>
                  </a:lnTo>
                  <a:lnTo>
                    <a:pt x="82" y="170"/>
                  </a:lnTo>
                  <a:lnTo>
                    <a:pt x="93" y="180"/>
                  </a:lnTo>
                  <a:lnTo>
                    <a:pt x="106" y="186"/>
                  </a:lnTo>
                  <a:lnTo>
                    <a:pt x="134" y="189"/>
                  </a:lnTo>
                  <a:lnTo>
                    <a:pt x="194" y="194"/>
                  </a:lnTo>
                  <a:lnTo>
                    <a:pt x="207" y="189"/>
                  </a:lnTo>
                  <a:lnTo>
                    <a:pt x="216" y="180"/>
                  </a:lnTo>
                  <a:lnTo>
                    <a:pt x="222" y="161"/>
                  </a:lnTo>
                  <a:lnTo>
                    <a:pt x="244" y="160"/>
                  </a:lnTo>
                  <a:lnTo>
                    <a:pt x="252" y="172"/>
                  </a:lnTo>
                  <a:lnTo>
                    <a:pt x="252" y="200"/>
                  </a:lnTo>
                  <a:lnTo>
                    <a:pt x="280" y="214"/>
                  </a:lnTo>
                  <a:lnTo>
                    <a:pt x="300" y="190"/>
                  </a:lnTo>
                  <a:lnTo>
                    <a:pt x="322" y="182"/>
                  </a:lnTo>
                  <a:lnTo>
                    <a:pt x="347" y="184"/>
                  </a:lnTo>
                  <a:lnTo>
                    <a:pt x="366" y="192"/>
                  </a:lnTo>
                  <a:lnTo>
                    <a:pt x="374" y="199"/>
                  </a:lnTo>
                  <a:lnTo>
                    <a:pt x="380" y="178"/>
                  </a:lnTo>
                  <a:lnTo>
                    <a:pt x="394" y="153"/>
                  </a:lnTo>
                  <a:lnTo>
                    <a:pt x="427" y="149"/>
                  </a:lnTo>
                  <a:lnTo>
                    <a:pt x="437" y="133"/>
                  </a:lnTo>
                  <a:lnTo>
                    <a:pt x="427" y="120"/>
                  </a:lnTo>
                  <a:lnTo>
                    <a:pt x="412" y="115"/>
                  </a:lnTo>
                  <a:lnTo>
                    <a:pt x="371" y="109"/>
                  </a:lnTo>
                  <a:lnTo>
                    <a:pt x="369" y="94"/>
                  </a:lnTo>
                  <a:lnTo>
                    <a:pt x="369" y="77"/>
                  </a:lnTo>
                  <a:lnTo>
                    <a:pt x="369" y="65"/>
                  </a:lnTo>
                  <a:lnTo>
                    <a:pt x="344" y="55"/>
                  </a:lnTo>
                  <a:lnTo>
                    <a:pt x="331" y="60"/>
                  </a:lnTo>
                  <a:lnTo>
                    <a:pt x="309" y="47"/>
                  </a:lnTo>
                  <a:lnTo>
                    <a:pt x="306" y="39"/>
                  </a:lnTo>
                  <a:lnTo>
                    <a:pt x="297" y="29"/>
                  </a:lnTo>
                  <a:lnTo>
                    <a:pt x="297" y="24"/>
                  </a:lnTo>
                  <a:lnTo>
                    <a:pt x="274" y="19"/>
                  </a:lnTo>
                  <a:lnTo>
                    <a:pt x="265" y="26"/>
                  </a:lnTo>
                  <a:lnTo>
                    <a:pt x="249" y="35"/>
                  </a:lnTo>
                  <a:lnTo>
                    <a:pt x="230" y="41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Freeform 31"/>
            <p:cNvSpPr>
              <a:spLocks noChangeAspect="1"/>
            </p:cNvSpPr>
            <p:nvPr/>
          </p:nvSpPr>
          <p:spPr bwMode="auto">
            <a:xfrm>
              <a:off x="3824121" y="3338489"/>
              <a:ext cx="1200102" cy="514998"/>
            </a:xfrm>
            <a:custGeom>
              <a:avLst/>
              <a:gdLst>
                <a:gd name="T0" fmla="*/ 28 w 666"/>
                <a:gd name="T1" fmla="*/ 80 h 230"/>
                <a:gd name="T2" fmla="*/ 53 w 666"/>
                <a:gd name="T3" fmla="*/ 91 h 230"/>
                <a:gd name="T4" fmla="*/ 93 w 666"/>
                <a:gd name="T5" fmla="*/ 89 h 230"/>
                <a:gd name="T6" fmla="*/ 129 w 666"/>
                <a:gd name="T7" fmla="*/ 87 h 230"/>
                <a:gd name="T8" fmla="*/ 174 w 666"/>
                <a:gd name="T9" fmla="*/ 98 h 230"/>
                <a:gd name="T10" fmla="*/ 203 w 666"/>
                <a:gd name="T11" fmla="*/ 94 h 230"/>
                <a:gd name="T12" fmla="*/ 253 w 666"/>
                <a:gd name="T13" fmla="*/ 90 h 230"/>
                <a:gd name="T14" fmla="*/ 307 w 666"/>
                <a:gd name="T15" fmla="*/ 111 h 230"/>
                <a:gd name="T16" fmla="*/ 334 w 666"/>
                <a:gd name="T17" fmla="*/ 90 h 230"/>
                <a:gd name="T18" fmla="*/ 312 w 666"/>
                <a:gd name="T19" fmla="*/ 44 h 230"/>
                <a:gd name="T20" fmla="*/ 403 w 666"/>
                <a:gd name="T21" fmla="*/ 6 h 230"/>
                <a:gd name="T22" fmla="*/ 428 w 666"/>
                <a:gd name="T23" fmla="*/ 22 h 230"/>
                <a:gd name="T24" fmla="*/ 494 w 666"/>
                <a:gd name="T25" fmla="*/ 2 h 230"/>
                <a:gd name="T26" fmla="*/ 566 w 666"/>
                <a:gd name="T27" fmla="*/ 19 h 230"/>
                <a:gd name="T28" fmla="*/ 612 w 666"/>
                <a:gd name="T29" fmla="*/ 9 h 230"/>
                <a:gd name="T30" fmla="*/ 649 w 666"/>
                <a:gd name="T31" fmla="*/ 58 h 230"/>
                <a:gd name="T32" fmla="*/ 661 w 666"/>
                <a:gd name="T33" fmla="*/ 91 h 230"/>
                <a:gd name="T34" fmla="*/ 630 w 666"/>
                <a:gd name="T35" fmla="*/ 111 h 230"/>
                <a:gd name="T36" fmla="*/ 634 w 666"/>
                <a:gd name="T37" fmla="*/ 133 h 230"/>
                <a:gd name="T38" fmla="*/ 622 w 666"/>
                <a:gd name="T39" fmla="*/ 165 h 230"/>
                <a:gd name="T40" fmla="*/ 588 w 666"/>
                <a:gd name="T41" fmla="*/ 191 h 230"/>
                <a:gd name="T42" fmla="*/ 559 w 666"/>
                <a:gd name="T43" fmla="*/ 210 h 230"/>
                <a:gd name="T44" fmla="*/ 486 w 666"/>
                <a:gd name="T45" fmla="*/ 213 h 230"/>
                <a:gd name="T46" fmla="*/ 425 w 666"/>
                <a:gd name="T47" fmla="*/ 229 h 230"/>
                <a:gd name="T48" fmla="*/ 324 w 666"/>
                <a:gd name="T49" fmla="*/ 213 h 230"/>
                <a:gd name="T50" fmla="*/ 227 w 666"/>
                <a:gd name="T51" fmla="*/ 183 h 230"/>
                <a:gd name="T52" fmla="*/ 221 w 666"/>
                <a:gd name="T53" fmla="*/ 157 h 230"/>
                <a:gd name="T54" fmla="*/ 157 w 666"/>
                <a:gd name="T55" fmla="*/ 155 h 230"/>
                <a:gd name="T56" fmla="*/ 77 w 666"/>
                <a:gd name="T57" fmla="*/ 147 h 230"/>
                <a:gd name="T58" fmla="*/ 41 w 666"/>
                <a:gd name="T59" fmla="*/ 137 h 230"/>
                <a:gd name="T60" fmla="*/ 19 w 666"/>
                <a:gd name="T61" fmla="*/ 117 h 230"/>
                <a:gd name="T62" fmla="*/ 0 w 666"/>
                <a:gd name="T63" fmla="*/ 8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6" h="230">
                  <a:moveTo>
                    <a:pt x="0" y="82"/>
                  </a:moveTo>
                  <a:lnTo>
                    <a:pt x="28" y="80"/>
                  </a:lnTo>
                  <a:lnTo>
                    <a:pt x="38" y="78"/>
                  </a:lnTo>
                  <a:lnTo>
                    <a:pt x="53" y="91"/>
                  </a:lnTo>
                  <a:lnTo>
                    <a:pt x="71" y="87"/>
                  </a:lnTo>
                  <a:lnTo>
                    <a:pt x="93" y="89"/>
                  </a:lnTo>
                  <a:lnTo>
                    <a:pt x="106" y="97"/>
                  </a:lnTo>
                  <a:lnTo>
                    <a:pt x="129" y="87"/>
                  </a:lnTo>
                  <a:lnTo>
                    <a:pt x="160" y="88"/>
                  </a:lnTo>
                  <a:lnTo>
                    <a:pt x="174" y="98"/>
                  </a:lnTo>
                  <a:lnTo>
                    <a:pt x="193" y="101"/>
                  </a:lnTo>
                  <a:lnTo>
                    <a:pt x="203" y="94"/>
                  </a:lnTo>
                  <a:lnTo>
                    <a:pt x="237" y="90"/>
                  </a:lnTo>
                  <a:lnTo>
                    <a:pt x="253" y="90"/>
                  </a:lnTo>
                  <a:lnTo>
                    <a:pt x="278" y="97"/>
                  </a:lnTo>
                  <a:lnTo>
                    <a:pt x="307" y="111"/>
                  </a:lnTo>
                  <a:lnTo>
                    <a:pt x="330" y="104"/>
                  </a:lnTo>
                  <a:lnTo>
                    <a:pt x="334" y="90"/>
                  </a:lnTo>
                  <a:lnTo>
                    <a:pt x="319" y="71"/>
                  </a:lnTo>
                  <a:lnTo>
                    <a:pt x="312" y="44"/>
                  </a:lnTo>
                  <a:lnTo>
                    <a:pt x="387" y="6"/>
                  </a:lnTo>
                  <a:lnTo>
                    <a:pt x="403" y="6"/>
                  </a:lnTo>
                  <a:lnTo>
                    <a:pt x="406" y="19"/>
                  </a:lnTo>
                  <a:lnTo>
                    <a:pt x="428" y="22"/>
                  </a:lnTo>
                  <a:lnTo>
                    <a:pt x="475" y="18"/>
                  </a:lnTo>
                  <a:lnTo>
                    <a:pt x="494" y="2"/>
                  </a:lnTo>
                  <a:lnTo>
                    <a:pt x="553" y="0"/>
                  </a:lnTo>
                  <a:lnTo>
                    <a:pt x="566" y="19"/>
                  </a:lnTo>
                  <a:lnTo>
                    <a:pt x="590" y="19"/>
                  </a:lnTo>
                  <a:lnTo>
                    <a:pt x="612" y="9"/>
                  </a:lnTo>
                  <a:lnTo>
                    <a:pt x="649" y="27"/>
                  </a:lnTo>
                  <a:lnTo>
                    <a:pt x="649" y="58"/>
                  </a:lnTo>
                  <a:lnTo>
                    <a:pt x="665" y="71"/>
                  </a:lnTo>
                  <a:lnTo>
                    <a:pt x="661" y="91"/>
                  </a:lnTo>
                  <a:lnTo>
                    <a:pt x="649" y="111"/>
                  </a:lnTo>
                  <a:lnTo>
                    <a:pt x="630" y="111"/>
                  </a:lnTo>
                  <a:lnTo>
                    <a:pt x="622" y="117"/>
                  </a:lnTo>
                  <a:lnTo>
                    <a:pt x="634" y="133"/>
                  </a:lnTo>
                  <a:lnTo>
                    <a:pt x="634" y="150"/>
                  </a:lnTo>
                  <a:lnTo>
                    <a:pt x="622" y="165"/>
                  </a:lnTo>
                  <a:lnTo>
                    <a:pt x="590" y="177"/>
                  </a:lnTo>
                  <a:lnTo>
                    <a:pt x="588" y="191"/>
                  </a:lnTo>
                  <a:lnTo>
                    <a:pt x="588" y="206"/>
                  </a:lnTo>
                  <a:lnTo>
                    <a:pt x="559" y="210"/>
                  </a:lnTo>
                  <a:lnTo>
                    <a:pt x="509" y="208"/>
                  </a:lnTo>
                  <a:lnTo>
                    <a:pt x="486" y="213"/>
                  </a:lnTo>
                  <a:lnTo>
                    <a:pt x="443" y="213"/>
                  </a:lnTo>
                  <a:lnTo>
                    <a:pt x="425" y="229"/>
                  </a:lnTo>
                  <a:lnTo>
                    <a:pt x="358" y="212"/>
                  </a:lnTo>
                  <a:lnTo>
                    <a:pt x="324" y="213"/>
                  </a:lnTo>
                  <a:lnTo>
                    <a:pt x="238" y="199"/>
                  </a:lnTo>
                  <a:lnTo>
                    <a:pt x="227" y="183"/>
                  </a:lnTo>
                  <a:lnTo>
                    <a:pt x="227" y="167"/>
                  </a:lnTo>
                  <a:lnTo>
                    <a:pt x="221" y="157"/>
                  </a:lnTo>
                  <a:lnTo>
                    <a:pt x="210" y="152"/>
                  </a:lnTo>
                  <a:lnTo>
                    <a:pt x="157" y="155"/>
                  </a:lnTo>
                  <a:lnTo>
                    <a:pt x="84" y="160"/>
                  </a:lnTo>
                  <a:lnTo>
                    <a:pt x="77" y="147"/>
                  </a:lnTo>
                  <a:lnTo>
                    <a:pt x="63" y="142"/>
                  </a:lnTo>
                  <a:lnTo>
                    <a:pt x="41" y="137"/>
                  </a:lnTo>
                  <a:lnTo>
                    <a:pt x="19" y="132"/>
                  </a:lnTo>
                  <a:lnTo>
                    <a:pt x="19" y="117"/>
                  </a:lnTo>
                  <a:lnTo>
                    <a:pt x="19" y="94"/>
                  </a:lnTo>
                  <a:lnTo>
                    <a:pt x="0" y="82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Freeform 32"/>
            <p:cNvSpPr>
              <a:spLocks noChangeAspect="1"/>
            </p:cNvSpPr>
            <p:nvPr/>
          </p:nvSpPr>
          <p:spPr bwMode="auto">
            <a:xfrm>
              <a:off x="4851499" y="3412353"/>
              <a:ext cx="1072242" cy="605276"/>
            </a:xfrm>
            <a:custGeom>
              <a:avLst/>
              <a:gdLst>
                <a:gd name="T0" fmla="*/ 3 w 624"/>
                <a:gd name="T1" fmla="*/ 179 h 283"/>
                <a:gd name="T2" fmla="*/ 22 w 624"/>
                <a:gd name="T3" fmla="*/ 191 h 283"/>
                <a:gd name="T4" fmla="*/ 19 w 624"/>
                <a:gd name="T5" fmla="*/ 198 h 283"/>
                <a:gd name="T6" fmla="*/ 25 w 624"/>
                <a:gd name="T7" fmla="*/ 210 h 283"/>
                <a:gd name="T8" fmla="*/ 41 w 624"/>
                <a:gd name="T9" fmla="*/ 210 h 283"/>
                <a:gd name="T10" fmla="*/ 103 w 624"/>
                <a:gd name="T11" fmla="*/ 255 h 283"/>
                <a:gd name="T12" fmla="*/ 123 w 624"/>
                <a:gd name="T13" fmla="*/ 258 h 283"/>
                <a:gd name="T14" fmla="*/ 173 w 624"/>
                <a:gd name="T15" fmla="*/ 282 h 283"/>
                <a:gd name="T16" fmla="*/ 199 w 624"/>
                <a:gd name="T17" fmla="*/ 268 h 283"/>
                <a:gd name="T18" fmla="*/ 235 w 624"/>
                <a:gd name="T19" fmla="*/ 270 h 283"/>
                <a:gd name="T20" fmla="*/ 247 w 624"/>
                <a:gd name="T21" fmla="*/ 275 h 283"/>
                <a:gd name="T22" fmla="*/ 273 w 624"/>
                <a:gd name="T23" fmla="*/ 268 h 283"/>
                <a:gd name="T24" fmla="*/ 328 w 624"/>
                <a:gd name="T25" fmla="*/ 251 h 283"/>
                <a:gd name="T26" fmla="*/ 391 w 624"/>
                <a:gd name="T27" fmla="*/ 243 h 283"/>
                <a:gd name="T28" fmla="*/ 418 w 624"/>
                <a:gd name="T29" fmla="*/ 246 h 283"/>
                <a:gd name="T30" fmla="*/ 427 w 624"/>
                <a:gd name="T31" fmla="*/ 258 h 283"/>
                <a:gd name="T32" fmla="*/ 449 w 624"/>
                <a:gd name="T33" fmla="*/ 239 h 283"/>
                <a:gd name="T34" fmla="*/ 478 w 624"/>
                <a:gd name="T35" fmla="*/ 231 h 283"/>
                <a:gd name="T36" fmla="*/ 506 w 624"/>
                <a:gd name="T37" fmla="*/ 228 h 283"/>
                <a:gd name="T38" fmla="*/ 555 w 624"/>
                <a:gd name="T39" fmla="*/ 191 h 283"/>
                <a:gd name="T40" fmla="*/ 568 w 624"/>
                <a:gd name="T41" fmla="*/ 169 h 283"/>
                <a:gd name="T42" fmla="*/ 574 w 624"/>
                <a:gd name="T43" fmla="*/ 125 h 283"/>
                <a:gd name="T44" fmla="*/ 580 w 624"/>
                <a:gd name="T45" fmla="*/ 90 h 283"/>
                <a:gd name="T46" fmla="*/ 599 w 624"/>
                <a:gd name="T47" fmla="*/ 89 h 283"/>
                <a:gd name="T48" fmla="*/ 614 w 624"/>
                <a:gd name="T49" fmla="*/ 75 h 283"/>
                <a:gd name="T50" fmla="*/ 623 w 624"/>
                <a:gd name="T51" fmla="*/ 66 h 283"/>
                <a:gd name="T52" fmla="*/ 604 w 624"/>
                <a:gd name="T53" fmla="*/ 56 h 283"/>
                <a:gd name="T54" fmla="*/ 593 w 624"/>
                <a:gd name="T55" fmla="*/ 60 h 283"/>
                <a:gd name="T56" fmla="*/ 565 w 624"/>
                <a:gd name="T57" fmla="*/ 56 h 283"/>
                <a:gd name="T58" fmla="*/ 549 w 624"/>
                <a:gd name="T59" fmla="*/ 39 h 283"/>
                <a:gd name="T60" fmla="*/ 533 w 624"/>
                <a:gd name="T61" fmla="*/ 17 h 283"/>
                <a:gd name="T62" fmla="*/ 514 w 624"/>
                <a:gd name="T63" fmla="*/ 17 h 283"/>
                <a:gd name="T64" fmla="*/ 484 w 624"/>
                <a:gd name="T65" fmla="*/ 0 h 283"/>
                <a:gd name="T66" fmla="*/ 468 w 624"/>
                <a:gd name="T67" fmla="*/ 2 h 283"/>
                <a:gd name="T68" fmla="*/ 407 w 624"/>
                <a:gd name="T69" fmla="*/ 8 h 283"/>
                <a:gd name="T70" fmla="*/ 396 w 624"/>
                <a:gd name="T71" fmla="*/ 21 h 283"/>
                <a:gd name="T72" fmla="*/ 379 w 624"/>
                <a:gd name="T73" fmla="*/ 37 h 283"/>
                <a:gd name="T74" fmla="*/ 357 w 624"/>
                <a:gd name="T75" fmla="*/ 46 h 283"/>
                <a:gd name="T76" fmla="*/ 337 w 624"/>
                <a:gd name="T77" fmla="*/ 49 h 283"/>
                <a:gd name="T78" fmla="*/ 322 w 624"/>
                <a:gd name="T79" fmla="*/ 46 h 283"/>
                <a:gd name="T80" fmla="*/ 309 w 624"/>
                <a:gd name="T81" fmla="*/ 39 h 283"/>
                <a:gd name="T82" fmla="*/ 298 w 624"/>
                <a:gd name="T83" fmla="*/ 37 h 283"/>
                <a:gd name="T84" fmla="*/ 279 w 624"/>
                <a:gd name="T85" fmla="*/ 43 h 283"/>
                <a:gd name="T86" fmla="*/ 254 w 624"/>
                <a:gd name="T87" fmla="*/ 53 h 283"/>
                <a:gd name="T88" fmla="*/ 202 w 624"/>
                <a:gd name="T89" fmla="*/ 70 h 283"/>
                <a:gd name="T90" fmla="*/ 177 w 624"/>
                <a:gd name="T91" fmla="*/ 72 h 283"/>
                <a:gd name="T92" fmla="*/ 123 w 624"/>
                <a:gd name="T93" fmla="*/ 70 h 283"/>
                <a:gd name="T94" fmla="*/ 115 w 624"/>
                <a:gd name="T95" fmla="*/ 68 h 283"/>
                <a:gd name="T96" fmla="*/ 100 w 624"/>
                <a:gd name="T97" fmla="*/ 51 h 283"/>
                <a:gd name="T98" fmla="*/ 83 w 624"/>
                <a:gd name="T99" fmla="*/ 43 h 283"/>
                <a:gd name="T100" fmla="*/ 77 w 624"/>
                <a:gd name="T101" fmla="*/ 49 h 283"/>
                <a:gd name="T102" fmla="*/ 74 w 624"/>
                <a:gd name="T103" fmla="*/ 66 h 283"/>
                <a:gd name="T104" fmla="*/ 63 w 624"/>
                <a:gd name="T105" fmla="*/ 82 h 283"/>
                <a:gd name="T106" fmla="*/ 44 w 624"/>
                <a:gd name="T107" fmla="*/ 82 h 283"/>
                <a:gd name="T108" fmla="*/ 38 w 624"/>
                <a:gd name="T109" fmla="*/ 87 h 283"/>
                <a:gd name="T110" fmla="*/ 49 w 624"/>
                <a:gd name="T111" fmla="*/ 103 h 283"/>
                <a:gd name="T112" fmla="*/ 46 w 624"/>
                <a:gd name="T113" fmla="*/ 120 h 283"/>
                <a:gd name="T114" fmla="*/ 32 w 624"/>
                <a:gd name="T115" fmla="*/ 135 h 283"/>
                <a:gd name="T116" fmla="*/ 22 w 624"/>
                <a:gd name="T117" fmla="*/ 142 h 283"/>
                <a:gd name="T118" fmla="*/ 6 w 624"/>
                <a:gd name="T119" fmla="*/ 148 h 283"/>
                <a:gd name="T120" fmla="*/ 0 w 624"/>
                <a:gd name="T121" fmla="*/ 161 h 283"/>
                <a:gd name="T122" fmla="*/ 3 w 624"/>
                <a:gd name="T123" fmla="*/ 1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4" h="283">
                  <a:moveTo>
                    <a:pt x="3" y="179"/>
                  </a:moveTo>
                  <a:lnTo>
                    <a:pt x="22" y="191"/>
                  </a:lnTo>
                  <a:lnTo>
                    <a:pt x="19" y="198"/>
                  </a:lnTo>
                  <a:lnTo>
                    <a:pt x="25" y="210"/>
                  </a:lnTo>
                  <a:lnTo>
                    <a:pt x="41" y="210"/>
                  </a:lnTo>
                  <a:lnTo>
                    <a:pt x="103" y="255"/>
                  </a:lnTo>
                  <a:lnTo>
                    <a:pt x="123" y="258"/>
                  </a:lnTo>
                  <a:lnTo>
                    <a:pt x="173" y="282"/>
                  </a:lnTo>
                  <a:lnTo>
                    <a:pt x="199" y="268"/>
                  </a:lnTo>
                  <a:lnTo>
                    <a:pt x="235" y="270"/>
                  </a:lnTo>
                  <a:lnTo>
                    <a:pt x="247" y="275"/>
                  </a:lnTo>
                  <a:lnTo>
                    <a:pt x="273" y="268"/>
                  </a:lnTo>
                  <a:lnTo>
                    <a:pt x="328" y="251"/>
                  </a:lnTo>
                  <a:lnTo>
                    <a:pt x="391" y="243"/>
                  </a:lnTo>
                  <a:lnTo>
                    <a:pt x="418" y="246"/>
                  </a:lnTo>
                  <a:lnTo>
                    <a:pt x="427" y="258"/>
                  </a:lnTo>
                  <a:lnTo>
                    <a:pt x="449" y="239"/>
                  </a:lnTo>
                  <a:lnTo>
                    <a:pt x="478" y="231"/>
                  </a:lnTo>
                  <a:lnTo>
                    <a:pt x="506" y="228"/>
                  </a:lnTo>
                  <a:lnTo>
                    <a:pt x="555" y="191"/>
                  </a:lnTo>
                  <a:lnTo>
                    <a:pt x="568" y="169"/>
                  </a:lnTo>
                  <a:lnTo>
                    <a:pt x="574" y="125"/>
                  </a:lnTo>
                  <a:lnTo>
                    <a:pt x="580" y="90"/>
                  </a:lnTo>
                  <a:lnTo>
                    <a:pt x="599" y="89"/>
                  </a:lnTo>
                  <a:lnTo>
                    <a:pt x="614" y="75"/>
                  </a:lnTo>
                  <a:lnTo>
                    <a:pt x="623" y="66"/>
                  </a:lnTo>
                  <a:lnTo>
                    <a:pt x="604" y="56"/>
                  </a:lnTo>
                  <a:lnTo>
                    <a:pt x="593" y="60"/>
                  </a:lnTo>
                  <a:lnTo>
                    <a:pt x="565" y="56"/>
                  </a:lnTo>
                  <a:lnTo>
                    <a:pt x="549" y="39"/>
                  </a:lnTo>
                  <a:lnTo>
                    <a:pt x="533" y="17"/>
                  </a:lnTo>
                  <a:lnTo>
                    <a:pt x="514" y="17"/>
                  </a:lnTo>
                  <a:lnTo>
                    <a:pt x="484" y="0"/>
                  </a:lnTo>
                  <a:lnTo>
                    <a:pt x="468" y="2"/>
                  </a:lnTo>
                  <a:lnTo>
                    <a:pt x="407" y="8"/>
                  </a:lnTo>
                  <a:lnTo>
                    <a:pt x="396" y="21"/>
                  </a:lnTo>
                  <a:lnTo>
                    <a:pt x="379" y="37"/>
                  </a:lnTo>
                  <a:lnTo>
                    <a:pt x="357" y="46"/>
                  </a:lnTo>
                  <a:lnTo>
                    <a:pt x="337" y="49"/>
                  </a:lnTo>
                  <a:lnTo>
                    <a:pt x="322" y="46"/>
                  </a:lnTo>
                  <a:lnTo>
                    <a:pt x="309" y="39"/>
                  </a:lnTo>
                  <a:lnTo>
                    <a:pt x="298" y="37"/>
                  </a:lnTo>
                  <a:lnTo>
                    <a:pt x="279" y="43"/>
                  </a:lnTo>
                  <a:lnTo>
                    <a:pt x="254" y="53"/>
                  </a:lnTo>
                  <a:lnTo>
                    <a:pt x="202" y="70"/>
                  </a:lnTo>
                  <a:lnTo>
                    <a:pt x="177" y="72"/>
                  </a:lnTo>
                  <a:lnTo>
                    <a:pt x="123" y="70"/>
                  </a:lnTo>
                  <a:lnTo>
                    <a:pt x="115" y="68"/>
                  </a:lnTo>
                  <a:lnTo>
                    <a:pt x="100" y="51"/>
                  </a:lnTo>
                  <a:lnTo>
                    <a:pt x="83" y="43"/>
                  </a:lnTo>
                  <a:lnTo>
                    <a:pt x="77" y="49"/>
                  </a:lnTo>
                  <a:lnTo>
                    <a:pt x="74" y="66"/>
                  </a:lnTo>
                  <a:lnTo>
                    <a:pt x="63" y="82"/>
                  </a:lnTo>
                  <a:lnTo>
                    <a:pt x="44" y="82"/>
                  </a:lnTo>
                  <a:lnTo>
                    <a:pt x="38" y="87"/>
                  </a:lnTo>
                  <a:lnTo>
                    <a:pt x="49" y="103"/>
                  </a:lnTo>
                  <a:lnTo>
                    <a:pt x="46" y="120"/>
                  </a:lnTo>
                  <a:lnTo>
                    <a:pt x="32" y="135"/>
                  </a:lnTo>
                  <a:lnTo>
                    <a:pt x="22" y="142"/>
                  </a:lnTo>
                  <a:lnTo>
                    <a:pt x="6" y="148"/>
                  </a:lnTo>
                  <a:lnTo>
                    <a:pt x="0" y="161"/>
                  </a:lnTo>
                  <a:lnTo>
                    <a:pt x="3" y="179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Freeform 33"/>
            <p:cNvSpPr>
              <a:spLocks noChangeAspect="1"/>
            </p:cNvSpPr>
            <p:nvPr/>
          </p:nvSpPr>
          <p:spPr bwMode="auto">
            <a:xfrm>
              <a:off x="4393890" y="3796036"/>
              <a:ext cx="502473" cy="274939"/>
            </a:xfrm>
            <a:custGeom>
              <a:avLst/>
              <a:gdLst>
                <a:gd name="T0" fmla="*/ 25 w 291"/>
                <a:gd name="T1" fmla="*/ 70 h 128"/>
                <a:gd name="T2" fmla="*/ 54 w 291"/>
                <a:gd name="T3" fmla="*/ 92 h 128"/>
                <a:gd name="T4" fmla="*/ 45 w 291"/>
                <a:gd name="T5" fmla="*/ 103 h 128"/>
                <a:gd name="T6" fmla="*/ 32 w 291"/>
                <a:gd name="T7" fmla="*/ 110 h 128"/>
                <a:gd name="T8" fmla="*/ 16 w 291"/>
                <a:gd name="T9" fmla="*/ 113 h 128"/>
                <a:gd name="T10" fmla="*/ 0 w 291"/>
                <a:gd name="T11" fmla="*/ 115 h 128"/>
                <a:gd name="T12" fmla="*/ 29 w 291"/>
                <a:gd name="T13" fmla="*/ 125 h 128"/>
                <a:gd name="T14" fmla="*/ 41 w 291"/>
                <a:gd name="T15" fmla="*/ 127 h 128"/>
                <a:gd name="T16" fmla="*/ 78 w 291"/>
                <a:gd name="T17" fmla="*/ 110 h 128"/>
                <a:gd name="T18" fmla="*/ 158 w 291"/>
                <a:gd name="T19" fmla="*/ 126 h 128"/>
                <a:gd name="T20" fmla="*/ 211 w 291"/>
                <a:gd name="T21" fmla="*/ 82 h 128"/>
                <a:gd name="T22" fmla="*/ 221 w 291"/>
                <a:gd name="T23" fmla="*/ 63 h 128"/>
                <a:gd name="T24" fmla="*/ 231 w 291"/>
                <a:gd name="T25" fmla="*/ 57 h 128"/>
                <a:gd name="T26" fmla="*/ 261 w 291"/>
                <a:gd name="T27" fmla="*/ 60 h 128"/>
                <a:gd name="T28" fmla="*/ 290 w 291"/>
                <a:gd name="T29" fmla="*/ 33 h 128"/>
                <a:gd name="T30" fmla="*/ 287 w 291"/>
                <a:gd name="T31" fmla="*/ 17 h 128"/>
                <a:gd name="T32" fmla="*/ 267 w 291"/>
                <a:gd name="T33" fmla="*/ 0 h 128"/>
                <a:gd name="T34" fmla="*/ 253 w 291"/>
                <a:gd name="T35" fmla="*/ 2 h 128"/>
                <a:gd name="T36" fmla="*/ 239 w 291"/>
                <a:gd name="T37" fmla="*/ 6 h 128"/>
                <a:gd name="T38" fmla="*/ 212 w 291"/>
                <a:gd name="T39" fmla="*/ 1 h 128"/>
                <a:gd name="T40" fmla="*/ 186 w 291"/>
                <a:gd name="T41" fmla="*/ 2 h 128"/>
                <a:gd name="T42" fmla="*/ 160 w 291"/>
                <a:gd name="T43" fmla="*/ 8 h 128"/>
                <a:gd name="T44" fmla="*/ 123 w 291"/>
                <a:gd name="T45" fmla="*/ 6 h 128"/>
                <a:gd name="T46" fmla="*/ 107 w 291"/>
                <a:gd name="T47" fmla="*/ 22 h 128"/>
                <a:gd name="T48" fmla="*/ 45 w 291"/>
                <a:gd name="T49" fmla="*/ 8 h 128"/>
                <a:gd name="T50" fmla="*/ 22 w 291"/>
                <a:gd name="T51" fmla="*/ 8 h 128"/>
                <a:gd name="T52" fmla="*/ 22 w 291"/>
                <a:gd name="T53" fmla="*/ 35 h 128"/>
                <a:gd name="T54" fmla="*/ 25 w 291"/>
                <a:gd name="T55" fmla="*/ 7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1" h="128">
                  <a:moveTo>
                    <a:pt x="25" y="70"/>
                  </a:moveTo>
                  <a:lnTo>
                    <a:pt x="54" y="92"/>
                  </a:lnTo>
                  <a:lnTo>
                    <a:pt x="45" y="103"/>
                  </a:lnTo>
                  <a:lnTo>
                    <a:pt x="32" y="110"/>
                  </a:lnTo>
                  <a:lnTo>
                    <a:pt x="16" y="113"/>
                  </a:lnTo>
                  <a:lnTo>
                    <a:pt x="0" y="115"/>
                  </a:lnTo>
                  <a:lnTo>
                    <a:pt x="29" y="125"/>
                  </a:lnTo>
                  <a:lnTo>
                    <a:pt x="41" y="127"/>
                  </a:lnTo>
                  <a:lnTo>
                    <a:pt x="78" y="110"/>
                  </a:lnTo>
                  <a:lnTo>
                    <a:pt x="158" y="126"/>
                  </a:lnTo>
                  <a:lnTo>
                    <a:pt x="211" y="82"/>
                  </a:lnTo>
                  <a:lnTo>
                    <a:pt x="221" y="63"/>
                  </a:lnTo>
                  <a:lnTo>
                    <a:pt x="231" y="57"/>
                  </a:lnTo>
                  <a:lnTo>
                    <a:pt x="261" y="60"/>
                  </a:lnTo>
                  <a:lnTo>
                    <a:pt x="290" y="33"/>
                  </a:lnTo>
                  <a:lnTo>
                    <a:pt x="287" y="17"/>
                  </a:lnTo>
                  <a:lnTo>
                    <a:pt x="267" y="0"/>
                  </a:lnTo>
                  <a:lnTo>
                    <a:pt x="253" y="2"/>
                  </a:lnTo>
                  <a:lnTo>
                    <a:pt x="239" y="6"/>
                  </a:lnTo>
                  <a:lnTo>
                    <a:pt x="212" y="1"/>
                  </a:lnTo>
                  <a:lnTo>
                    <a:pt x="186" y="2"/>
                  </a:lnTo>
                  <a:lnTo>
                    <a:pt x="160" y="8"/>
                  </a:lnTo>
                  <a:lnTo>
                    <a:pt x="123" y="6"/>
                  </a:lnTo>
                  <a:lnTo>
                    <a:pt x="107" y="22"/>
                  </a:lnTo>
                  <a:lnTo>
                    <a:pt x="45" y="8"/>
                  </a:lnTo>
                  <a:lnTo>
                    <a:pt x="22" y="8"/>
                  </a:lnTo>
                  <a:lnTo>
                    <a:pt x="22" y="35"/>
                  </a:lnTo>
                  <a:lnTo>
                    <a:pt x="25" y="70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Freeform 34"/>
            <p:cNvSpPr>
              <a:spLocks noChangeAspect="1"/>
            </p:cNvSpPr>
            <p:nvPr/>
          </p:nvSpPr>
          <p:spPr bwMode="auto">
            <a:xfrm>
              <a:off x="5872147" y="4296672"/>
              <a:ext cx="964569" cy="670935"/>
            </a:xfrm>
            <a:custGeom>
              <a:avLst/>
              <a:gdLst>
                <a:gd name="T0" fmla="*/ 10 w 564"/>
                <a:gd name="T1" fmla="*/ 43 h 313"/>
                <a:gd name="T2" fmla="*/ 3 w 564"/>
                <a:gd name="T3" fmla="*/ 65 h 313"/>
                <a:gd name="T4" fmla="*/ 41 w 564"/>
                <a:gd name="T5" fmla="*/ 91 h 313"/>
                <a:gd name="T6" fmla="*/ 44 w 564"/>
                <a:gd name="T7" fmla="*/ 127 h 313"/>
                <a:gd name="T8" fmla="*/ 9 w 564"/>
                <a:gd name="T9" fmla="*/ 149 h 313"/>
                <a:gd name="T10" fmla="*/ 13 w 564"/>
                <a:gd name="T11" fmla="*/ 177 h 313"/>
                <a:gd name="T12" fmla="*/ 9 w 564"/>
                <a:gd name="T13" fmla="*/ 207 h 313"/>
                <a:gd name="T14" fmla="*/ 13 w 564"/>
                <a:gd name="T15" fmla="*/ 232 h 313"/>
                <a:gd name="T16" fmla="*/ 44 w 564"/>
                <a:gd name="T17" fmla="*/ 247 h 313"/>
                <a:gd name="T18" fmla="*/ 46 w 564"/>
                <a:gd name="T19" fmla="*/ 283 h 313"/>
                <a:gd name="T20" fmla="*/ 65 w 564"/>
                <a:gd name="T21" fmla="*/ 312 h 313"/>
                <a:gd name="T22" fmla="*/ 161 w 564"/>
                <a:gd name="T23" fmla="*/ 293 h 313"/>
                <a:gd name="T24" fmla="*/ 217 w 564"/>
                <a:gd name="T25" fmla="*/ 262 h 313"/>
                <a:gd name="T26" fmla="*/ 261 w 564"/>
                <a:gd name="T27" fmla="*/ 281 h 313"/>
                <a:gd name="T28" fmla="*/ 304 w 564"/>
                <a:gd name="T29" fmla="*/ 291 h 313"/>
                <a:gd name="T30" fmla="*/ 355 w 564"/>
                <a:gd name="T31" fmla="*/ 277 h 313"/>
                <a:gd name="T32" fmla="*/ 358 w 564"/>
                <a:gd name="T33" fmla="*/ 245 h 313"/>
                <a:gd name="T34" fmla="*/ 396 w 564"/>
                <a:gd name="T35" fmla="*/ 245 h 313"/>
                <a:gd name="T36" fmla="*/ 416 w 564"/>
                <a:gd name="T37" fmla="*/ 236 h 313"/>
                <a:gd name="T38" fmla="*/ 492 w 564"/>
                <a:gd name="T39" fmla="*/ 218 h 313"/>
                <a:gd name="T40" fmla="*/ 519 w 564"/>
                <a:gd name="T41" fmla="*/ 195 h 313"/>
                <a:gd name="T42" fmla="*/ 480 w 564"/>
                <a:gd name="T43" fmla="*/ 164 h 313"/>
                <a:gd name="T44" fmla="*/ 498 w 564"/>
                <a:gd name="T45" fmla="*/ 137 h 313"/>
                <a:gd name="T46" fmla="*/ 511 w 564"/>
                <a:gd name="T47" fmla="*/ 123 h 313"/>
                <a:gd name="T48" fmla="*/ 522 w 564"/>
                <a:gd name="T49" fmla="*/ 91 h 313"/>
                <a:gd name="T50" fmla="*/ 534 w 564"/>
                <a:gd name="T51" fmla="*/ 58 h 313"/>
                <a:gd name="T52" fmla="*/ 563 w 564"/>
                <a:gd name="T53" fmla="*/ 43 h 313"/>
                <a:gd name="T54" fmla="*/ 547 w 564"/>
                <a:gd name="T55" fmla="*/ 10 h 313"/>
                <a:gd name="T56" fmla="*/ 470 w 564"/>
                <a:gd name="T57" fmla="*/ 2 h 313"/>
                <a:gd name="T58" fmla="*/ 389 w 564"/>
                <a:gd name="T59" fmla="*/ 7 h 313"/>
                <a:gd name="T60" fmla="*/ 312 w 564"/>
                <a:gd name="T61" fmla="*/ 35 h 313"/>
                <a:gd name="T62" fmla="*/ 252 w 564"/>
                <a:gd name="T63" fmla="*/ 55 h 313"/>
                <a:gd name="T64" fmla="*/ 172 w 564"/>
                <a:gd name="T65" fmla="*/ 60 h 313"/>
                <a:gd name="T66" fmla="*/ 122 w 564"/>
                <a:gd name="T67" fmla="*/ 58 h 313"/>
                <a:gd name="T68" fmla="*/ 60 w 564"/>
                <a:gd name="T69" fmla="*/ 41 h 313"/>
                <a:gd name="T70" fmla="*/ 13 w 564"/>
                <a:gd name="T71" fmla="*/ 3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4" h="313">
                  <a:moveTo>
                    <a:pt x="13" y="37"/>
                  </a:moveTo>
                  <a:lnTo>
                    <a:pt x="10" y="43"/>
                  </a:lnTo>
                  <a:lnTo>
                    <a:pt x="0" y="51"/>
                  </a:lnTo>
                  <a:lnTo>
                    <a:pt x="3" y="65"/>
                  </a:lnTo>
                  <a:lnTo>
                    <a:pt x="19" y="89"/>
                  </a:lnTo>
                  <a:lnTo>
                    <a:pt x="41" y="91"/>
                  </a:lnTo>
                  <a:lnTo>
                    <a:pt x="46" y="101"/>
                  </a:lnTo>
                  <a:lnTo>
                    <a:pt x="44" y="127"/>
                  </a:lnTo>
                  <a:lnTo>
                    <a:pt x="35" y="135"/>
                  </a:lnTo>
                  <a:lnTo>
                    <a:pt x="9" y="149"/>
                  </a:lnTo>
                  <a:lnTo>
                    <a:pt x="6" y="156"/>
                  </a:lnTo>
                  <a:lnTo>
                    <a:pt x="13" y="177"/>
                  </a:lnTo>
                  <a:lnTo>
                    <a:pt x="16" y="193"/>
                  </a:lnTo>
                  <a:lnTo>
                    <a:pt x="9" y="207"/>
                  </a:lnTo>
                  <a:lnTo>
                    <a:pt x="0" y="218"/>
                  </a:lnTo>
                  <a:lnTo>
                    <a:pt x="13" y="232"/>
                  </a:lnTo>
                  <a:lnTo>
                    <a:pt x="25" y="230"/>
                  </a:lnTo>
                  <a:lnTo>
                    <a:pt x="44" y="247"/>
                  </a:lnTo>
                  <a:lnTo>
                    <a:pt x="46" y="262"/>
                  </a:lnTo>
                  <a:lnTo>
                    <a:pt x="46" y="283"/>
                  </a:lnTo>
                  <a:lnTo>
                    <a:pt x="44" y="293"/>
                  </a:lnTo>
                  <a:lnTo>
                    <a:pt x="65" y="312"/>
                  </a:lnTo>
                  <a:lnTo>
                    <a:pt x="109" y="305"/>
                  </a:lnTo>
                  <a:lnTo>
                    <a:pt x="161" y="293"/>
                  </a:lnTo>
                  <a:lnTo>
                    <a:pt x="197" y="275"/>
                  </a:lnTo>
                  <a:lnTo>
                    <a:pt x="217" y="262"/>
                  </a:lnTo>
                  <a:lnTo>
                    <a:pt x="242" y="288"/>
                  </a:lnTo>
                  <a:lnTo>
                    <a:pt x="261" y="281"/>
                  </a:lnTo>
                  <a:lnTo>
                    <a:pt x="287" y="288"/>
                  </a:lnTo>
                  <a:lnTo>
                    <a:pt x="304" y="291"/>
                  </a:lnTo>
                  <a:lnTo>
                    <a:pt x="336" y="281"/>
                  </a:lnTo>
                  <a:lnTo>
                    <a:pt x="355" y="277"/>
                  </a:lnTo>
                  <a:lnTo>
                    <a:pt x="355" y="264"/>
                  </a:lnTo>
                  <a:lnTo>
                    <a:pt x="358" y="245"/>
                  </a:lnTo>
                  <a:lnTo>
                    <a:pt x="374" y="238"/>
                  </a:lnTo>
                  <a:lnTo>
                    <a:pt x="396" y="245"/>
                  </a:lnTo>
                  <a:lnTo>
                    <a:pt x="399" y="252"/>
                  </a:lnTo>
                  <a:lnTo>
                    <a:pt x="416" y="236"/>
                  </a:lnTo>
                  <a:lnTo>
                    <a:pt x="457" y="221"/>
                  </a:lnTo>
                  <a:lnTo>
                    <a:pt x="492" y="218"/>
                  </a:lnTo>
                  <a:lnTo>
                    <a:pt x="525" y="218"/>
                  </a:lnTo>
                  <a:lnTo>
                    <a:pt x="519" y="195"/>
                  </a:lnTo>
                  <a:lnTo>
                    <a:pt x="514" y="183"/>
                  </a:lnTo>
                  <a:lnTo>
                    <a:pt x="480" y="164"/>
                  </a:lnTo>
                  <a:lnTo>
                    <a:pt x="479" y="158"/>
                  </a:lnTo>
                  <a:lnTo>
                    <a:pt x="498" y="137"/>
                  </a:lnTo>
                  <a:lnTo>
                    <a:pt x="517" y="134"/>
                  </a:lnTo>
                  <a:lnTo>
                    <a:pt x="511" y="123"/>
                  </a:lnTo>
                  <a:lnTo>
                    <a:pt x="522" y="103"/>
                  </a:lnTo>
                  <a:lnTo>
                    <a:pt x="522" y="91"/>
                  </a:lnTo>
                  <a:lnTo>
                    <a:pt x="528" y="67"/>
                  </a:lnTo>
                  <a:lnTo>
                    <a:pt x="534" y="58"/>
                  </a:lnTo>
                  <a:lnTo>
                    <a:pt x="553" y="60"/>
                  </a:lnTo>
                  <a:lnTo>
                    <a:pt x="563" y="43"/>
                  </a:lnTo>
                  <a:lnTo>
                    <a:pt x="553" y="29"/>
                  </a:lnTo>
                  <a:lnTo>
                    <a:pt x="547" y="10"/>
                  </a:lnTo>
                  <a:lnTo>
                    <a:pt x="534" y="12"/>
                  </a:lnTo>
                  <a:lnTo>
                    <a:pt x="470" y="2"/>
                  </a:lnTo>
                  <a:lnTo>
                    <a:pt x="429" y="0"/>
                  </a:lnTo>
                  <a:lnTo>
                    <a:pt x="389" y="7"/>
                  </a:lnTo>
                  <a:lnTo>
                    <a:pt x="354" y="19"/>
                  </a:lnTo>
                  <a:lnTo>
                    <a:pt x="312" y="35"/>
                  </a:lnTo>
                  <a:lnTo>
                    <a:pt x="282" y="53"/>
                  </a:lnTo>
                  <a:lnTo>
                    <a:pt x="252" y="55"/>
                  </a:lnTo>
                  <a:lnTo>
                    <a:pt x="211" y="50"/>
                  </a:lnTo>
                  <a:lnTo>
                    <a:pt x="172" y="60"/>
                  </a:lnTo>
                  <a:lnTo>
                    <a:pt x="150" y="64"/>
                  </a:lnTo>
                  <a:lnTo>
                    <a:pt x="122" y="58"/>
                  </a:lnTo>
                  <a:lnTo>
                    <a:pt x="83" y="45"/>
                  </a:lnTo>
                  <a:lnTo>
                    <a:pt x="60" y="41"/>
                  </a:lnTo>
                  <a:lnTo>
                    <a:pt x="29" y="37"/>
                  </a:lnTo>
                  <a:lnTo>
                    <a:pt x="13" y="37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Freeform 35"/>
            <p:cNvSpPr>
              <a:spLocks noChangeAspect="1"/>
            </p:cNvSpPr>
            <p:nvPr/>
          </p:nvSpPr>
          <p:spPr bwMode="auto">
            <a:xfrm>
              <a:off x="5311351" y="4707029"/>
              <a:ext cx="374612" cy="597070"/>
            </a:xfrm>
            <a:custGeom>
              <a:avLst/>
              <a:gdLst>
                <a:gd name="T0" fmla="*/ 16 w 218"/>
                <a:gd name="T1" fmla="*/ 62 h 275"/>
                <a:gd name="T2" fmla="*/ 29 w 218"/>
                <a:gd name="T3" fmla="*/ 70 h 275"/>
                <a:gd name="T4" fmla="*/ 29 w 218"/>
                <a:gd name="T5" fmla="*/ 82 h 275"/>
                <a:gd name="T6" fmla="*/ 28 w 218"/>
                <a:gd name="T7" fmla="*/ 89 h 275"/>
                <a:gd name="T8" fmla="*/ 19 w 218"/>
                <a:gd name="T9" fmla="*/ 101 h 275"/>
                <a:gd name="T10" fmla="*/ 19 w 218"/>
                <a:gd name="T11" fmla="*/ 127 h 275"/>
                <a:gd name="T12" fmla="*/ 25 w 218"/>
                <a:gd name="T13" fmla="*/ 137 h 275"/>
                <a:gd name="T14" fmla="*/ 6 w 218"/>
                <a:gd name="T15" fmla="*/ 159 h 275"/>
                <a:gd name="T16" fmla="*/ 10 w 218"/>
                <a:gd name="T17" fmla="*/ 164 h 275"/>
                <a:gd name="T18" fmla="*/ 0 w 218"/>
                <a:gd name="T19" fmla="*/ 176 h 275"/>
                <a:gd name="T20" fmla="*/ 9 w 218"/>
                <a:gd name="T21" fmla="*/ 188 h 275"/>
                <a:gd name="T22" fmla="*/ 10 w 218"/>
                <a:gd name="T23" fmla="*/ 197 h 275"/>
                <a:gd name="T24" fmla="*/ 16 w 218"/>
                <a:gd name="T25" fmla="*/ 186 h 275"/>
                <a:gd name="T26" fmla="*/ 32 w 218"/>
                <a:gd name="T27" fmla="*/ 200 h 275"/>
                <a:gd name="T28" fmla="*/ 29 w 218"/>
                <a:gd name="T29" fmla="*/ 214 h 275"/>
                <a:gd name="T30" fmla="*/ 22 w 218"/>
                <a:gd name="T31" fmla="*/ 221 h 275"/>
                <a:gd name="T32" fmla="*/ 32 w 218"/>
                <a:gd name="T33" fmla="*/ 233 h 275"/>
                <a:gd name="T34" fmla="*/ 45 w 218"/>
                <a:gd name="T35" fmla="*/ 238 h 275"/>
                <a:gd name="T36" fmla="*/ 67 w 218"/>
                <a:gd name="T37" fmla="*/ 247 h 275"/>
                <a:gd name="T38" fmla="*/ 87 w 218"/>
                <a:gd name="T39" fmla="*/ 260 h 275"/>
                <a:gd name="T40" fmla="*/ 89 w 218"/>
                <a:gd name="T41" fmla="*/ 267 h 275"/>
                <a:gd name="T42" fmla="*/ 111 w 218"/>
                <a:gd name="T43" fmla="*/ 274 h 275"/>
                <a:gd name="T44" fmla="*/ 130 w 218"/>
                <a:gd name="T45" fmla="*/ 267 h 275"/>
                <a:gd name="T46" fmla="*/ 154 w 218"/>
                <a:gd name="T47" fmla="*/ 257 h 275"/>
                <a:gd name="T48" fmla="*/ 166 w 218"/>
                <a:gd name="T49" fmla="*/ 240 h 275"/>
                <a:gd name="T50" fmla="*/ 176 w 218"/>
                <a:gd name="T51" fmla="*/ 229 h 275"/>
                <a:gd name="T52" fmla="*/ 195 w 218"/>
                <a:gd name="T53" fmla="*/ 202 h 275"/>
                <a:gd name="T54" fmla="*/ 201 w 218"/>
                <a:gd name="T55" fmla="*/ 182 h 275"/>
                <a:gd name="T56" fmla="*/ 204 w 218"/>
                <a:gd name="T57" fmla="*/ 164 h 275"/>
                <a:gd name="T58" fmla="*/ 217 w 218"/>
                <a:gd name="T59" fmla="*/ 151 h 275"/>
                <a:gd name="T60" fmla="*/ 195 w 218"/>
                <a:gd name="T61" fmla="*/ 147 h 275"/>
                <a:gd name="T62" fmla="*/ 188 w 218"/>
                <a:gd name="T63" fmla="*/ 139 h 275"/>
                <a:gd name="T64" fmla="*/ 176 w 218"/>
                <a:gd name="T65" fmla="*/ 141 h 275"/>
                <a:gd name="T66" fmla="*/ 157 w 218"/>
                <a:gd name="T67" fmla="*/ 135 h 275"/>
                <a:gd name="T68" fmla="*/ 152 w 218"/>
                <a:gd name="T69" fmla="*/ 116 h 275"/>
                <a:gd name="T70" fmla="*/ 147 w 218"/>
                <a:gd name="T71" fmla="*/ 103 h 275"/>
                <a:gd name="T72" fmla="*/ 157 w 218"/>
                <a:gd name="T73" fmla="*/ 88 h 275"/>
                <a:gd name="T74" fmla="*/ 157 w 218"/>
                <a:gd name="T75" fmla="*/ 45 h 275"/>
                <a:gd name="T76" fmla="*/ 157 w 218"/>
                <a:gd name="T77" fmla="*/ 31 h 275"/>
                <a:gd name="T78" fmla="*/ 147 w 218"/>
                <a:gd name="T79" fmla="*/ 22 h 275"/>
                <a:gd name="T80" fmla="*/ 128 w 218"/>
                <a:gd name="T81" fmla="*/ 21 h 275"/>
                <a:gd name="T82" fmla="*/ 114 w 218"/>
                <a:gd name="T83" fmla="*/ 17 h 275"/>
                <a:gd name="T84" fmla="*/ 103 w 218"/>
                <a:gd name="T85" fmla="*/ 2 h 275"/>
                <a:gd name="T86" fmla="*/ 89 w 218"/>
                <a:gd name="T87" fmla="*/ 0 h 275"/>
                <a:gd name="T88" fmla="*/ 84 w 218"/>
                <a:gd name="T89" fmla="*/ 7 h 275"/>
                <a:gd name="T90" fmla="*/ 82 w 218"/>
                <a:gd name="T91" fmla="*/ 2 h 275"/>
                <a:gd name="T92" fmla="*/ 60 w 218"/>
                <a:gd name="T93" fmla="*/ 4 h 275"/>
                <a:gd name="T94" fmla="*/ 48 w 218"/>
                <a:gd name="T95" fmla="*/ 0 h 275"/>
                <a:gd name="T96" fmla="*/ 32 w 218"/>
                <a:gd name="T97" fmla="*/ 8 h 275"/>
                <a:gd name="T98" fmla="*/ 29 w 218"/>
                <a:gd name="T99" fmla="*/ 33 h 275"/>
                <a:gd name="T100" fmla="*/ 25 w 218"/>
                <a:gd name="T101" fmla="*/ 49 h 275"/>
                <a:gd name="T102" fmla="*/ 16 w 218"/>
                <a:gd name="T103" fmla="*/ 6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8" h="275">
                  <a:moveTo>
                    <a:pt x="16" y="62"/>
                  </a:moveTo>
                  <a:lnTo>
                    <a:pt x="29" y="70"/>
                  </a:lnTo>
                  <a:lnTo>
                    <a:pt x="29" y="82"/>
                  </a:lnTo>
                  <a:lnTo>
                    <a:pt x="28" y="89"/>
                  </a:lnTo>
                  <a:lnTo>
                    <a:pt x="19" y="101"/>
                  </a:lnTo>
                  <a:lnTo>
                    <a:pt x="19" y="127"/>
                  </a:lnTo>
                  <a:lnTo>
                    <a:pt x="25" y="137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0" y="176"/>
                  </a:lnTo>
                  <a:lnTo>
                    <a:pt x="9" y="188"/>
                  </a:lnTo>
                  <a:lnTo>
                    <a:pt x="10" y="197"/>
                  </a:lnTo>
                  <a:lnTo>
                    <a:pt x="16" y="186"/>
                  </a:lnTo>
                  <a:lnTo>
                    <a:pt x="32" y="200"/>
                  </a:lnTo>
                  <a:lnTo>
                    <a:pt x="29" y="214"/>
                  </a:lnTo>
                  <a:lnTo>
                    <a:pt x="22" y="221"/>
                  </a:lnTo>
                  <a:lnTo>
                    <a:pt x="32" y="233"/>
                  </a:lnTo>
                  <a:lnTo>
                    <a:pt x="45" y="238"/>
                  </a:lnTo>
                  <a:lnTo>
                    <a:pt x="67" y="247"/>
                  </a:lnTo>
                  <a:lnTo>
                    <a:pt x="87" y="260"/>
                  </a:lnTo>
                  <a:lnTo>
                    <a:pt x="89" y="267"/>
                  </a:lnTo>
                  <a:lnTo>
                    <a:pt x="111" y="274"/>
                  </a:lnTo>
                  <a:lnTo>
                    <a:pt x="130" y="267"/>
                  </a:lnTo>
                  <a:lnTo>
                    <a:pt x="154" y="257"/>
                  </a:lnTo>
                  <a:lnTo>
                    <a:pt x="166" y="240"/>
                  </a:lnTo>
                  <a:lnTo>
                    <a:pt x="176" y="229"/>
                  </a:lnTo>
                  <a:lnTo>
                    <a:pt x="195" y="202"/>
                  </a:lnTo>
                  <a:lnTo>
                    <a:pt x="201" y="182"/>
                  </a:lnTo>
                  <a:lnTo>
                    <a:pt x="204" y="164"/>
                  </a:lnTo>
                  <a:lnTo>
                    <a:pt x="217" y="151"/>
                  </a:lnTo>
                  <a:lnTo>
                    <a:pt x="195" y="147"/>
                  </a:lnTo>
                  <a:lnTo>
                    <a:pt x="188" y="139"/>
                  </a:lnTo>
                  <a:lnTo>
                    <a:pt x="176" y="141"/>
                  </a:lnTo>
                  <a:lnTo>
                    <a:pt x="157" y="135"/>
                  </a:lnTo>
                  <a:lnTo>
                    <a:pt x="152" y="116"/>
                  </a:lnTo>
                  <a:lnTo>
                    <a:pt x="147" y="103"/>
                  </a:lnTo>
                  <a:lnTo>
                    <a:pt x="157" y="88"/>
                  </a:lnTo>
                  <a:lnTo>
                    <a:pt x="157" y="45"/>
                  </a:lnTo>
                  <a:lnTo>
                    <a:pt x="157" y="31"/>
                  </a:lnTo>
                  <a:lnTo>
                    <a:pt x="147" y="22"/>
                  </a:lnTo>
                  <a:lnTo>
                    <a:pt x="128" y="21"/>
                  </a:lnTo>
                  <a:lnTo>
                    <a:pt x="114" y="17"/>
                  </a:lnTo>
                  <a:lnTo>
                    <a:pt x="103" y="2"/>
                  </a:lnTo>
                  <a:lnTo>
                    <a:pt x="89" y="0"/>
                  </a:lnTo>
                  <a:lnTo>
                    <a:pt x="84" y="7"/>
                  </a:lnTo>
                  <a:lnTo>
                    <a:pt x="82" y="2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29" y="33"/>
                  </a:lnTo>
                  <a:lnTo>
                    <a:pt x="25" y="49"/>
                  </a:lnTo>
                  <a:lnTo>
                    <a:pt x="16" y="62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Freeform 36"/>
            <p:cNvSpPr>
              <a:spLocks noChangeAspect="1"/>
            </p:cNvSpPr>
            <p:nvPr/>
          </p:nvSpPr>
          <p:spPr bwMode="auto">
            <a:xfrm>
              <a:off x="5589506" y="3465699"/>
              <a:ext cx="1386287" cy="964339"/>
            </a:xfrm>
            <a:custGeom>
              <a:avLst/>
              <a:gdLst>
                <a:gd name="T0" fmla="*/ 179 w 807"/>
                <a:gd name="T1" fmla="*/ 51 h 448"/>
                <a:gd name="T2" fmla="*/ 150 w 807"/>
                <a:gd name="T3" fmla="*/ 63 h 448"/>
                <a:gd name="T4" fmla="*/ 140 w 807"/>
                <a:gd name="T5" fmla="*/ 145 h 448"/>
                <a:gd name="T6" fmla="*/ 91 w 807"/>
                <a:gd name="T7" fmla="*/ 188 h 448"/>
                <a:gd name="T8" fmla="*/ 28 w 807"/>
                <a:gd name="T9" fmla="*/ 210 h 448"/>
                <a:gd name="T10" fmla="*/ 0 w 807"/>
                <a:gd name="T11" fmla="*/ 239 h 448"/>
                <a:gd name="T12" fmla="*/ 25 w 807"/>
                <a:gd name="T13" fmla="*/ 264 h 448"/>
                <a:gd name="T14" fmla="*/ 25 w 807"/>
                <a:gd name="T15" fmla="*/ 287 h 448"/>
                <a:gd name="T16" fmla="*/ 60 w 807"/>
                <a:gd name="T17" fmla="*/ 292 h 448"/>
                <a:gd name="T18" fmla="*/ 76 w 807"/>
                <a:gd name="T19" fmla="*/ 328 h 448"/>
                <a:gd name="T20" fmla="*/ 87 w 807"/>
                <a:gd name="T21" fmla="*/ 360 h 448"/>
                <a:gd name="T22" fmla="*/ 112 w 807"/>
                <a:gd name="T23" fmla="*/ 360 h 448"/>
                <a:gd name="T24" fmla="*/ 153 w 807"/>
                <a:gd name="T25" fmla="*/ 362 h 448"/>
                <a:gd name="T26" fmla="*/ 153 w 807"/>
                <a:gd name="T27" fmla="*/ 381 h 448"/>
                <a:gd name="T28" fmla="*/ 179 w 807"/>
                <a:gd name="T29" fmla="*/ 398 h 448"/>
                <a:gd name="T30" fmla="*/ 179 w 807"/>
                <a:gd name="T31" fmla="*/ 420 h 448"/>
                <a:gd name="T32" fmla="*/ 235 w 807"/>
                <a:gd name="T33" fmla="*/ 430 h 448"/>
                <a:gd name="T34" fmla="*/ 313 w 807"/>
                <a:gd name="T35" fmla="*/ 447 h 448"/>
                <a:gd name="T36" fmla="*/ 369 w 807"/>
                <a:gd name="T37" fmla="*/ 435 h 448"/>
                <a:gd name="T38" fmla="*/ 435 w 807"/>
                <a:gd name="T39" fmla="*/ 439 h 448"/>
                <a:gd name="T40" fmla="*/ 474 w 807"/>
                <a:gd name="T41" fmla="*/ 423 h 448"/>
                <a:gd name="T42" fmla="*/ 582 w 807"/>
                <a:gd name="T43" fmla="*/ 385 h 448"/>
                <a:gd name="T44" fmla="*/ 646 w 807"/>
                <a:gd name="T45" fmla="*/ 389 h 448"/>
                <a:gd name="T46" fmla="*/ 694 w 807"/>
                <a:gd name="T47" fmla="*/ 396 h 448"/>
                <a:gd name="T48" fmla="*/ 724 w 807"/>
                <a:gd name="T49" fmla="*/ 377 h 448"/>
                <a:gd name="T50" fmla="*/ 727 w 807"/>
                <a:gd name="T51" fmla="*/ 314 h 448"/>
                <a:gd name="T52" fmla="*/ 755 w 807"/>
                <a:gd name="T53" fmla="*/ 292 h 448"/>
                <a:gd name="T54" fmla="*/ 781 w 807"/>
                <a:gd name="T55" fmla="*/ 292 h 448"/>
                <a:gd name="T56" fmla="*/ 787 w 807"/>
                <a:gd name="T57" fmla="*/ 276 h 448"/>
                <a:gd name="T58" fmla="*/ 806 w 807"/>
                <a:gd name="T59" fmla="*/ 261 h 448"/>
                <a:gd name="T60" fmla="*/ 765 w 807"/>
                <a:gd name="T61" fmla="*/ 251 h 448"/>
                <a:gd name="T62" fmla="*/ 716 w 807"/>
                <a:gd name="T63" fmla="*/ 259 h 448"/>
                <a:gd name="T64" fmla="*/ 669 w 807"/>
                <a:gd name="T65" fmla="*/ 251 h 448"/>
                <a:gd name="T66" fmla="*/ 662 w 807"/>
                <a:gd name="T67" fmla="*/ 222 h 448"/>
                <a:gd name="T68" fmla="*/ 646 w 807"/>
                <a:gd name="T69" fmla="*/ 193 h 448"/>
                <a:gd name="T70" fmla="*/ 637 w 807"/>
                <a:gd name="T71" fmla="*/ 165 h 448"/>
                <a:gd name="T72" fmla="*/ 640 w 807"/>
                <a:gd name="T73" fmla="*/ 138 h 448"/>
                <a:gd name="T74" fmla="*/ 605 w 807"/>
                <a:gd name="T75" fmla="*/ 97 h 448"/>
                <a:gd name="T76" fmla="*/ 593 w 807"/>
                <a:gd name="T77" fmla="*/ 68 h 448"/>
                <a:gd name="T78" fmla="*/ 557 w 807"/>
                <a:gd name="T79" fmla="*/ 46 h 448"/>
                <a:gd name="T80" fmla="*/ 534 w 807"/>
                <a:gd name="T81" fmla="*/ 10 h 448"/>
                <a:gd name="T82" fmla="*/ 509 w 807"/>
                <a:gd name="T83" fmla="*/ 0 h 448"/>
                <a:gd name="T84" fmla="*/ 481 w 807"/>
                <a:gd name="T85" fmla="*/ 14 h 448"/>
                <a:gd name="T86" fmla="*/ 449 w 807"/>
                <a:gd name="T87" fmla="*/ 17 h 448"/>
                <a:gd name="T88" fmla="*/ 421 w 807"/>
                <a:gd name="T89" fmla="*/ 29 h 448"/>
                <a:gd name="T90" fmla="*/ 378 w 807"/>
                <a:gd name="T91" fmla="*/ 33 h 448"/>
                <a:gd name="T92" fmla="*/ 343 w 807"/>
                <a:gd name="T93" fmla="*/ 14 h 448"/>
                <a:gd name="T94" fmla="*/ 300 w 807"/>
                <a:gd name="T95" fmla="*/ 27 h 448"/>
                <a:gd name="T96" fmla="*/ 265 w 807"/>
                <a:gd name="T97" fmla="*/ 24 h 448"/>
                <a:gd name="T98" fmla="*/ 221 w 807"/>
                <a:gd name="T99" fmla="*/ 22 h 448"/>
                <a:gd name="T100" fmla="*/ 199 w 807"/>
                <a:gd name="T101" fmla="*/ 31 h 448"/>
                <a:gd name="T102" fmla="*/ 188 w 807"/>
                <a:gd name="T103" fmla="*/ 3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7" h="448">
                  <a:moveTo>
                    <a:pt x="194" y="39"/>
                  </a:moveTo>
                  <a:lnTo>
                    <a:pt x="179" y="51"/>
                  </a:lnTo>
                  <a:lnTo>
                    <a:pt x="169" y="60"/>
                  </a:lnTo>
                  <a:lnTo>
                    <a:pt x="150" y="63"/>
                  </a:lnTo>
                  <a:lnTo>
                    <a:pt x="141" y="132"/>
                  </a:lnTo>
                  <a:lnTo>
                    <a:pt x="140" y="145"/>
                  </a:lnTo>
                  <a:lnTo>
                    <a:pt x="118" y="171"/>
                  </a:lnTo>
                  <a:lnTo>
                    <a:pt x="91" y="188"/>
                  </a:lnTo>
                  <a:lnTo>
                    <a:pt x="74" y="202"/>
                  </a:lnTo>
                  <a:lnTo>
                    <a:pt x="28" y="210"/>
                  </a:lnTo>
                  <a:lnTo>
                    <a:pt x="4" y="226"/>
                  </a:lnTo>
                  <a:lnTo>
                    <a:pt x="0" y="239"/>
                  </a:lnTo>
                  <a:lnTo>
                    <a:pt x="16" y="249"/>
                  </a:lnTo>
                  <a:lnTo>
                    <a:pt x="25" y="264"/>
                  </a:lnTo>
                  <a:lnTo>
                    <a:pt x="22" y="274"/>
                  </a:lnTo>
                  <a:lnTo>
                    <a:pt x="25" y="287"/>
                  </a:lnTo>
                  <a:lnTo>
                    <a:pt x="38" y="292"/>
                  </a:lnTo>
                  <a:lnTo>
                    <a:pt x="60" y="292"/>
                  </a:lnTo>
                  <a:lnTo>
                    <a:pt x="68" y="305"/>
                  </a:lnTo>
                  <a:lnTo>
                    <a:pt x="76" y="328"/>
                  </a:lnTo>
                  <a:lnTo>
                    <a:pt x="79" y="346"/>
                  </a:lnTo>
                  <a:lnTo>
                    <a:pt x="87" y="360"/>
                  </a:lnTo>
                  <a:lnTo>
                    <a:pt x="101" y="365"/>
                  </a:lnTo>
                  <a:lnTo>
                    <a:pt x="112" y="360"/>
                  </a:lnTo>
                  <a:lnTo>
                    <a:pt x="131" y="350"/>
                  </a:lnTo>
                  <a:lnTo>
                    <a:pt x="153" y="362"/>
                  </a:lnTo>
                  <a:lnTo>
                    <a:pt x="150" y="375"/>
                  </a:lnTo>
                  <a:lnTo>
                    <a:pt x="153" y="381"/>
                  </a:lnTo>
                  <a:lnTo>
                    <a:pt x="163" y="385"/>
                  </a:lnTo>
                  <a:lnTo>
                    <a:pt x="179" y="398"/>
                  </a:lnTo>
                  <a:lnTo>
                    <a:pt x="175" y="413"/>
                  </a:lnTo>
                  <a:lnTo>
                    <a:pt x="179" y="420"/>
                  </a:lnTo>
                  <a:lnTo>
                    <a:pt x="204" y="420"/>
                  </a:lnTo>
                  <a:lnTo>
                    <a:pt x="235" y="430"/>
                  </a:lnTo>
                  <a:lnTo>
                    <a:pt x="291" y="447"/>
                  </a:lnTo>
                  <a:lnTo>
                    <a:pt x="313" y="447"/>
                  </a:lnTo>
                  <a:lnTo>
                    <a:pt x="343" y="443"/>
                  </a:lnTo>
                  <a:lnTo>
                    <a:pt x="369" y="435"/>
                  </a:lnTo>
                  <a:lnTo>
                    <a:pt x="413" y="440"/>
                  </a:lnTo>
                  <a:lnTo>
                    <a:pt x="435" y="439"/>
                  </a:lnTo>
                  <a:lnTo>
                    <a:pt x="446" y="437"/>
                  </a:lnTo>
                  <a:lnTo>
                    <a:pt x="474" y="423"/>
                  </a:lnTo>
                  <a:lnTo>
                    <a:pt x="535" y="396"/>
                  </a:lnTo>
                  <a:lnTo>
                    <a:pt x="582" y="385"/>
                  </a:lnTo>
                  <a:lnTo>
                    <a:pt x="607" y="384"/>
                  </a:lnTo>
                  <a:lnTo>
                    <a:pt x="646" y="389"/>
                  </a:lnTo>
                  <a:lnTo>
                    <a:pt x="678" y="391"/>
                  </a:lnTo>
                  <a:lnTo>
                    <a:pt x="694" y="396"/>
                  </a:lnTo>
                  <a:lnTo>
                    <a:pt x="719" y="394"/>
                  </a:lnTo>
                  <a:lnTo>
                    <a:pt x="724" y="377"/>
                  </a:lnTo>
                  <a:lnTo>
                    <a:pt x="724" y="346"/>
                  </a:lnTo>
                  <a:lnTo>
                    <a:pt x="727" y="314"/>
                  </a:lnTo>
                  <a:lnTo>
                    <a:pt x="740" y="297"/>
                  </a:lnTo>
                  <a:lnTo>
                    <a:pt x="755" y="292"/>
                  </a:lnTo>
                  <a:lnTo>
                    <a:pt x="768" y="299"/>
                  </a:lnTo>
                  <a:lnTo>
                    <a:pt x="781" y="292"/>
                  </a:lnTo>
                  <a:lnTo>
                    <a:pt x="790" y="285"/>
                  </a:lnTo>
                  <a:lnTo>
                    <a:pt x="787" y="276"/>
                  </a:lnTo>
                  <a:lnTo>
                    <a:pt x="803" y="272"/>
                  </a:lnTo>
                  <a:lnTo>
                    <a:pt x="806" y="261"/>
                  </a:lnTo>
                  <a:lnTo>
                    <a:pt x="790" y="256"/>
                  </a:lnTo>
                  <a:lnTo>
                    <a:pt x="765" y="251"/>
                  </a:lnTo>
                  <a:lnTo>
                    <a:pt x="746" y="256"/>
                  </a:lnTo>
                  <a:lnTo>
                    <a:pt x="716" y="259"/>
                  </a:lnTo>
                  <a:lnTo>
                    <a:pt x="688" y="259"/>
                  </a:lnTo>
                  <a:lnTo>
                    <a:pt x="669" y="251"/>
                  </a:lnTo>
                  <a:lnTo>
                    <a:pt x="662" y="239"/>
                  </a:lnTo>
                  <a:lnTo>
                    <a:pt x="662" y="222"/>
                  </a:lnTo>
                  <a:lnTo>
                    <a:pt x="659" y="206"/>
                  </a:lnTo>
                  <a:lnTo>
                    <a:pt x="646" y="193"/>
                  </a:lnTo>
                  <a:lnTo>
                    <a:pt x="637" y="181"/>
                  </a:lnTo>
                  <a:lnTo>
                    <a:pt x="637" y="165"/>
                  </a:lnTo>
                  <a:lnTo>
                    <a:pt x="640" y="148"/>
                  </a:lnTo>
                  <a:lnTo>
                    <a:pt x="640" y="138"/>
                  </a:lnTo>
                  <a:lnTo>
                    <a:pt x="627" y="113"/>
                  </a:lnTo>
                  <a:lnTo>
                    <a:pt x="605" y="97"/>
                  </a:lnTo>
                  <a:lnTo>
                    <a:pt x="596" y="80"/>
                  </a:lnTo>
                  <a:lnTo>
                    <a:pt x="593" y="68"/>
                  </a:lnTo>
                  <a:lnTo>
                    <a:pt x="588" y="62"/>
                  </a:lnTo>
                  <a:lnTo>
                    <a:pt x="557" y="46"/>
                  </a:lnTo>
                  <a:lnTo>
                    <a:pt x="547" y="31"/>
                  </a:lnTo>
                  <a:lnTo>
                    <a:pt x="534" y="10"/>
                  </a:lnTo>
                  <a:lnTo>
                    <a:pt x="522" y="2"/>
                  </a:lnTo>
                  <a:lnTo>
                    <a:pt x="509" y="0"/>
                  </a:lnTo>
                  <a:lnTo>
                    <a:pt x="496" y="4"/>
                  </a:lnTo>
                  <a:lnTo>
                    <a:pt x="481" y="14"/>
                  </a:lnTo>
                  <a:lnTo>
                    <a:pt x="474" y="17"/>
                  </a:lnTo>
                  <a:lnTo>
                    <a:pt x="449" y="17"/>
                  </a:lnTo>
                  <a:lnTo>
                    <a:pt x="432" y="19"/>
                  </a:lnTo>
                  <a:lnTo>
                    <a:pt x="421" y="29"/>
                  </a:lnTo>
                  <a:lnTo>
                    <a:pt x="400" y="34"/>
                  </a:lnTo>
                  <a:lnTo>
                    <a:pt x="378" y="33"/>
                  </a:lnTo>
                  <a:lnTo>
                    <a:pt x="366" y="24"/>
                  </a:lnTo>
                  <a:lnTo>
                    <a:pt x="343" y="14"/>
                  </a:lnTo>
                  <a:lnTo>
                    <a:pt x="325" y="19"/>
                  </a:lnTo>
                  <a:lnTo>
                    <a:pt x="300" y="27"/>
                  </a:lnTo>
                  <a:lnTo>
                    <a:pt x="281" y="29"/>
                  </a:lnTo>
                  <a:lnTo>
                    <a:pt x="265" y="24"/>
                  </a:lnTo>
                  <a:lnTo>
                    <a:pt x="246" y="17"/>
                  </a:lnTo>
                  <a:lnTo>
                    <a:pt x="221" y="22"/>
                  </a:lnTo>
                  <a:lnTo>
                    <a:pt x="204" y="29"/>
                  </a:lnTo>
                  <a:lnTo>
                    <a:pt x="199" y="31"/>
                  </a:lnTo>
                  <a:lnTo>
                    <a:pt x="194" y="33"/>
                  </a:lnTo>
                  <a:lnTo>
                    <a:pt x="188" y="34"/>
                  </a:lnTo>
                  <a:lnTo>
                    <a:pt x="194" y="39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Freeform 37"/>
            <p:cNvSpPr>
              <a:spLocks noChangeAspect="1"/>
            </p:cNvSpPr>
            <p:nvPr/>
          </p:nvSpPr>
          <p:spPr bwMode="auto">
            <a:xfrm>
              <a:off x="2991899" y="2550603"/>
              <a:ext cx="529391" cy="441133"/>
            </a:xfrm>
            <a:custGeom>
              <a:avLst/>
              <a:gdLst>
                <a:gd name="T0" fmla="*/ 0 w 309"/>
                <a:gd name="T1" fmla="*/ 35 h 205"/>
                <a:gd name="T2" fmla="*/ 7 w 309"/>
                <a:gd name="T3" fmla="*/ 28 h 205"/>
                <a:gd name="T4" fmla="*/ 4 w 309"/>
                <a:gd name="T5" fmla="*/ 18 h 205"/>
                <a:gd name="T6" fmla="*/ 51 w 309"/>
                <a:gd name="T7" fmla="*/ 0 h 205"/>
                <a:gd name="T8" fmla="*/ 56 w 309"/>
                <a:gd name="T9" fmla="*/ 6 h 205"/>
                <a:gd name="T10" fmla="*/ 89 w 309"/>
                <a:gd name="T11" fmla="*/ 2 h 205"/>
                <a:gd name="T12" fmla="*/ 116 w 309"/>
                <a:gd name="T13" fmla="*/ 2 h 205"/>
                <a:gd name="T14" fmla="*/ 106 w 309"/>
                <a:gd name="T15" fmla="*/ 12 h 205"/>
                <a:gd name="T16" fmla="*/ 111 w 309"/>
                <a:gd name="T17" fmla="*/ 26 h 205"/>
                <a:gd name="T18" fmla="*/ 133 w 309"/>
                <a:gd name="T19" fmla="*/ 31 h 205"/>
                <a:gd name="T20" fmla="*/ 155 w 309"/>
                <a:gd name="T21" fmla="*/ 30 h 205"/>
                <a:gd name="T22" fmla="*/ 173 w 309"/>
                <a:gd name="T23" fmla="*/ 20 h 205"/>
                <a:gd name="T24" fmla="*/ 202 w 309"/>
                <a:gd name="T25" fmla="*/ 18 h 205"/>
                <a:gd name="T26" fmla="*/ 211 w 309"/>
                <a:gd name="T27" fmla="*/ 27 h 205"/>
                <a:gd name="T28" fmla="*/ 229 w 309"/>
                <a:gd name="T29" fmla="*/ 34 h 205"/>
                <a:gd name="T30" fmla="*/ 254 w 309"/>
                <a:gd name="T31" fmla="*/ 35 h 205"/>
                <a:gd name="T32" fmla="*/ 249 w 309"/>
                <a:gd name="T33" fmla="*/ 51 h 205"/>
                <a:gd name="T34" fmla="*/ 251 w 309"/>
                <a:gd name="T35" fmla="*/ 82 h 205"/>
                <a:gd name="T36" fmla="*/ 255 w 309"/>
                <a:gd name="T37" fmla="*/ 101 h 205"/>
                <a:gd name="T38" fmla="*/ 283 w 309"/>
                <a:gd name="T39" fmla="*/ 99 h 205"/>
                <a:gd name="T40" fmla="*/ 292 w 309"/>
                <a:gd name="T41" fmla="*/ 112 h 205"/>
                <a:gd name="T42" fmla="*/ 293 w 309"/>
                <a:gd name="T43" fmla="*/ 123 h 205"/>
                <a:gd name="T44" fmla="*/ 308 w 309"/>
                <a:gd name="T45" fmla="*/ 139 h 205"/>
                <a:gd name="T46" fmla="*/ 290 w 309"/>
                <a:gd name="T47" fmla="*/ 150 h 205"/>
                <a:gd name="T48" fmla="*/ 274 w 309"/>
                <a:gd name="T49" fmla="*/ 159 h 205"/>
                <a:gd name="T50" fmla="*/ 257 w 309"/>
                <a:gd name="T51" fmla="*/ 159 h 205"/>
                <a:gd name="T52" fmla="*/ 236 w 309"/>
                <a:gd name="T53" fmla="*/ 163 h 205"/>
                <a:gd name="T54" fmla="*/ 236 w 309"/>
                <a:gd name="T55" fmla="*/ 180 h 205"/>
                <a:gd name="T56" fmla="*/ 227 w 309"/>
                <a:gd name="T57" fmla="*/ 191 h 205"/>
                <a:gd name="T58" fmla="*/ 205 w 309"/>
                <a:gd name="T59" fmla="*/ 204 h 205"/>
                <a:gd name="T60" fmla="*/ 169 w 309"/>
                <a:gd name="T61" fmla="*/ 183 h 205"/>
                <a:gd name="T62" fmla="*/ 158 w 309"/>
                <a:gd name="T63" fmla="*/ 164 h 205"/>
                <a:gd name="T64" fmla="*/ 125 w 309"/>
                <a:gd name="T65" fmla="*/ 159 h 205"/>
                <a:gd name="T66" fmla="*/ 113 w 309"/>
                <a:gd name="T67" fmla="*/ 134 h 205"/>
                <a:gd name="T68" fmla="*/ 89 w 309"/>
                <a:gd name="T69" fmla="*/ 120 h 205"/>
                <a:gd name="T70" fmla="*/ 81 w 309"/>
                <a:gd name="T71" fmla="*/ 102 h 205"/>
                <a:gd name="T72" fmla="*/ 62 w 309"/>
                <a:gd name="T73" fmla="*/ 84 h 205"/>
                <a:gd name="T74" fmla="*/ 48 w 309"/>
                <a:gd name="T75" fmla="*/ 67 h 205"/>
                <a:gd name="T76" fmla="*/ 23 w 309"/>
                <a:gd name="T77" fmla="*/ 53 h 205"/>
                <a:gd name="T78" fmla="*/ 0 w 309"/>
                <a:gd name="T79" fmla="*/ 3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205">
                  <a:moveTo>
                    <a:pt x="0" y="35"/>
                  </a:moveTo>
                  <a:lnTo>
                    <a:pt x="7" y="28"/>
                  </a:lnTo>
                  <a:lnTo>
                    <a:pt x="4" y="18"/>
                  </a:lnTo>
                  <a:lnTo>
                    <a:pt x="51" y="0"/>
                  </a:lnTo>
                  <a:lnTo>
                    <a:pt x="56" y="6"/>
                  </a:lnTo>
                  <a:lnTo>
                    <a:pt x="89" y="2"/>
                  </a:lnTo>
                  <a:lnTo>
                    <a:pt x="116" y="2"/>
                  </a:lnTo>
                  <a:lnTo>
                    <a:pt x="106" y="12"/>
                  </a:lnTo>
                  <a:lnTo>
                    <a:pt x="111" y="26"/>
                  </a:lnTo>
                  <a:lnTo>
                    <a:pt x="133" y="31"/>
                  </a:lnTo>
                  <a:lnTo>
                    <a:pt x="155" y="30"/>
                  </a:lnTo>
                  <a:lnTo>
                    <a:pt x="173" y="20"/>
                  </a:lnTo>
                  <a:lnTo>
                    <a:pt x="202" y="18"/>
                  </a:lnTo>
                  <a:lnTo>
                    <a:pt x="211" y="27"/>
                  </a:lnTo>
                  <a:lnTo>
                    <a:pt x="229" y="34"/>
                  </a:lnTo>
                  <a:lnTo>
                    <a:pt x="254" y="35"/>
                  </a:lnTo>
                  <a:lnTo>
                    <a:pt x="249" y="51"/>
                  </a:lnTo>
                  <a:lnTo>
                    <a:pt x="251" y="82"/>
                  </a:lnTo>
                  <a:lnTo>
                    <a:pt x="255" y="101"/>
                  </a:lnTo>
                  <a:lnTo>
                    <a:pt x="283" y="99"/>
                  </a:lnTo>
                  <a:lnTo>
                    <a:pt x="292" y="112"/>
                  </a:lnTo>
                  <a:lnTo>
                    <a:pt x="293" y="123"/>
                  </a:lnTo>
                  <a:lnTo>
                    <a:pt x="308" y="139"/>
                  </a:lnTo>
                  <a:lnTo>
                    <a:pt x="290" y="150"/>
                  </a:lnTo>
                  <a:lnTo>
                    <a:pt x="274" y="159"/>
                  </a:lnTo>
                  <a:lnTo>
                    <a:pt x="257" y="159"/>
                  </a:lnTo>
                  <a:lnTo>
                    <a:pt x="236" y="163"/>
                  </a:lnTo>
                  <a:lnTo>
                    <a:pt x="236" y="180"/>
                  </a:lnTo>
                  <a:lnTo>
                    <a:pt x="227" y="191"/>
                  </a:lnTo>
                  <a:lnTo>
                    <a:pt x="205" y="204"/>
                  </a:lnTo>
                  <a:lnTo>
                    <a:pt x="169" y="183"/>
                  </a:lnTo>
                  <a:lnTo>
                    <a:pt x="158" y="164"/>
                  </a:lnTo>
                  <a:lnTo>
                    <a:pt x="125" y="159"/>
                  </a:lnTo>
                  <a:lnTo>
                    <a:pt x="113" y="134"/>
                  </a:lnTo>
                  <a:lnTo>
                    <a:pt x="89" y="120"/>
                  </a:lnTo>
                  <a:lnTo>
                    <a:pt x="81" y="102"/>
                  </a:lnTo>
                  <a:lnTo>
                    <a:pt x="62" y="84"/>
                  </a:lnTo>
                  <a:lnTo>
                    <a:pt x="48" y="67"/>
                  </a:lnTo>
                  <a:lnTo>
                    <a:pt x="23" y="53"/>
                  </a:lnTo>
                  <a:lnTo>
                    <a:pt x="0" y="35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Freeform 38"/>
            <p:cNvSpPr>
              <a:spLocks noChangeAspect="1"/>
            </p:cNvSpPr>
            <p:nvPr/>
          </p:nvSpPr>
          <p:spPr bwMode="auto">
            <a:xfrm>
              <a:off x="3355295" y="2893250"/>
              <a:ext cx="141321" cy="168246"/>
            </a:xfrm>
            <a:custGeom>
              <a:avLst/>
              <a:gdLst>
                <a:gd name="T0" fmla="*/ 60 w 85"/>
                <a:gd name="T1" fmla="*/ 78 h 79"/>
                <a:gd name="T2" fmla="*/ 65 w 85"/>
                <a:gd name="T3" fmla="*/ 53 h 79"/>
                <a:gd name="T4" fmla="*/ 84 w 85"/>
                <a:gd name="T5" fmla="*/ 43 h 79"/>
                <a:gd name="T6" fmla="*/ 84 w 85"/>
                <a:gd name="T7" fmla="*/ 31 h 79"/>
                <a:gd name="T8" fmla="*/ 74 w 85"/>
                <a:gd name="T9" fmla="*/ 22 h 79"/>
                <a:gd name="T10" fmla="*/ 63 w 85"/>
                <a:gd name="T11" fmla="*/ 10 h 79"/>
                <a:gd name="T12" fmla="*/ 57 w 85"/>
                <a:gd name="T13" fmla="*/ 0 h 79"/>
                <a:gd name="T14" fmla="*/ 38 w 85"/>
                <a:gd name="T15" fmla="*/ 0 h 79"/>
                <a:gd name="T16" fmla="*/ 25 w 85"/>
                <a:gd name="T17" fmla="*/ 4 h 79"/>
                <a:gd name="T18" fmla="*/ 25 w 85"/>
                <a:gd name="T19" fmla="*/ 21 h 79"/>
                <a:gd name="T20" fmla="*/ 13 w 85"/>
                <a:gd name="T21" fmla="*/ 35 h 79"/>
                <a:gd name="T22" fmla="*/ 0 w 85"/>
                <a:gd name="T23" fmla="*/ 40 h 79"/>
                <a:gd name="T24" fmla="*/ 6 w 85"/>
                <a:gd name="T25" fmla="*/ 52 h 79"/>
                <a:gd name="T26" fmla="*/ 24 w 85"/>
                <a:gd name="T27" fmla="*/ 55 h 79"/>
                <a:gd name="T28" fmla="*/ 41 w 85"/>
                <a:gd name="T29" fmla="*/ 58 h 79"/>
                <a:gd name="T30" fmla="*/ 52 w 85"/>
                <a:gd name="T31" fmla="*/ 66 h 79"/>
                <a:gd name="T32" fmla="*/ 60 w 85"/>
                <a:gd name="T3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79">
                  <a:moveTo>
                    <a:pt x="60" y="78"/>
                  </a:moveTo>
                  <a:lnTo>
                    <a:pt x="65" y="53"/>
                  </a:lnTo>
                  <a:lnTo>
                    <a:pt x="84" y="43"/>
                  </a:lnTo>
                  <a:lnTo>
                    <a:pt x="84" y="31"/>
                  </a:lnTo>
                  <a:lnTo>
                    <a:pt x="74" y="22"/>
                  </a:lnTo>
                  <a:lnTo>
                    <a:pt x="63" y="1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4"/>
                  </a:lnTo>
                  <a:lnTo>
                    <a:pt x="25" y="21"/>
                  </a:lnTo>
                  <a:lnTo>
                    <a:pt x="13" y="35"/>
                  </a:lnTo>
                  <a:lnTo>
                    <a:pt x="0" y="40"/>
                  </a:lnTo>
                  <a:lnTo>
                    <a:pt x="6" y="52"/>
                  </a:lnTo>
                  <a:lnTo>
                    <a:pt x="24" y="55"/>
                  </a:lnTo>
                  <a:lnTo>
                    <a:pt x="41" y="58"/>
                  </a:lnTo>
                  <a:lnTo>
                    <a:pt x="52" y="66"/>
                  </a:lnTo>
                  <a:lnTo>
                    <a:pt x="60" y="78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Freeform 39"/>
            <p:cNvSpPr>
              <a:spLocks noChangeAspect="1"/>
            </p:cNvSpPr>
            <p:nvPr/>
          </p:nvSpPr>
          <p:spPr bwMode="auto">
            <a:xfrm>
              <a:off x="3173598" y="2226421"/>
              <a:ext cx="542850" cy="543723"/>
            </a:xfrm>
            <a:custGeom>
              <a:avLst/>
              <a:gdLst>
                <a:gd name="T0" fmla="*/ 131 w 315"/>
                <a:gd name="T1" fmla="*/ 7 h 252"/>
                <a:gd name="T2" fmla="*/ 98 w 315"/>
                <a:gd name="T3" fmla="*/ 37 h 252"/>
                <a:gd name="T4" fmla="*/ 98 w 315"/>
                <a:gd name="T5" fmla="*/ 46 h 252"/>
                <a:gd name="T6" fmla="*/ 79 w 315"/>
                <a:gd name="T7" fmla="*/ 60 h 252"/>
                <a:gd name="T8" fmla="*/ 82 w 315"/>
                <a:gd name="T9" fmla="*/ 63 h 252"/>
                <a:gd name="T10" fmla="*/ 76 w 315"/>
                <a:gd name="T11" fmla="*/ 73 h 252"/>
                <a:gd name="T12" fmla="*/ 57 w 315"/>
                <a:gd name="T13" fmla="*/ 88 h 252"/>
                <a:gd name="T14" fmla="*/ 38 w 315"/>
                <a:gd name="T15" fmla="*/ 104 h 252"/>
                <a:gd name="T16" fmla="*/ 29 w 315"/>
                <a:gd name="T17" fmla="*/ 113 h 252"/>
                <a:gd name="T18" fmla="*/ 38 w 315"/>
                <a:gd name="T19" fmla="*/ 121 h 252"/>
                <a:gd name="T20" fmla="*/ 32 w 315"/>
                <a:gd name="T21" fmla="*/ 133 h 252"/>
                <a:gd name="T22" fmla="*/ 22 w 315"/>
                <a:gd name="T23" fmla="*/ 143 h 252"/>
                <a:gd name="T24" fmla="*/ 13 w 315"/>
                <a:gd name="T25" fmla="*/ 148 h 252"/>
                <a:gd name="T26" fmla="*/ 0 w 315"/>
                <a:gd name="T27" fmla="*/ 159 h 252"/>
                <a:gd name="T28" fmla="*/ 1 w 315"/>
                <a:gd name="T29" fmla="*/ 171 h 252"/>
                <a:gd name="T30" fmla="*/ 16 w 315"/>
                <a:gd name="T31" fmla="*/ 178 h 252"/>
                <a:gd name="T32" fmla="*/ 51 w 315"/>
                <a:gd name="T33" fmla="*/ 178 h 252"/>
                <a:gd name="T34" fmla="*/ 72 w 315"/>
                <a:gd name="T35" fmla="*/ 169 h 252"/>
                <a:gd name="T36" fmla="*/ 92 w 315"/>
                <a:gd name="T37" fmla="*/ 167 h 252"/>
                <a:gd name="T38" fmla="*/ 109 w 315"/>
                <a:gd name="T39" fmla="*/ 178 h 252"/>
                <a:gd name="T40" fmla="*/ 125 w 315"/>
                <a:gd name="T41" fmla="*/ 183 h 252"/>
                <a:gd name="T42" fmla="*/ 147 w 315"/>
                <a:gd name="T43" fmla="*/ 185 h 252"/>
                <a:gd name="T44" fmla="*/ 141 w 315"/>
                <a:gd name="T45" fmla="*/ 204 h 252"/>
                <a:gd name="T46" fmla="*/ 148 w 315"/>
                <a:gd name="T47" fmla="*/ 251 h 252"/>
                <a:gd name="T48" fmla="*/ 167 w 315"/>
                <a:gd name="T49" fmla="*/ 250 h 252"/>
                <a:gd name="T50" fmla="*/ 179 w 315"/>
                <a:gd name="T51" fmla="*/ 249 h 252"/>
                <a:gd name="T52" fmla="*/ 183 w 315"/>
                <a:gd name="T53" fmla="*/ 235 h 252"/>
                <a:gd name="T54" fmla="*/ 186 w 315"/>
                <a:gd name="T55" fmla="*/ 208 h 252"/>
                <a:gd name="T56" fmla="*/ 201 w 315"/>
                <a:gd name="T57" fmla="*/ 193 h 252"/>
                <a:gd name="T58" fmla="*/ 201 w 315"/>
                <a:gd name="T59" fmla="*/ 169 h 252"/>
                <a:gd name="T60" fmla="*/ 213 w 315"/>
                <a:gd name="T61" fmla="*/ 154 h 252"/>
                <a:gd name="T62" fmla="*/ 236 w 315"/>
                <a:gd name="T63" fmla="*/ 148 h 252"/>
                <a:gd name="T64" fmla="*/ 282 w 315"/>
                <a:gd name="T65" fmla="*/ 109 h 252"/>
                <a:gd name="T66" fmla="*/ 288 w 315"/>
                <a:gd name="T67" fmla="*/ 92 h 252"/>
                <a:gd name="T68" fmla="*/ 280 w 315"/>
                <a:gd name="T69" fmla="*/ 66 h 252"/>
                <a:gd name="T70" fmla="*/ 310 w 315"/>
                <a:gd name="T71" fmla="*/ 48 h 252"/>
                <a:gd name="T72" fmla="*/ 314 w 315"/>
                <a:gd name="T73" fmla="*/ 18 h 252"/>
                <a:gd name="T74" fmla="*/ 293 w 315"/>
                <a:gd name="T75" fmla="*/ 4 h 252"/>
                <a:gd name="T76" fmla="*/ 280 w 315"/>
                <a:gd name="T77" fmla="*/ 2 h 252"/>
                <a:gd name="T78" fmla="*/ 255 w 315"/>
                <a:gd name="T79" fmla="*/ 0 h 252"/>
                <a:gd name="T80" fmla="*/ 201 w 315"/>
                <a:gd name="T81" fmla="*/ 0 h 252"/>
                <a:gd name="T82" fmla="*/ 185 w 315"/>
                <a:gd name="T83" fmla="*/ 10 h 252"/>
                <a:gd name="T84" fmla="*/ 172 w 315"/>
                <a:gd name="T85" fmla="*/ 22 h 252"/>
                <a:gd name="T86" fmla="*/ 175 w 315"/>
                <a:gd name="T87" fmla="*/ 33 h 252"/>
                <a:gd name="T88" fmla="*/ 194 w 315"/>
                <a:gd name="T89" fmla="*/ 43 h 252"/>
                <a:gd name="T90" fmla="*/ 207 w 315"/>
                <a:gd name="T91" fmla="*/ 56 h 252"/>
                <a:gd name="T92" fmla="*/ 207 w 315"/>
                <a:gd name="T93" fmla="*/ 72 h 252"/>
                <a:gd name="T94" fmla="*/ 185 w 315"/>
                <a:gd name="T95" fmla="*/ 84 h 252"/>
                <a:gd name="T96" fmla="*/ 163 w 315"/>
                <a:gd name="T97" fmla="*/ 88 h 252"/>
                <a:gd name="T98" fmla="*/ 147 w 315"/>
                <a:gd name="T99" fmla="*/ 90 h 252"/>
                <a:gd name="T100" fmla="*/ 139 w 315"/>
                <a:gd name="T101" fmla="*/ 80 h 252"/>
                <a:gd name="T102" fmla="*/ 134 w 315"/>
                <a:gd name="T103" fmla="*/ 66 h 252"/>
                <a:gd name="T104" fmla="*/ 144 w 315"/>
                <a:gd name="T105" fmla="*/ 53 h 252"/>
                <a:gd name="T106" fmla="*/ 141 w 315"/>
                <a:gd name="T107" fmla="*/ 39 h 252"/>
                <a:gd name="T108" fmla="*/ 139 w 315"/>
                <a:gd name="T109" fmla="*/ 24 h 252"/>
                <a:gd name="T110" fmla="*/ 131 w 315"/>
                <a:gd name="T111" fmla="*/ 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252">
                  <a:moveTo>
                    <a:pt x="131" y="7"/>
                  </a:moveTo>
                  <a:lnTo>
                    <a:pt x="98" y="37"/>
                  </a:lnTo>
                  <a:lnTo>
                    <a:pt x="98" y="46"/>
                  </a:lnTo>
                  <a:lnTo>
                    <a:pt x="79" y="60"/>
                  </a:lnTo>
                  <a:lnTo>
                    <a:pt x="82" y="63"/>
                  </a:lnTo>
                  <a:lnTo>
                    <a:pt x="76" y="73"/>
                  </a:lnTo>
                  <a:lnTo>
                    <a:pt x="57" y="88"/>
                  </a:lnTo>
                  <a:lnTo>
                    <a:pt x="38" y="104"/>
                  </a:lnTo>
                  <a:lnTo>
                    <a:pt x="29" y="113"/>
                  </a:lnTo>
                  <a:lnTo>
                    <a:pt x="38" y="121"/>
                  </a:lnTo>
                  <a:lnTo>
                    <a:pt x="32" y="133"/>
                  </a:lnTo>
                  <a:lnTo>
                    <a:pt x="22" y="143"/>
                  </a:lnTo>
                  <a:lnTo>
                    <a:pt x="13" y="148"/>
                  </a:lnTo>
                  <a:lnTo>
                    <a:pt x="0" y="159"/>
                  </a:lnTo>
                  <a:lnTo>
                    <a:pt x="1" y="171"/>
                  </a:lnTo>
                  <a:lnTo>
                    <a:pt x="16" y="178"/>
                  </a:lnTo>
                  <a:lnTo>
                    <a:pt x="51" y="178"/>
                  </a:lnTo>
                  <a:lnTo>
                    <a:pt x="72" y="169"/>
                  </a:lnTo>
                  <a:lnTo>
                    <a:pt x="92" y="167"/>
                  </a:lnTo>
                  <a:lnTo>
                    <a:pt x="109" y="178"/>
                  </a:lnTo>
                  <a:lnTo>
                    <a:pt x="125" y="183"/>
                  </a:lnTo>
                  <a:lnTo>
                    <a:pt x="147" y="185"/>
                  </a:lnTo>
                  <a:lnTo>
                    <a:pt x="141" y="204"/>
                  </a:lnTo>
                  <a:lnTo>
                    <a:pt x="148" y="251"/>
                  </a:lnTo>
                  <a:lnTo>
                    <a:pt x="167" y="250"/>
                  </a:lnTo>
                  <a:lnTo>
                    <a:pt x="179" y="249"/>
                  </a:lnTo>
                  <a:lnTo>
                    <a:pt x="183" y="235"/>
                  </a:lnTo>
                  <a:lnTo>
                    <a:pt x="186" y="208"/>
                  </a:lnTo>
                  <a:lnTo>
                    <a:pt x="201" y="193"/>
                  </a:lnTo>
                  <a:lnTo>
                    <a:pt x="201" y="169"/>
                  </a:lnTo>
                  <a:lnTo>
                    <a:pt x="213" y="154"/>
                  </a:lnTo>
                  <a:lnTo>
                    <a:pt x="236" y="148"/>
                  </a:lnTo>
                  <a:lnTo>
                    <a:pt x="282" y="109"/>
                  </a:lnTo>
                  <a:lnTo>
                    <a:pt x="288" y="92"/>
                  </a:lnTo>
                  <a:lnTo>
                    <a:pt x="280" y="66"/>
                  </a:lnTo>
                  <a:lnTo>
                    <a:pt x="310" y="48"/>
                  </a:lnTo>
                  <a:lnTo>
                    <a:pt x="314" y="18"/>
                  </a:lnTo>
                  <a:lnTo>
                    <a:pt x="293" y="4"/>
                  </a:lnTo>
                  <a:lnTo>
                    <a:pt x="280" y="2"/>
                  </a:lnTo>
                  <a:lnTo>
                    <a:pt x="255" y="0"/>
                  </a:lnTo>
                  <a:lnTo>
                    <a:pt x="201" y="0"/>
                  </a:lnTo>
                  <a:lnTo>
                    <a:pt x="185" y="10"/>
                  </a:lnTo>
                  <a:lnTo>
                    <a:pt x="172" y="22"/>
                  </a:lnTo>
                  <a:lnTo>
                    <a:pt x="175" y="33"/>
                  </a:lnTo>
                  <a:lnTo>
                    <a:pt x="194" y="43"/>
                  </a:lnTo>
                  <a:lnTo>
                    <a:pt x="207" y="56"/>
                  </a:lnTo>
                  <a:lnTo>
                    <a:pt x="207" y="72"/>
                  </a:lnTo>
                  <a:lnTo>
                    <a:pt x="185" y="84"/>
                  </a:lnTo>
                  <a:lnTo>
                    <a:pt x="163" y="88"/>
                  </a:lnTo>
                  <a:lnTo>
                    <a:pt x="147" y="90"/>
                  </a:lnTo>
                  <a:lnTo>
                    <a:pt x="139" y="80"/>
                  </a:lnTo>
                  <a:lnTo>
                    <a:pt x="134" y="66"/>
                  </a:lnTo>
                  <a:lnTo>
                    <a:pt x="144" y="53"/>
                  </a:lnTo>
                  <a:lnTo>
                    <a:pt x="141" y="39"/>
                  </a:lnTo>
                  <a:lnTo>
                    <a:pt x="139" y="24"/>
                  </a:lnTo>
                  <a:lnTo>
                    <a:pt x="131" y="7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Freeform 40"/>
            <p:cNvSpPr>
              <a:spLocks noChangeAspect="1"/>
            </p:cNvSpPr>
            <p:nvPr/>
          </p:nvSpPr>
          <p:spPr bwMode="auto">
            <a:xfrm>
              <a:off x="1334188" y="1379032"/>
              <a:ext cx="764925" cy="658624"/>
            </a:xfrm>
            <a:custGeom>
              <a:avLst/>
              <a:gdLst>
                <a:gd name="T0" fmla="*/ 159 w 446"/>
                <a:gd name="T1" fmla="*/ 127 h 308"/>
                <a:gd name="T2" fmla="*/ 156 w 446"/>
                <a:gd name="T3" fmla="*/ 154 h 308"/>
                <a:gd name="T4" fmla="*/ 126 w 446"/>
                <a:gd name="T5" fmla="*/ 149 h 308"/>
                <a:gd name="T6" fmla="*/ 93 w 446"/>
                <a:gd name="T7" fmla="*/ 184 h 308"/>
                <a:gd name="T8" fmla="*/ 48 w 446"/>
                <a:gd name="T9" fmla="*/ 211 h 308"/>
                <a:gd name="T10" fmla="*/ 19 w 446"/>
                <a:gd name="T11" fmla="*/ 215 h 308"/>
                <a:gd name="T12" fmla="*/ 9 w 446"/>
                <a:gd name="T13" fmla="*/ 223 h 308"/>
                <a:gd name="T14" fmla="*/ 16 w 446"/>
                <a:gd name="T15" fmla="*/ 245 h 308"/>
                <a:gd name="T16" fmla="*/ 6 w 446"/>
                <a:gd name="T17" fmla="*/ 272 h 308"/>
                <a:gd name="T18" fmla="*/ 32 w 446"/>
                <a:gd name="T19" fmla="*/ 262 h 308"/>
                <a:gd name="T20" fmla="*/ 29 w 446"/>
                <a:gd name="T21" fmla="*/ 278 h 308"/>
                <a:gd name="T22" fmla="*/ 44 w 446"/>
                <a:gd name="T23" fmla="*/ 293 h 308"/>
                <a:gd name="T24" fmla="*/ 85 w 446"/>
                <a:gd name="T25" fmla="*/ 299 h 308"/>
                <a:gd name="T26" fmla="*/ 131 w 446"/>
                <a:gd name="T27" fmla="*/ 303 h 308"/>
                <a:gd name="T28" fmla="*/ 200 w 446"/>
                <a:gd name="T29" fmla="*/ 297 h 308"/>
                <a:gd name="T30" fmla="*/ 314 w 446"/>
                <a:gd name="T31" fmla="*/ 290 h 308"/>
                <a:gd name="T32" fmla="*/ 358 w 446"/>
                <a:gd name="T33" fmla="*/ 258 h 308"/>
                <a:gd name="T34" fmla="*/ 375 w 446"/>
                <a:gd name="T35" fmla="*/ 227 h 308"/>
                <a:gd name="T36" fmla="*/ 410 w 446"/>
                <a:gd name="T37" fmla="*/ 184 h 308"/>
                <a:gd name="T38" fmla="*/ 445 w 446"/>
                <a:gd name="T39" fmla="*/ 133 h 308"/>
                <a:gd name="T40" fmla="*/ 416 w 446"/>
                <a:gd name="T41" fmla="*/ 94 h 308"/>
                <a:gd name="T42" fmla="*/ 385 w 446"/>
                <a:gd name="T43" fmla="*/ 84 h 308"/>
                <a:gd name="T44" fmla="*/ 339 w 446"/>
                <a:gd name="T45" fmla="*/ 51 h 308"/>
                <a:gd name="T46" fmla="*/ 404 w 446"/>
                <a:gd name="T47" fmla="*/ 10 h 308"/>
                <a:gd name="T48" fmla="*/ 382 w 446"/>
                <a:gd name="T49" fmla="*/ 2 h 308"/>
                <a:gd name="T50" fmla="*/ 308 w 446"/>
                <a:gd name="T51" fmla="*/ 14 h 308"/>
                <a:gd name="T52" fmla="*/ 276 w 446"/>
                <a:gd name="T53" fmla="*/ 19 h 308"/>
                <a:gd name="T54" fmla="*/ 273 w 446"/>
                <a:gd name="T55" fmla="*/ 35 h 308"/>
                <a:gd name="T56" fmla="*/ 281 w 446"/>
                <a:gd name="T57" fmla="*/ 51 h 308"/>
                <a:gd name="T58" fmla="*/ 200 w 446"/>
                <a:gd name="T59" fmla="*/ 45 h 308"/>
                <a:gd name="T60" fmla="*/ 156 w 446"/>
                <a:gd name="T61" fmla="*/ 41 h 308"/>
                <a:gd name="T62" fmla="*/ 150 w 446"/>
                <a:gd name="T63" fmla="*/ 70 h 308"/>
                <a:gd name="T64" fmla="*/ 126 w 446"/>
                <a:gd name="T65" fmla="*/ 80 h 308"/>
                <a:gd name="T66" fmla="*/ 126 w 446"/>
                <a:gd name="T67" fmla="*/ 103 h 308"/>
                <a:gd name="T68" fmla="*/ 123 w 446"/>
                <a:gd name="T69" fmla="*/ 141 h 308"/>
                <a:gd name="T70" fmla="*/ 164 w 446"/>
                <a:gd name="T71" fmla="*/ 1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6" h="308">
                  <a:moveTo>
                    <a:pt x="164" y="115"/>
                  </a:moveTo>
                  <a:lnTo>
                    <a:pt x="159" y="127"/>
                  </a:lnTo>
                  <a:lnTo>
                    <a:pt x="164" y="144"/>
                  </a:lnTo>
                  <a:lnTo>
                    <a:pt x="156" y="154"/>
                  </a:lnTo>
                  <a:lnTo>
                    <a:pt x="142" y="147"/>
                  </a:lnTo>
                  <a:lnTo>
                    <a:pt x="126" y="149"/>
                  </a:lnTo>
                  <a:lnTo>
                    <a:pt x="126" y="161"/>
                  </a:lnTo>
                  <a:lnTo>
                    <a:pt x="93" y="184"/>
                  </a:lnTo>
                  <a:lnTo>
                    <a:pt x="73" y="190"/>
                  </a:lnTo>
                  <a:lnTo>
                    <a:pt x="48" y="211"/>
                  </a:lnTo>
                  <a:lnTo>
                    <a:pt x="32" y="216"/>
                  </a:lnTo>
                  <a:lnTo>
                    <a:pt x="19" y="215"/>
                  </a:lnTo>
                  <a:lnTo>
                    <a:pt x="13" y="219"/>
                  </a:lnTo>
                  <a:lnTo>
                    <a:pt x="9" y="223"/>
                  </a:lnTo>
                  <a:lnTo>
                    <a:pt x="16" y="231"/>
                  </a:lnTo>
                  <a:lnTo>
                    <a:pt x="16" y="245"/>
                  </a:lnTo>
                  <a:lnTo>
                    <a:pt x="0" y="258"/>
                  </a:lnTo>
                  <a:lnTo>
                    <a:pt x="6" y="272"/>
                  </a:lnTo>
                  <a:lnTo>
                    <a:pt x="25" y="272"/>
                  </a:lnTo>
                  <a:lnTo>
                    <a:pt x="32" y="262"/>
                  </a:lnTo>
                  <a:lnTo>
                    <a:pt x="44" y="271"/>
                  </a:lnTo>
                  <a:lnTo>
                    <a:pt x="29" y="278"/>
                  </a:lnTo>
                  <a:lnTo>
                    <a:pt x="35" y="290"/>
                  </a:lnTo>
                  <a:lnTo>
                    <a:pt x="44" y="293"/>
                  </a:lnTo>
                  <a:lnTo>
                    <a:pt x="79" y="297"/>
                  </a:lnTo>
                  <a:lnTo>
                    <a:pt x="85" y="299"/>
                  </a:lnTo>
                  <a:lnTo>
                    <a:pt x="117" y="307"/>
                  </a:lnTo>
                  <a:lnTo>
                    <a:pt x="131" y="303"/>
                  </a:lnTo>
                  <a:lnTo>
                    <a:pt x="159" y="290"/>
                  </a:lnTo>
                  <a:lnTo>
                    <a:pt x="200" y="297"/>
                  </a:lnTo>
                  <a:lnTo>
                    <a:pt x="273" y="297"/>
                  </a:lnTo>
                  <a:lnTo>
                    <a:pt x="314" y="290"/>
                  </a:lnTo>
                  <a:lnTo>
                    <a:pt x="333" y="268"/>
                  </a:lnTo>
                  <a:lnTo>
                    <a:pt x="358" y="258"/>
                  </a:lnTo>
                  <a:lnTo>
                    <a:pt x="366" y="245"/>
                  </a:lnTo>
                  <a:lnTo>
                    <a:pt x="375" y="227"/>
                  </a:lnTo>
                  <a:lnTo>
                    <a:pt x="394" y="215"/>
                  </a:lnTo>
                  <a:lnTo>
                    <a:pt x="410" y="184"/>
                  </a:lnTo>
                  <a:lnTo>
                    <a:pt x="407" y="149"/>
                  </a:lnTo>
                  <a:lnTo>
                    <a:pt x="445" y="133"/>
                  </a:lnTo>
                  <a:lnTo>
                    <a:pt x="423" y="118"/>
                  </a:lnTo>
                  <a:lnTo>
                    <a:pt x="416" y="94"/>
                  </a:lnTo>
                  <a:lnTo>
                    <a:pt x="401" y="84"/>
                  </a:lnTo>
                  <a:lnTo>
                    <a:pt x="385" y="84"/>
                  </a:lnTo>
                  <a:lnTo>
                    <a:pt x="369" y="77"/>
                  </a:lnTo>
                  <a:lnTo>
                    <a:pt x="339" y="51"/>
                  </a:lnTo>
                  <a:lnTo>
                    <a:pt x="352" y="45"/>
                  </a:lnTo>
                  <a:lnTo>
                    <a:pt x="404" y="10"/>
                  </a:lnTo>
                  <a:lnTo>
                    <a:pt x="398" y="0"/>
                  </a:lnTo>
                  <a:lnTo>
                    <a:pt x="382" y="2"/>
                  </a:lnTo>
                  <a:lnTo>
                    <a:pt x="328" y="4"/>
                  </a:lnTo>
                  <a:lnTo>
                    <a:pt x="308" y="14"/>
                  </a:lnTo>
                  <a:lnTo>
                    <a:pt x="295" y="21"/>
                  </a:lnTo>
                  <a:lnTo>
                    <a:pt x="276" y="19"/>
                  </a:lnTo>
                  <a:lnTo>
                    <a:pt x="264" y="24"/>
                  </a:lnTo>
                  <a:lnTo>
                    <a:pt x="273" y="35"/>
                  </a:lnTo>
                  <a:lnTo>
                    <a:pt x="300" y="49"/>
                  </a:lnTo>
                  <a:lnTo>
                    <a:pt x="281" y="51"/>
                  </a:lnTo>
                  <a:lnTo>
                    <a:pt x="232" y="55"/>
                  </a:lnTo>
                  <a:lnTo>
                    <a:pt x="200" y="45"/>
                  </a:lnTo>
                  <a:lnTo>
                    <a:pt x="166" y="35"/>
                  </a:lnTo>
                  <a:lnTo>
                    <a:pt x="156" y="41"/>
                  </a:lnTo>
                  <a:lnTo>
                    <a:pt x="147" y="60"/>
                  </a:lnTo>
                  <a:lnTo>
                    <a:pt x="150" y="70"/>
                  </a:lnTo>
                  <a:lnTo>
                    <a:pt x="145" y="74"/>
                  </a:lnTo>
                  <a:lnTo>
                    <a:pt x="126" y="80"/>
                  </a:lnTo>
                  <a:lnTo>
                    <a:pt x="128" y="98"/>
                  </a:lnTo>
                  <a:lnTo>
                    <a:pt x="126" y="103"/>
                  </a:lnTo>
                  <a:lnTo>
                    <a:pt x="106" y="123"/>
                  </a:lnTo>
                  <a:lnTo>
                    <a:pt x="123" y="141"/>
                  </a:lnTo>
                  <a:lnTo>
                    <a:pt x="131" y="139"/>
                  </a:lnTo>
                  <a:lnTo>
                    <a:pt x="164" y="115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9" name="Group 41"/>
            <p:cNvGrpSpPr>
              <a:grpSpLocks noChangeAspect="1"/>
            </p:cNvGrpSpPr>
            <p:nvPr/>
          </p:nvGrpSpPr>
          <p:grpSpPr bwMode="auto">
            <a:xfrm>
              <a:off x="4467679" y="1409700"/>
              <a:ext cx="873125" cy="650875"/>
              <a:chOff x="2246" y="2137"/>
              <a:chExt cx="509" cy="303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215" name="Freeform 42"/>
              <p:cNvSpPr>
                <a:spLocks noChangeAspect="1"/>
              </p:cNvSpPr>
              <p:nvPr/>
            </p:nvSpPr>
            <p:spPr bwMode="auto">
              <a:xfrm>
                <a:off x="2246" y="2198"/>
                <a:ext cx="215" cy="200"/>
              </a:xfrm>
              <a:custGeom>
                <a:avLst/>
                <a:gdLst>
                  <a:gd name="T0" fmla="*/ 16 w 215"/>
                  <a:gd name="T1" fmla="*/ 170 h 200"/>
                  <a:gd name="T2" fmla="*/ 28 w 215"/>
                  <a:gd name="T3" fmla="*/ 185 h 200"/>
                  <a:gd name="T4" fmla="*/ 52 w 215"/>
                  <a:gd name="T5" fmla="*/ 185 h 200"/>
                  <a:gd name="T6" fmla="*/ 74 w 215"/>
                  <a:gd name="T7" fmla="*/ 189 h 200"/>
                  <a:gd name="T8" fmla="*/ 90 w 215"/>
                  <a:gd name="T9" fmla="*/ 199 h 200"/>
                  <a:gd name="T10" fmla="*/ 108 w 215"/>
                  <a:gd name="T11" fmla="*/ 199 h 200"/>
                  <a:gd name="T12" fmla="*/ 96 w 215"/>
                  <a:gd name="T13" fmla="*/ 187 h 200"/>
                  <a:gd name="T14" fmla="*/ 105 w 215"/>
                  <a:gd name="T15" fmla="*/ 170 h 200"/>
                  <a:gd name="T16" fmla="*/ 115 w 215"/>
                  <a:gd name="T17" fmla="*/ 151 h 200"/>
                  <a:gd name="T18" fmla="*/ 121 w 215"/>
                  <a:gd name="T19" fmla="*/ 129 h 200"/>
                  <a:gd name="T20" fmla="*/ 146 w 215"/>
                  <a:gd name="T21" fmla="*/ 117 h 200"/>
                  <a:gd name="T22" fmla="*/ 167 w 215"/>
                  <a:gd name="T23" fmla="*/ 108 h 200"/>
                  <a:gd name="T24" fmla="*/ 165 w 215"/>
                  <a:gd name="T25" fmla="*/ 96 h 200"/>
                  <a:gd name="T26" fmla="*/ 165 w 215"/>
                  <a:gd name="T27" fmla="*/ 76 h 200"/>
                  <a:gd name="T28" fmla="*/ 170 w 215"/>
                  <a:gd name="T29" fmla="*/ 67 h 200"/>
                  <a:gd name="T30" fmla="*/ 189 w 215"/>
                  <a:gd name="T31" fmla="*/ 65 h 200"/>
                  <a:gd name="T32" fmla="*/ 198 w 215"/>
                  <a:gd name="T33" fmla="*/ 70 h 200"/>
                  <a:gd name="T34" fmla="*/ 214 w 215"/>
                  <a:gd name="T35" fmla="*/ 55 h 200"/>
                  <a:gd name="T36" fmla="*/ 208 w 215"/>
                  <a:gd name="T37" fmla="*/ 43 h 200"/>
                  <a:gd name="T38" fmla="*/ 198 w 215"/>
                  <a:gd name="T39" fmla="*/ 41 h 200"/>
                  <a:gd name="T40" fmla="*/ 179 w 215"/>
                  <a:gd name="T41" fmla="*/ 41 h 200"/>
                  <a:gd name="T42" fmla="*/ 170 w 215"/>
                  <a:gd name="T43" fmla="*/ 41 h 200"/>
                  <a:gd name="T44" fmla="*/ 165 w 215"/>
                  <a:gd name="T45" fmla="*/ 22 h 200"/>
                  <a:gd name="T46" fmla="*/ 167 w 215"/>
                  <a:gd name="T47" fmla="*/ 4 h 200"/>
                  <a:gd name="T48" fmla="*/ 153 w 215"/>
                  <a:gd name="T49" fmla="*/ 0 h 200"/>
                  <a:gd name="T50" fmla="*/ 148 w 215"/>
                  <a:gd name="T51" fmla="*/ 7 h 200"/>
                  <a:gd name="T52" fmla="*/ 115 w 215"/>
                  <a:gd name="T53" fmla="*/ 2 h 200"/>
                  <a:gd name="T54" fmla="*/ 108 w 215"/>
                  <a:gd name="T55" fmla="*/ 8 h 200"/>
                  <a:gd name="T56" fmla="*/ 115 w 215"/>
                  <a:gd name="T57" fmla="*/ 24 h 200"/>
                  <a:gd name="T58" fmla="*/ 112 w 215"/>
                  <a:gd name="T59" fmla="*/ 41 h 200"/>
                  <a:gd name="T60" fmla="*/ 99 w 215"/>
                  <a:gd name="T61" fmla="*/ 29 h 200"/>
                  <a:gd name="T62" fmla="*/ 93 w 215"/>
                  <a:gd name="T63" fmla="*/ 19 h 200"/>
                  <a:gd name="T64" fmla="*/ 74 w 215"/>
                  <a:gd name="T65" fmla="*/ 21 h 200"/>
                  <a:gd name="T66" fmla="*/ 66 w 215"/>
                  <a:gd name="T67" fmla="*/ 31 h 200"/>
                  <a:gd name="T68" fmla="*/ 61 w 215"/>
                  <a:gd name="T69" fmla="*/ 35 h 200"/>
                  <a:gd name="T70" fmla="*/ 61 w 215"/>
                  <a:gd name="T71" fmla="*/ 50 h 200"/>
                  <a:gd name="T72" fmla="*/ 58 w 215"/>
                  <a:gd name="T73" fmla="*/ 48 h 200"/>
                  <a:gd name="T74" fmla="*/ 41 w 215"/>
                  <a:gd name="T75" fmla="*/ 29 h 200"/>
                  <a:gd name="T76" fmla="*/ 32 w 215"/>
                  <a:gd name="T77" fmla="*/ 22 h 200"/>
                  <a:gd name="T78" fmla="*/ 22 w 215"/>
                  <a:gd name="T79" fmla="*/ 27 h 200"/>
                  <a:gd name="T80" fmla="*/ 25 w 215"/>
                  <a:gd name="T81" fmla="*/ 36 h 200"/>
                  <a:gd name="T82" fmla="*/ 25 w 215"/>
                  <a:gd name="T83" fmla="*/ 43 h 200"/>
                  <a:gd name="T84" fmla="*/ 10 w 215"/>
                  <a:gd name="T85" fmla="*/ 48 h 200"/>
                  <a:gd name="T86" fmla="*/ 10 w 215"/>
                  <a:gd name="T87" fmla="*/ 62 h 200"/>
                  <a:gd name="T88" fmla="*/ 22 w 215"/>
                  <a:gd name="T89" fmla="*/ 76 h 200"/>
                  <a:gd name="T90" fmla="*/ 22 w 215"/>
                  <a:gd name="T91" fmla="*/ 86 h 200"/>
                  <a:gd name="T92" fmla="*/ 16 w 215"/>
                  <a:gd name="T93" fmla="*/ 96 h 200"/>
                  <a:gd name="T94" fmla="*/ 0 w 215"/>
                  <a:gd name="T95" fmla="*/ 106 h 200"/>
                  <a:gd name="T96" fmla="*/ 3 w 215"/>
                  <a:gd name="T97" fmla="*/ 117 h 200"/>
                  <a:gd name="T98" fmla="*/ 19 w 215"/>
                  <a:gd name="T99" fmla="*/ 127 h 200"/>
                  <a:gd name="T100" fmla="*/ 25 w 215"/>
                  <a:gd name="T101" fmla="*/ 137 h 200"/>
                  <a:gd name="T102" fmla="*/ 22 w 215"/>
                  <a:gd name="T103" fmla="*/ 158 h 200"/>
                  <a:gd name="T104" fmla="*/ 16 w 215"/>
                  <a:gd name="T105" fmla="*/ 17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5" h="200">
                    <a:moveTo>
                      <a:pt x="16" y="170"/>
                    </a:moveTo>
                    <a:lnTo>
                      <a:pt x="28" y="185"/>
                    </a:lnTo>
                    <a:lnTo>
                      <a:pt x="52" y="185"/>
                    </a:lnTo>
                    <a:lnTo>
                      <a:pt x="74" y="189"/>
                    </a:lnTo>
                    <a:lnTo>
                      <a:pt x="90" y="199"/>
                    </a:lnTo>
                    <a:lnTo>
                      <a:pt x="108" y="199"/>
                    </a:lnTo>
                    <a:lnTo>
                      <a:pt x="96" y="187"/>
                    </a:lnTo>
                    <a:lnTo>
                      <a:pt x="105" y="170"/>
                    </a:lnTo>
                    <a:lnTo>
                      <a:pt x="115" y="151"/>
                    </a:lnTo>
                    <a:lnTo>
                      <a:pt x="121" y="129"/>
                    </a:lnTo>
                    <a:lnTo>
                      <a:pt x="146" y="117"/>
                    </a:lnTo>
                    <a:lnTo>
                      <a:pt x="167" y="108"/>
                    </a:lnTo>
                    <a:lnTo>
                      <a:pt x="165" y="96"/>
                    </a:lnTo>
                    <a:lnTo>
                      <a:pt x="165" y="76"/>
                    </a:lnTo>
                    <a:lnTo>
                      <a:pt x="170" y="67"/>
                    </a:lnTo>
                    <a:lnTo>
                      <a:pt x="189" y="65"/>
                    </a:lnTo>
                    <a:lnTo>
                      <a:pt x="198" y="70"/>
                    </a:lnTo>
                    <a:lnTo>
                      <a:pt x="214" y="55"/>
                    </a:lnTo>
                    <a:lnTo>
                      <a:pt x="208" y="43"/>
                    </a:lnTo>
                    <a:lnTo>
                      <a:pt x="198" y="41"/>
                    </a:lnTo>
                    <a:lnTo>
                      <a:pt x="179" y="41"/>
                    </a:lnTo>
                    <a:lnTo>
                      <a:pt x="170" y="41"/>
                    </a:lnTo>
                    <a:lnTo>
                      <a:pt x="165" y="22"/>
                    </a:lnTo>
                    <a:lnTo>
                      <a:pt x="167" y="4"/>
                    </a:lnTo>
                    <a:lnTo>
                      <a:pt x="153" y="0"/>
                    </a:lnTo>
                    <a:lnTo>
                      <a:pt x="148" y="7"/>
                    </a:lnTo>
                    <a:lnTo>
                      <a:pt x="115" y="2"/>
                    </a:lnTo>
                    <a:lnTo>
                      <a:pt x="108" y="8"/>
                    </a:lnTo>
                    <a:lnTo>
                      <a:pt x="115" y="24"/>
                    </a:lnTo>
                    <a:lnTo>
                      <a:pt x="112" y="41"/>
                    </a:lnTo>
                    <a:lnTo>
                      <a:pt x="99" y="29"/>
                    </a:lnTo>
                    <a:lnTo>
                      <a:pt x="93" y="19"/>
                    </a:lnTo>
                    <a:lnTo>
                      <a:pt x="74" y="21"/>
                    </a:lnTo>
                    <a:lnTo>
                      <a:pt x="66" y="31"/>
                    </a:lnTo>
                    <a:lnTo>
                      <a:pt x="61" y="35"/>
                    </a:lnTo>
                    <a:lnTo>
                      <a:pt x="61" y="50"/>
                    </a:lnTo>
                    <a:lnTo>
                      <a:pt x="58" y="48"/>
                    </a:lnTo>
                    <a:lnTo>
                      <a:pt x="41" y="29"/>
                    </a:lnTo>
                    <a:lnTo>
                      <a:pt x="32" y="22"/>
                    </a:lnTo>
                    <a:lnTo>
                      <a:pt x="22" y="27"/>
                    </a:lnTo>
                    <a:lnTo>
                      <a:pt x="25" y="36"/>
                    </a:lnTo>
                    <a:lnTo>
                      <a:pt x="25" y="43"/>
                    </a:lnTo>
                    <a:lnTo>
                      <a:pt x="10" y="48"/>
                    </a:lnTo>
                    <a:lnTo>
                      <a:pt x="10" y="62"/>
                    </a:lnTo>
                    <a:lnTo>
                      <a:pt x="22" y="76"/>
                    </a:lnTo>
                    <a:lnTo>
                      <a:pt x="22" y="86"/>
                    </a:lnTo>
                    <a:lnTo>
                      <a:pt x="16" y="96"/>
                    </a:lnTo>
                    <a:lnTo>
                      <a:pt x="0" y="106"/>
                    </a:lnTo>
                    <a:lnTo>
                      <a:pt x="3" y="117"/>
                    </a:lnTo>
                    <a:lnTo>
                      <a:pt x="19" y="127"/>
                    </a:lnTo>
                    <a:lnTo>
                      <a:pt x="25" y="137"/>
                    </a:lnTo>
                    <a:lnTo>
                      <a:pt x="22" y="158"/>
                    </a:lnTo>
                    <a:lnTo>
                      <a:pt x="16" y="17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" name="Freeform 43"/>
              <p:cNvSpPr>
                <a:spLocks noChangeAspect="1"/>
              </p:cNvSpPr>
              <p:nvPr/>
            </p:nvSpPr>
            <p:spPr bwMode="auto">
              <a:xfrm>
                <a:off x="2291" y="2137"/>
                <a:ext cx="161" cy="76"/>
              </a:xfrm>
              <a:custGeom>
                <a:avLst/>
                <a:gdLst>
                  <a:gd name="T0" fmla="*/ 0 w 161"/>
                  <a:gd name="T1" fmla="*/ 73 h 76"/>
                  <a:gd name="T2" fmla="*/ 13 w 161"/>
                  <a:gd name="T3" fmla="*/ 75 h 76"/>
                  <a:gd name="T4" fmla="*/ 29 w 161"/>
                  <a:gd name="T5" fmla="*/ 66 h 76"/>
                  <a:gd name="T6" fmla="*/ 46 w 161"/>
                  <a:gd name="T7" fmla="*/ 52 h 76"/>
                  <a:gd name="T8" fmla="*/ 90 w 161"/>
                  <a:gd name="T9" fmla="*/ 52 h 76"/>
                  <a:gd name="T10" fmla="*/ 128 w 161"/>
                  <a:gd name="T11" fmla="*/ 46 h 76"/>
                  <a:gd name="T12" fmla="*/ 150 w 161"/>
                  <a:gd name="T13" fmla="*/ 33 h 76"/>
                  <a:gd name="T14" fmla="*/ 157 w 161"/>
                  <a:gd name="T15" fmla="*/ 17 h 76"/>
                  <a:gd name="T16" fmla="*/ 160 w 161"/>
                  <a:gd name="T17" fmla="*/ 0 h 76"/>
                  <a:gd name="T18" fmla="*/ 131 w 161"/>
                  <a:gd name="T19" fmla="*/ 10 h 76"/>
                  <a:gd name="T20" fmla="*/ 76 w 161"/>
                  <a:gd name="T21" fmla="*/ 29 h 76"/>
                  <a:gd name="T22" fmla="*/ 62 w 161"/>
                  <a:gd name="T23" fmla="*/ 31 h 76"/>
                  <a:gd name="T24" fmla="*/ 46 w 161"/>
                  <a:gd name="T25" fmla="*/ 40 h 76"/>
                  <a:gd name="T26" fmla="*/ 13 w 161"/>
                  <a:gd name="T27" fmla="*/ 44 h 76"/>
                  <a:gd name="T28" fmla="*/ 0 w 161"/>
                  <a:gd name="T29" fmla="*/ 50 h 76"/>
                  <a:gd name="T30" fmla="*/ 0 w 161"/>
                  <a:gd name="T31" fmla="*/ 7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76">
                    <a:moveTo>
                      <a:pt x="0" y="73"/>
                    </a:moveTo>
                    <a:lnTo>
                      <a:pt x="13" y="75"/>
                    </a:lnTo>
                    <a:lnTo>
                      <a:pt x="29" y="66"/>
                    </a:lnTo>
                    <a:lnTo>
                      <a:pt x="46" y="52"/>
                    </a:lnTo>
                    <a:lnTo>
                      <a:pt x="90" y="52"/>
                    </a:lnTo>
                    <a:lnTo>
                      <a:pt x="128" y="46"/>
                    </a:lnTo>
                    <a:lnTo>
                      <a:pt x="150" y="33"/>
                    </a:lnTo>
                    <a:lnTo>
                      <a:pt x="157" y="17"/>
                    </a:lnTo>
                    <a:lnTo>
                      <a:pt x="160" y="0"/>
                    </a:lnTo>
                    <a:lnTo>
                      <a:pt x="131" y="10"/>
                    </a:lnTo>
                    <a:lnTo>
                      <a:pt x="76" y="29"/>
                    </a:lnTo>
                    <a:lnTo>
                      <a:pt x="62" y="31"/>
                    </a:lnTo>
                    <a:lnTo>
                      <a:pt x="46" y="40"/>
                    </a:lnTo>
                    <a:lnTo>
                      <a:pt x="13" y="44"/>
                    </a:lnTo>
                    <a:lnTo>
                      <a:pt x="0" y="50"/>
                    </a:lnTo>
                    <a:lnTo>
                      <a:pt x="0" y="73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" name="Freeform 44"/>
              <p:cNvSpPr>
                <a:spLocks noChangeAspect="1"/>
              </p:cNvSpPr>
              <p:nvPr/>
            </p:nvSpPr>
            <p:spPr bwMode="auto">
              <a:xfrm>
                <a:off x="2373" y="2322"/>
                <a:ext cx="69" cy="66"/>
              </a:xfrm>
              <a:custGeom>
                <a:avLst/>
                <a:gdLst>
                  <a:gd name="T0" fmla="*/ 22 w 69"/>
                  <a:gd name="T1" fmla="*/ 0 h 66"/>
                  <a:gd name="T2" fmla="*/ 65 w 69"/>
                  <a:gd name="T3" fmla="*/ 24 h 66"/>
                  <a:gd name="T4" fmla="*/ 68 w 69"/>
                  <a:gd name="T5" fmla="*/ 34 h 66"/>
                  <a:gd name="T6" fmla="*/ 52 w 69"/>
                  <a:gd name="T7" fmla="*/ 46 h 66"/>
                  <a:gd name="T8" fmla="*/ 38 w 69"/>
                  <a:gd name="T9" fmla="*/ 55 h 66"/>
                  <a:gd name="T10" fmla="*/ 41 w 69"/>
                  <a:gd name="T11" fmla="*/ 65 h 66"/>
                  <a:gd name="T12" fmla="*/ 22 w 69"/>
                  <a:gd name="T13" fmla="*/ 63 h 66"/>
                  <a:gd name="T14" fmla="*/ 3 w 69"/>
                  <a:gd name="T15" fmla="*/ 46 h 66"/>
                  <a:gd name="T16" fmla="*/ 0 w 69"/>
                  <a:gd name="T17" fmla="*/ 34 h 66"/>
                  <a:gd name="T18" fmla="*/ 9 w 69"/>
                  <a:gd name="T19" fmla="*/ 19 h 66"/>
                  <a:gd name="T20" fmla="*/ 22 w 69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6">
                    <a:moveTo>
                      <a:pt x="22" y="0"/>
                    </a:moveTo>
                    <a:lnTo>
                      <a:pt x="65" y="24"/>
                    </a:lnTo>
                    <a:lnTo>
                      <a:pt x="68" y="34"/>
                    </a:lnTo>
                    <a:lnTo>
                      <a:pt x="52" y="46"/>
                    </a:lnTo>
                    <a:lnTo>
                      <a:pt x="38" y="55"/>
                    </a:lnTo>
                    <a:lnTo>
                      <a:pt x="41" y="65"/>
                    </a:lnTo>
                    <a:lnTo>
                      <a:pt x="22" y="63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9" y="19"/>
                    </a:lnTo>
                    <a:lnTo>
                      <a:pt x="22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" name="Freeform 45"/>
              <p:cNvSpPr>
                <a:spLocks noChangeAspect="1"/>
              </p:cNvSpPr>
              <p:nvPr/>
            </p:nvSpPr>
            <p:spPr bwMode="auto">
              <a:xfrm>
                <a:off x="2460" y="2304"/>
                <a:ext cx="103" cy="94"/>
              </a:xfrm>
              <a:custGeom>
                <a:avLst/>
                <a:gdLst>
                  <a:gd name="T0" fmla="*/ 96 w 103"/>
                  <a:gd name="T1" fmla="*/ 0 h 94"/>
                  <a:gd name="T2" fmla="*/ 102 w 103"/>
                  <a:gd name="T3" fmla="*/ 4 h 94"/>
                  <a:gd name="T4" fmla="*/ 96 w 103"/>
                  <a:gd name="T5" fmla="*/ 10 h 94"/>
                  <a:gd name="T6" fmla="*/ 102 w 103"/>
                  <a:gd name="T7" fmla="*/ 20 h 94"/>
                  <a:gd name="T8" fmla="*/ 95 w 103"/>
                  <a:gd name="T9" fmla="*/ 32 h 94"/>
                  <a:gd name="T10" fmla="*/ 80 w 103"/>
                  <a:gd name="T11" fmla="*/ 42 h 94"/>
                  <a:gd name="T12" fmla="*/ 86 w 103"/>
                  <a:gd name="T13" fmla="*/ 52 h 94"/>
                  <a:gd name="T14" fmla="*/ 80 w 103"/>
                  <a:gd name="T15" fmla="*/ 61 h 94"/>
                  <a:gd name="T16" fmla="*/ 86 w 103"/>
                  <a:gd name="T17" fmla="*/ 71 h 94"/>
                  <a:gd name="T18" fmla="*/ 67 w 103"/>
                  <a:gd name="T19" fmla="*/ 93 h 94"/>
                  <a:gd name="T20" fmla="*/ 24 w 103"/>
                  <a:gd name="T21" fmla="*/ 71 h 94"/>
                  <a:gd name="T22" fmla="*/ 0 w 103"/>
                  <a:gd name="T23" fmla="*/ 59 h 94"/>
                  <a:gd name="T24" fmla="*/ 13 w 103"/>
                  <a:gd name="T25" fmla="*/ 52 h 94"/>
                  <a:gd name="T26" fmla="*/ 13 w 103"/>
                  <a:gd name="T27" fmla="*/ 37 h 94"/>
                  <a:gd name="T28" fmla="*/ 40 w 103"/>
                  <a:gd name="T29" fmla="*/ 24 h 94"/>
                  <a:gd name="T30" fmla="*/ 53 w 103"/>
                  <a:gd name="T31" fmla="*/ 29 h 94"/>
                  <a:gd name="T32" fmla="*/ 67 w 103"/>
                  <a:gd name="T33" fmla="*/ 24 h 94"/>
                  <a:gd name="T34" fmla="*/ 89 w 103"/>
                  <a:gd name="T35" fmla="*/ 12 h 94"/>
                  <a:gd name="T36" fmla="*/ 96 w 103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94">
                    <a:moveTo>
                      <a:pt x="96" y="0"/>
                    </a:moveTo>
                    <a:lnTo>
                      <a:pt x="102" y="4"/>
                    </a:lnTo>
                    <a:lnTo>
                      <a:pt x="96" y="10"/>
                    </a:lnTo>
                    <a:lnTo>
                      <a:pt x="102" y="20"/>
                    </a:lnTo>
                    <a:lnTo>
                      <a:pt x="95" y="32"/>
                    </a:lnTo>
                    <a:lnTo>
                      <a:pt x="80" y="42"/>
                    </a:lnTo>
                    <a:lnTo>
                      <a:pt x="86" y="52"/>
                    </a:lnTo>
                    <a:lnTo>
                      <a:pt x="80" y="61"/>
                    </a:lnTo>
                    <a:lnTo>
                      <a:pt x="86" y="71"/>
                    </a:lnTo>
                    <a:lnTo>
                      <a:pt x="67" y="93"/>
                    </a:lnTo>
                    <a:lnTo>
                      <a:pt x="24" y="71"/>
                    </a:lnTo>
                    <a:lnTo>
                      <a:pt x="0" y="59"/>
                    </a:lnTo>
                    <a:lnTo>
                      <a:pt x="13" y="52"/>
                    </a:lnTo>
                    <a:lnTo>
                      <a:pt x="13" y="37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7" y="24"/>
                    </a:lnTo>
                    <a:lnTo>
                      <a:pt x="89" y="12"/>
                    </a:lnTo>
                    <a:lnTo>
                      <a:pt x="96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" name="Freeform 46"/>
              <p:cNvSpPr>
                <a:spLocks noChangeAspect="1"/>
              </p:cNvSpPr>
              <p:nvPr/>
            </p:nvSpPr>
            <p:spPr bwMode="auto">
              <a:xfrm>
                <a:off x="2447" y="2400"/>
                <a:ext cx="42" cy="40"/>
              </a:xfrm>
              <a:custGeom>
                <a:avLst/>
                <a:gdLst>
                  <a:gd name="T0" fmla="*/ 0 w 42"/>
                  <a:gd name="T1" fmla="*/ 0 h 40"/>
                  <a:gd name="T2" fmla="*/ 28 w 42"/>
                  <a:gd name="T3" fmla="*/ 7 h 40"/>
                  <a:gd name="T4" fmla="*/ 38 w 42"/>
                  <a:gd name="T5" fmla="*/ 17 h 40"/>
                  <a:gd name="T6" fmla="*/ 41 w 42"/>
                  <a:gd name="T7" fmla="*/ 31 h 40"/>
                  <a:gd name="T8" fmla="*/ 28 w 42"/>
                  <a:gd name="T9" fmla="*/ 39 h 40"/>
                  <a:gd name="T10" fmla="*/ 7 w 42"/>
                  <a:gd name="T11" fmla="*/ 32 h 40"/>
                  <a:gd name="T12" fmla="*/ 3 w 42"/>
                  <a:gd name="T13" fmla="*/ 22 h 40"/>
                  <a:gd name="T14" fmla="*/ 0 w 42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0">
                    <a:moveTo>
                      <a:pt x="0" y="0"/>
                    </a:moveTo>
                    <a:lnTo>
                      <a:pt x="28" y="7"/>
                    </a:lnTo>
                    <a:lnTo>
                      <a:pt x="38" y="17"/>
                    </a:lnTo>
                    <a:lnTo>
                      <a:pt x="41" y="31"/>
                    </a:lnTo>
                    <a:lnTo>
                      <a:pt x="28" y="39"/>
                    </a:lnTo>
                    <a:lnTo>
                      <a:pt x="7" y="32"/>
                    </a:lnTo>
                    <a:lnTo>
                      <a:pt x="3" y="22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" name="Freeform 47"/>
              <p:cNvSpPr>
                <a:spLocks noChangeAspect="1"/>
              </p:cNvSpPr>
              <p:nvPr/>
            </p:nvSpPr>
            <p:spPr bwMode="auto">
              <a:xfrm>
                <a:off x="2730" y="2391"/>
                <a:ext cx="25" cy="32"/>
              </a:xfrm>
              <a:custGeom>
                <a:avLst/>
                <a:gdLst>
                  <a:gd name="T0" fmla="*/ 8 w 25"/>
                  <a:gd name="T1" fmla="*/ 0 h 32"/>
                  <a:gd name="T2" fmla="*/ 0 w 25"/>
                  <a:gd name="T3" fmla="*/ 5 h 32"/>
                  <a:gd name="T4" fmla="*/ 0 w 25"/>
                  <a:gd name="T5" fmla="*/ 21 h 32"/>
                  <a:gd name="T6" fmla="*/ 17 w 25"/>
                  <a:gd name="T7" fmla="*/ 31 h 32"/>
                  <a:gd name="T8" fmla="*/ 24 w 25"/>
                  <a:gd name="T9" fmla="*/ 17 h 32"/>
                  <a:gd name="T10" fmla="*/ 8 w 2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2">
                    <a:moveTo>
                      <a:pt x="8" y="0"/>
                    </a:moveTo>
                    <a:lnTo>
                      <a:pt x="0" y="5"/>
                    </a:lnTo>
                    <a:lnTo>
                      <a:pt x="0" y="21"/>
                    </a:lnTo>
                    <a:lnTo>
                      <a:pt x="17" y="31"/>
                    </a:lnTo>
                    <a:lnTo>
                      <a:pt x="24" y="17"/>
                    </a:lnTo>
                    <a:lnTo>
                      <a:pt x="8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0" name="Group 48"/>
            <p:cNvGrpSpPr>
              <a:grpSpLocks noChangeAspect="1"/>
            </p:cNvGrpSpPr>
            <p:nvPr/>
          </p:nvGrpSpPr>
          <p:grpSpPr bwMode="auto">
            <a:xfrm>
              <a:off x="3448345" y="1951831"/>
              <a:ext cx="1293812" cy="1633538"/>
              <a:chOff x="1965" y="2382"/>
              <a:chExt cx="753" cy="760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213" name="Freeform 49"/>
              <p:cNvSpPr>
                <a:spLocks noChangeAspect="1"/>
              </p:cNvSpPr>
              <p:nvPr/>
            </p:nvSpPr>
            <p:spPr bwMode="auto">
              <a:xfrm>
                <a:off x="2601" y="2454"/>
                <a:ext cx="38" cy="26"/>
              </a:xfrm>
              <a:custGeom>
                <a:avLst/>
                <a:gdLst>
                  <a:gd name="T0" fmla="*/ 3 w 38"/>
                  <a:gd name="T1" fmla="*/ 0 h 26"/>
                  <a:gd name="T2" fmla="*/ 0 w 38"/>
                  <a:gd name="T3" fmla="*/ 5 h 26"/>
                  <a:gd name="T4" fmla="*/ 3 w 38"/>
                  <a:gd name="T5" fmla="*/ 17 h 26"/>
                  <a:gd name="T6" fmla="*/ 23 w 38"/>
                  <a:gd name="T7" fmla="*/ 25 h 26"/>
                  <a:gd name="T8" fmla="*/ 37 w 38"/>
                  <a:gd name="T9" fmla="*/ 15 h 26"/>
                  <a:gd name="T10" fmla="*/ 3 w 3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6">
                    <a:moveTo>
                      <a:pt x="3" y="0"/>
                    </a:moveTo>
                    <a:lnTo>
                      <a:pt x="0" y="5"/>
                    </a:lnTo>
                    <a:lnTo>
                      <a:pt x="3" y="17"/>
                    </a:lnTo>
                    <a:lnTo>
                      <a:pt x="23" y="25"/>
                    </a:lnTo>
                    <a:lnTo>
                      <a:pt x="37" y="15"/>
                    </a:lnTo>
                    <a:lnTo>
                      <a:pt x="3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" name="Freeform 50"/>
              <p:cNvSpPr>
                <a:spLocks noChangeAspect="1"/>
              </p:cNvSpPr>
              <p:nvPr/>
            </p:nvSpPr>
            <p:spPr bwMode="auto">
              <a:xfrm>
                <a:off x="1965" y="2382"/>
                <a:ext cx="753" cy="760"/>
              </a:xfrm>
              <a:custGeom>
                <a:avLst/>
                <a:gdLst>
                  <a:gd name="T0" fmla="*/ 294 w 753"/>
                  <a:gd name="T1" fmla="*/ 17 h 760"/>
                  <a:gd name="T2" fmla="*/ 303 w 753"/>
                  <a:gd name="T3" fmla="*/ 53 h 760"/>
                  <a:gd name="T4" fmla="*/ 297 w 753"/>
                  <a:gd name="T5" fmla="*/ 80 h 760"/>
                  <a:gd name="T6" fmla="*/ 338 w 753"/>
                  <a:gd name="T7" fmla="*/ 119 h 760"/>
                  <a:gd name="T8" fmla="*/ 278 w 753"/>
                  <a:gd name="T9" fmla="*/ 107 h 760"/>
                  <a:gd name="T10" fmla="*/ 231 w 753"/>
                  <a:gd name="T11" fmla="*/ 135 h 760"/>
                  <a:gd name="T12" fmla="*/ 199 w 753"/>
                  <a:gd name="T13" fmla="*/ 111 h 760"/>
                  <a:gd name="T14" fmla="*/ 138 w 753"/>
                  <a:gd name="T15" fmla="*/ 135 h 760"/>
                  <a:gd name="T16" fmla="*/ 150 w 753"/>
                  <a:gd name="T17" fmla="*/ 174 h 760"/>
                  <a:gd name="T18" fmla="*/ 119 w 753"/>
                  <a:gd name="T19" fmla="*/ 195 h 760"/>
                  <a:gd name="T20" fmla="*/ 125 w 753"/>
                  <a:gd name="T21" fmla="*/ 232 h 760"/>
                  <a:gd name="T22" fmla="*/ 84 w 753"/>
                  <a:gd name="T23" fmla="*/ 271 h 760"/>
                  <a:gd name="T24" fmla="*/ 41 w 753"/>
                  <a:gd name="T25" fmla="*/ 301 h 760"/>
                  <a:gd name="T26" fmla="*/ 28 w 753"/>
                  <a:gd name="T27" fmla="*/ 361 h 760"/>
                  <a:gd name="T28" fmla="*/ 22 w 753"/>
                  <a:gd name="T29" fmla="*/ 387 h 760"/>
                  <a:gd name="T30" fmla="*/ 3 w 753"/>
                  <a:gd name="T31" fmla="*/ 443 h 760"/>
                  <a:gd name="T32" fmla="*/ 28 w 753"/>
                  <a:gd name="T33" fmla="*/ 469 h 760"/>
                  <a:gd name="T34" fmla="*/ 0 w 753"/>
                  <a:gd name="T35" fmla="*/ 504 h 760"/>
                  <a:gd name="T36" fmla="*/ 41 w 753"/>
                  <a:gd name="T37" fmla="*/ 542 h 760"/>
                  <a:gd name="T38" fmla="*/ 118 w 753"/>
                  <a:gd name="T39" fmla="*/ 549 h 760"/>
                  <a:gd name="T40" fmla="*/ 131 w 753"/>
                  <a:gd name="T41" fmla="*/ 576 h 760"/>
                  <a:gd name="T42" fmla="*/ 96 w 753"/>
                  <a:gd name="T43" fmla="*/ 614 h 760"/>
                  <a:gd name="T44" fmla="*/ 65 w 753"/>
                  <a:gd name="T45" fmla="*/ 675 h 760"/>
                  <a:gd name="T46" fmla="*/ 106 w 753"/>
                  <a:gd name="T47" fmla="*/ 711 h 760"/>
                  <a:gd name="T48" fmla="*/ 144 w 753"/>
                  <a:gd name="T49" fmla="*/ 697 h 760"/>
                  <a:gd name="T50" fmla="*/ 182 w 753"/>
                  <a:gd name="T51" fmla="*/ 708 h 760"/>
                  <a:gd name="T52" fmla="*/ 218 w 753"/>
                  <a:gd name="T53" fmla="*/ 732 h 760"/>
                  <a:gd name="T54" fmla="*/ 288 w 753"/>
                  <a:gd name="T55" fmla="*/ 740 h 760"/>
                  <a:gd name="T56" fmla="*/ 336 w 753"/>
                  <a:gd name="T57" fmla="*/ 747 h 760"/>
                  <a:gd name="T58" fmla="*/ 406 w 753"/>
                  <a:gd name="T59" fmla="*/ 747 h 760"/>
                  <a:gd name="T60" fmla="*/ 452 w 753"/>
                  <a:gd name="T61" fmla="*/ 742 h 760"/>
                  <a:gd name="T62" fmla="*/ 502 w 753"/>
                  <a:gd name="T63" fmla="*/ 742 h 760"/>
                  <a:gd name="T64" fmla="*/ 561 w 753"/>
                  <a:gd name="T65" fmla="*/ 752 h 760"/>
                  <a:gd name="T66" fmla="*/ 547 w 753"/>
                  <a:gd name="T67" fmla="*/ 720 h 760"/>
                  <a:gd name="T68" fmla="*/ 634 w 753"/>
                  <a:gd name="T69" fmla="*/ 658 h 760"/>
                  <a:gd name="T70" fmla="*/ 592 w 753"/>
                  <a:gd name="T71" fmla="*/ 629 h 760"/>
                  <a:gd name="T72" fmla="*/ 509 w 753"/>
                  <a:gd name="T73" fmla="*/ 566 h 760"/>
                  <a:gd name="T74" fmla="*/ 489 w 753"/>
                  <a:gd name="T75" fmla="*/ 510 h 760"/>
                  <a:gd name="T76" fmla="*/ 517 w 753"/>
                  <a:gd name="T77" fmla="*/ 497 h 760"/>
                  <a:gd name="T78" fmla="*/ 680 w 753"/>
                  <a:gd name="T79" fmla="*/ 443 h 760"/>
                  <a:gd name="T80" fmla="*/ 739 w 753"/>
                  <a:gd name="T81" fmla="*/ 439 h 760"/>
                  <a:gd name="T82" fmla="*/ 752 w 753"/>
                  <a:gd name="T83" fmla="*/ 402 h 760"/>
                  <a:gd name="T84" fmla="*/ 736 w 753"/>
                  <a:gd name="T85" fmla="*/ 332 h 760"/>
                  <a:gd name="T86" fmla="*/ 723 w 753"/>
                  <a:gd name="T87" fmla="*/ 283 h 760"/>
                  <a:gd name="T88" fmla="*/ 703 w 753"/>
                  <a:gd name="T89" fmla="*/ 230 h 760"/>
                  <a:gd name="T90" fmla="*/ 673 w 753"/>
                  <a:gd name="T91" fmla="*/ 144 h 760"/>
                  <a:gd name="T92" fmla="*/ 608 w 753"/>
                  <a:gd name="T93" fmla="*/ 94 h 760"/>
                  <a:gd name="T94" fmla="*/ 556 w 753"/>
                  <a:gd name="T95" fmla="*/ 92 h 760"/>
                  <a:gd name="T96" fmla="*/ 468 w 753"/>
                  <a:gd name="T97" fmla="*/ 118 h 760"/>
                  <a:gd name="T98" fmla="*/ 461 w 753"/>
                  <a:gd name="T99" fmla="*/ 97 h 760"/>
                  <a:gd name="T100" fmla="*/ 416 w 753"/>
                  <a:gd name="T101" fmla="*/ 65 h 760"/>
                  <a:gd name="T102" fmla="*/ 381 w 753"/>
                  <a:gd name="T103" fmla="*/ 17 h 760"/>
                  <a:gd name="T104" fmla="*/ 330 w 753"/>
                  <a:gd name="T105" fmla="*/ 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3" h="760">
                    <a:moveTo>
                      <a:pt x="311" y="0"/>
                    </a:moveTo>
                    <a:lnTo>
                      <a:pt x="294" y="8"/>
                    </a:lnTo>
                    <a:lnTo>
                      <a:pt x="294" y="17"/>
                    </a:lnTo>
                    <a:lnTo>
                      <a:pt x="297" y="24"/>
                    </a:lnTo>
                    <a:lnTo>
                      <a:pt x="300" y="37"/>
                    </a:lnTo>
                    <a:lnTo>
                      <a:pt x="303" y="53"/>
                    </a:lnTo>
                    <a:lnTo>
                      <a:pt x="294" y="60"/>
                    </a:lnTo>
                    <a:lnTo>
                      <a:pt x="294" y="70"/>
                    </a:lnTo>
                    <a:lnTo>
                      <a:pt x="297" y="80"/>
                    </a:lnTo>
                    <a:lnTo>
                      <a:pt x="319" y="94"/>
                    </a:lnTo>
                    <a:lnTo>
                      <a:pt x="333" y="97"/>
                    </a:lnTo>
                    <a:lnTo>
                      <a:pt x="338" y="119"/>
                    </a:lnTo>
                    <a:lnTo>
                      <a:pt x="308" y="113"/>
                    </a:lnTo>
                    <a:lnTo>
                      <a:pt x="291" y="101"/>
                    </a:lnTo>
                    <a:lnTo>
                      <a:pt x="278" y="107"/>
                    </a:lnTo>
                    <a:lnTo>
                      <a:pt x="253" y="130"/>
                    </a:lnTo>
                    <a:lnTo>
                      <a:pt x="243" y="138"/>
                    </a:lnTo>
                    <a:lnTo>
                      <a:pt x="231" y="135"/>
                    </a:lnTo>
                    <a:lnTo>
                      <a:pt x="230" y="125"/>
                    </a:lnTo>
                    <a:lnTo>
                      <a:pt x="221" y="118"/>
                    </a:lnTo>
                    <a:lnTo>
                      <a:pt x="199" y="111"/>
                    </a:lnTo>
                    <a:lnTo>
                      <a:pt x="166" y="111"/>
                    </a:lnTo>
                    <a:lnTo>
                      <a:pt x="156" y="121"/>
                    </a:lnTo>
                    <a:lnTo>
                      <a:pt x="138" y="135"/>
                    </a:lnTo>
                    <a:lnTo>
                      <a:pt x="153" y="145"/>
                    </a:lnTo>
                    <a:lnTo>
                      <a:pt x="153" y="164"/>
                    </a:lnTo>
                    <a:lnTo>
                      <a:pt x="150" y="174"/>
                    </a:lnTo>
                    <a:lnTo>
                      <a:pt x="144" y="183"/>
                    </a:lnTo>
                    <a:lnTo>
                      <a:pt x="125" y="193"/>
                    </a:lnTo>
                    <a:lnTo>
                      <a:pt x="119" y="195"/>
                    </a:lnTo>
                    <a:lnTo>
                      <a:pt x="122" y="210"/>
                    </a:lnTo>
                    <a:lnTo>
                      <a:pt x="131" y="220"/>
                    </a:lnTo>
                    <a:lnTo>
                      <a:pt x="125" y="232"/>
                    </a:lnTo>
                    <a:lnTo>
                      <a:pt x="112" y="246"/>
                    </a:lnTo>
                    <a:lnTo>
                      <a:pt x="96" y="261"/>
                    </a:lnTo>
                    <a:lnTo>
                      <a:pt x="84" y="271"/>
                    </a:lnTo>
                    <a:lnTo>
                      <a:pt x="65" y="282"/>
                    </a:lnTo>
                    <a:lnTo>
                      <a:pt x="52" y="284"/>
                    </a:lnTo>
                    <a:lnTo>
                      <a:pt x="41" y="301"/>
                    </a:lnTo>
                    <a:lnTo>
                      <a:pt x="38" y="325"/>
                    </a:lnTo>
                    <a:lnTo>
                      <a:pt x="28" y="340"/>
                    </a:lnTo>
                    <a:lnTo>
                      <a:pt x="28" y="361"/>
                    </a:lnTo>
                    <a:lnTo>
                      <a:pt x="16" y="371"/>
                    </a:lnTo>
                    <a:lnTo>
                      <a:pt x="13" y="377"/>
                    </a:lnTo>
                    <a:lnTo>
                      <a:pt x="22" y="387"/>
                    </a:lnTo>
                    <a:lnTo>
                      <a:pt x="28" y="404"/>
                    </a:lnTo>
                    <a:lnTo>
                      <a:pt x="41" y="418"/>
                    </a:lnTo>
                    <a:lnTo>
                      <a:pt x="3" y="443"/>
                    </a:lnTo>
                    <a:lnTo>
                      <a:pt x="10" y="457"/>
                    </a:lnTo>
                    <a:lnTo>
                      <a:pt x="25" y="467"/>
                    </a:lnTo>
                    <a:lnTo>
                      <a:pt x="28" y="469"/>
                    </a:lnTo>
                    <a:lnTo>
                      <a:pt x="28" y="479"/>
                    </a:lnTo>
                    <a:lnTo>
                      <a:pt x="9" y="489"/>
                    </a:lnTo>
                    <a:lnTo>
                      <a:pt x="0" y="504"/>
                    </a:lnTo>
                    <a:lnTo>
                      <a:pt x="9" y="523"/>
                    </a:lnTo>
                    <a:lnTo>
                      <a:pt x="19" y="535"/>
                    </a:lnTo>
                    <a:lnTo>
                      <a:pt x="41" y="542"/>
                    </a:lnTo>
                    <a:lnTo>
                      <a:pt x="68" y="545"/>
                    </a:lnTo>
                    <a:lnTo>
                      <a:pt x="96" y="547"/>
                    </a:lnTo>
                    <a:lnTo>
                      <a:pt x="118" y="549"/>
                    </a:lnTo>
                    <a:lnTo>
                      <a:pt x="134" y="558"/>
                    </a:lnTo>
                    <a:lnTo>
                      <a:pt x="150" y="568"/>
                    </a:lnTo>
                    <a:lnTo>
                      <a:pt x="131" y="576"/>
                    </a:lnTo>
                    <a:lnTo>
                      <a:pt x="115" y="588"/>
                    </a:lnTo>
                    <a:lnTo>
                      <a:pt x="99" y="599"/>
                    </a:lnTo>
                    <a:lnTo>
                      <a:pt x="96" y="614"/>
                    </a:lnTo>
                    <a:lnTo>
                      <a:pt x="87" y="644"/>
                    </a:lnTo>
                    <a:lnTo>
                      <a:pt x="74" y="662"/>
                    </a:lnTo>
                    <a:lnTo>
                      <a:pt x="65" y="675"/>
                    </a:lnTo>
                    <a:lnTo>
                      <a:pt x="87" y="697"/>
                    </a:lnTo>
                    <a:lnTo>
                      <a:pt x="93" y="704"/>
                    </a:lnTo>
                    <a:lnTo>
                      <a:pt x="106" y="711"/>
                    </a:lnTo>
                    <a:lnTo>
                      <a:pt x="119" y="710"/>
                    </a:lnTo>
                    <a:lnTo>
                      <a:pt x="137" y="704"/>
                    </a:lnTo>
                    <a:lnTo>
                      <a:pt x="144" y="697"/>
                    </a:lnTo>
                    <a:lnTo>
                      <a:pt x="147" y="694"/>
                    </a:lnTo>
                    <a:lnTo>
                      <a:pt x="172" y="697"/>
                    </a:lnTo>
                    <a:lnTo>
                      <a:pt x="182" y="708"/>
                    </a:lnTo>
                    <a:lnTo>
                      <a:pt x="191" y="720"/>
                    </a:lnTo>
                    <a:lnTo>
                      <a:pt x="202" y="730"/>
                    </a:lnTo>
                    <a:lnTo>
                      <a:pt x="218" y="732"/>
                    </a:lnTo>
                    <a:lnTo>
                      <a:pt x="250" y="730"/>
                    </a:lnTo>
                    <a:lnTo>
                      <a:pt x="266" y="728"/>
                    </a:lnTo>
                    <a:lnTo>
                      <a:pt x="288" y="740"/>
                    </a:lnTo>
                    <a:lnTo>
                      <a:pt x="305" y="735"/>
                    </a:lnTo>
                    <a:lnTo>
                      <a:pt x="321" y="738"/>
                    </a:lnTo>
                    <a:lnTo>
                      <a:pt x="336" y="747"/>
                    </a:lnTo>
                    <a:lnTo>
                      <a:pt x="362" y="738"/>
                    </a:lnTo>
                    <a:lnTo>
                      <a:pt x="387" y="738"/>
                    </a:lnTo>
                    <a:lnTo>
                      <a:pt x="406" y="747"/>
                    </a:lnTo>
                    <a:lnTo>
                      <a:pt x="419" y="751"/>
                    </a:lnTo>
                    <a:lnTo>
                      <a:pt x="436" y="742"/>
                    </a:lnTo>
                    <a:lnTo>
                      <a:pt x="452" y="742"/>
                    </a:lnTo>
                    <a:lnTo>
                      <a:pt x="480" y="738"/>
                    </a:lnTo>
                    <a:lnTo>
                      <a:pt x="499" y="747"/>
                    </a:lnTo>
                    <a:lnTo>
                      <a:pt x="502" y="742"/>
                    </a:lnTo>
                    <a:lnTo>
                      <a:pt x="522" y="752"/>
                    </a:lnTo>
                    <a:lnTo>
                      <a:pt x="540" y="759"/>
                    </a:lnTo>
                    <a:lnTo>
                      <a:pt x="561" y="752"/>
                    </a:lnTo>
                    <a:lnTo>
                      <a:pt x="564" y="742"/>
                    </a:lnTo>
                    <a:lnTo>
                      <a:pt x="550" y="728"/>
                    </a:lnTo>
                    <a:lnTo>
                      <a:pt x="547" y="720"/>
                    </a:lnTo>
                    <a:lnTo>
                      <a:pt x="540" y="696"/>
                    </a:lnTo>
                    <a:lnTo>
                      <a:pt x="615" y="658"/>
                    </a:lnTo>
                    <a:lnTo>
                      <a:pt x="634" y="658"/>
                    </a:lnTo>
                    <a:lnTo>
                      <a:pt x="637" y="652"/>
                    </a:lnTo>
                    <a:lnTo>
                      <a:pt x="611" y="645"/>
                    </a:lnTo>
                    <a:lnTo>
                      <a:pt x="592" y="629"/>
                    </a:lnTo>
                    <a:lnTo>
                      <a:pt x="543" y="596"/>
                    </a:lnTo>
                    <a:lnTo>
                      <a:pt x="537" y="570"/>
                    </a:lnTo>
                    <a:lnTo>
                      <a:pt x="509" y="566"/>
                    </a:lnTo>
                    <a:lnTo>
                      <a:pt x="506" y="542"/>
                    </a:lnTo>
                    <a:lnTo>
                      <a:pt x="500" y="520"/>
                    </a:lnTo>
                    <a:lnTo>
                      <a:pt x="489" y="510"/>
                    </a:lnTo>
                    <a:lnTo>
                      <a:pt x="496" y="500"/>
                    </a:lnTo>
                    <a:lnTo>
                      <a:pt x="502" y="496"/>
                    </a:lnTo>
                    <a:lnTo>
                      <a:pt x="517" y="497"/>
                    </a:lnTo>
                    <a:lnTo>
                      <a:pt x="562" y="487"/>
                    </a:lnTo>
                    <a:lnTo>
                      <a:pt x="659" y="449"/>
                    </a:lnTo>
                    <a:lnTo>
                      <a:pt x="680" y="443"/>
                    </a:lnTo>
                    <a:lnTo>
                      <a:pt x="700" y="433"/>
                    </a:lnTo>
                    <a:lnTo>
                      <a:pt x="717" y="446"/>
                    </a:lnTo>
                    <a:lnTo>
                      <a:pt x="739" y="439"/>
                    </a:lnTo>
                    <a:lnTo>
                      <a:pt x="745" y="423"/>
                    </a:lnTo>
                    <a:lnTo>
                      <a:pt x="743" y="413"/>
                    </a:lnTo>
                    <a:lnTo>
                      <a:pt x="752" y="402"/>
                    </a:lnTo>
                    <a:lnTo>
                      <a:pt x="740" y="388"/>
                    </a:lnTo>
                    <a:lnTo>
                      <a:pt x="727" y="365"/>
                    </a:lnTo>
                    <a:lnTo>
                      <a:pt x="736" y="332"/>
                    </a:lnTo>
                    <a:lnTo>
                      <a:pt x="721" y="315"/>
                    </a:lnTo>
                    <a:lnTo>
                      <a:pt x="715" y="298"/>
                    </a:lnTo>
                    <a:lnTo>
                      <a:pt x="723" y="283"/>
                    </a:lnTo>
                    <a:lnTo>
                      <a:pt x="718" y="271"/>
                    </a:lnTo>
                    <a:lnTo>
                      <a:pt x="687" y="245"/>
                    </a:lnTo>
                    <a:lnTo>
                      <a:pt x="703" y="230"/>
                    </a:lnTo>
                    <a:lnTo>
                      <a:pt x="703" y="203"/>
                    </a:lnTo>
                    <a:lnTo>
                      <a:pt x="706" y="172"/>
                    </a:lnTo>
                    <a:lnTo>
                      <a:pt x="673" y="144"/>
                    </a:lnTo>
                    <a:lnTo>
                      <a:pt x="656" y="128"/>
                    </a:lnTo>
                    <a:lnTo>
                      <a:pt x="637" y="113"/>
                    </a:lnTo>
                    <a:lnTo>
                      <a:pt x="608" y="94"/>
                    </a:lnTo>
                    <a:lnTo>
                      <a:pt x="589" y="84"/>
                    </a:lnTo>
                    <a:lnTo>
                      <a:pt x="575" y="82"/>
                    </a:lnTo>
                    <a:lnTo>
                      <a:pt x="556" y="92"/>
                    </a:lnTo>
                    <a:lnTo>
                      <a:pt x="542" y="99"/>
                    </a:lnTo>
                    <a:lnTo>
                      <a:pt x="499" y="123"/>
                    </a:lnTo>
                    <a:lnTo>
                      <a:pt x="468" y="118"/>
                    </a:lnTo>
                    <a:lnTo>
                      <a:pt x="455" y="118"/>
                    </a:lnTo>
                    <a:lnTo>
                      <a:pt x="455" y="109"/>
                    </a:lnTo>
                    <a:lnTo>
                      <a:pt x="461" y="97"/>
                    </a:lnTo>
                    <a:lnTo>
                      <a:pt x="468" y="87"/>
                    </a:lnTo>
                    <a:lnTo>
                      <a:pt x="428" y="68"/>
                    </a:lnTo>
                    <a:lnTo>
                      <a:pt x="416" y="65"/>
                    </a:lnTo>
                    <a:lnTo>
                      <a:pt x="397" y="53"/>
                    </a:lnTo>
                    <a:lnTo>
                      <a:pt x="390" y="31"/>
                    </a:lnTo>
                    <a:lnTo>
                      <a:pt x="381" y="17"/>
                    </a:lnTo>
                    <a:lnTo>
                      <a:pt x="368" y="19"/>
                    </a:lnTo>
                    <a:lnTo>
                      <a:pt x="352" y="4"/>
                    </a:lnTo>
                    <a:lnTo>
                      <a:pt x="330" y="2"/>
                    </a:lnTo>
                    <a:lnTo>
                      <a:pt x="311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1" name="Freeform 51"/>
            <p:cNvSpPr>
              <a:spLocks noChangeAspect="1"/>
            </p:cNvSpPr>
            <p:nvPr/>
          </p:nvSpPr>
          <p:spPr bwMode="auto">
            <a:xfrm>
              <a:off x="4629423" y="2080743"/>
              <a:ext cx="1404233" cy="1241331"/>
            </a:xfrm>
            <a:custGeom>
              <a:avLst/>
              <a:gdLst>
                <a:gd name="T0" fmla="*/ 16 w 817"/>
                <a:gd name="T1" fmla="*/ 144 h 576"/>
                <a:gd name="T2" fmla="*/ 0 w 817"/>
                <a:gd name="T3" fmla="*/ 183 h 576"/>
                <a:gd name="T4" fmla="*/ 35 w 817"/>
                <a:gd name="T5" fmla="*/ 220 h 576"/>
                <a:gd name="T6" fmla="*/ 30 w 817"/>
                <a:gd name="T7" fmla="*/ 250 h 576"/>
                <a:gd name="T8" fmla="*/ 44 w 817"/>
                <a:gd name="T9" fmla="*/ 276 h 576"/>
                <a:gd name="T10" fmla="*/ 55 w 817"/>
                <a:gd name="T11" fmla="*/ 329 h 576"/>
                <a:gd name="T12" fmla="*/ 58 w 817"/>
                <a:gd name="T13" fmla="*/ 349 h 576"/>
                <a:gd name="T14" fmla="*/ 49 w 817"/>
                <a:gd name="T15" fmla="*/ 367 h 576"/>
                <a:gd name="T16" fmla="*/ 71 w 817"/>
                <a:gd name="T17" fmla="*/ 377 h 576"/>
                <a:gd name="T18" fmla="*/ 93 w 817"/>
                <a:gd name="T19" fmla="*/ 390 h 576"/>
                <a:gd name="T20" fmla="*/ 115 w 817"/>
                <a:gd name="T21" fmla="*/ 421 h 576"/>
                <a:gd name="T22" fmla="*/ 139 w 817"/>
                <a:gd name="T23" fmla="*/ 442 h 576"/>
                <a:gd name="T24" fmla="*/ 186 w 817"/>
                <a:gd name="T25" fmla="*/ 452 h 576"/>
                <a:gd name="T26" fmla="*/ 219 w 817"/>
                <a:gd name="T27" fmla="*/ 450 h 576"/>
                <a:gd name="T28" fmla="*/ 266 w 817"/>
                <a:gd name="T29" fmla="*/ 483 h 576"/>
                <a:gd name="T30" fmla="*/ 324 w 817"/>
                <a:gd name="T31" fmla="*/ 501 h 576"/>
                <a:gd name="T32" fmla="*/ 367 w 817"/>
                <a:gd name="T33" fmla="*/ 495 h 576"/>
                <a:gd name="T34" fmla="*/ 411 w 817"/>
                <a:gd name="T35" fmla="*/ 517 h 576"/>
                <a:gd name="T36" fmla="*/ 433 w 817"/>
                <a:gd name="T37" fmla="*/ 519 h 576"/>
                <a:gd name="T38" fmla="*/ 466 w 817"/>
                <a:gd name="T39" fmla="*/ 529 h 576"/>
                <a:gd name="T40" fmla="*/ 504 w 817"/>
                <a:gd name="T41" fmla="*/ 553 h 576"/>
                <a:gd name="T42" fmla="*/ 537 w 817"/>
                <a:gd name="T43" fmla="*/ 556 h 576"/>
                <a:gd name="T44" fmla="*/ 562 w 817"/>
                <a:gd name="T45" fmla="*/ 544 h 576"/>
                <a:gd name="T46" fmla="*/ 714 w 817"/>
                <a:gd name="T47" fmla="*/ 575 h 576"/>
                <a:gd name="T48" fmla="*/ 720 w 817"/>
                <a:gd name="T49" fmla="*/ 544 h 576"/>
                <a:gd name="T50" fmla="*/ 794 w 817"/>
                <a:gd name="T51" fmla="*/ 452 h 576"/>
                <a:gd name="T52" fmla="*/ 816 w 817"/>
                <a:gd name="T53" fmla="*/ 414 h 576"/>
                <a:gd name="T54" fmla="*/ 788 w 817"/>
                <a:gd name="T55" fmla="*/ 359 h 576"/>
                <a:gd name="T56" fmla="*/ 748 w 817"/>
                <a:gd name="T57" fmla="*/ 317 h 576"/>
                <a:gd name="T58" fmla="*/ 748 w 817"/>
                <a:gd name="T59" fmla="*/ 281 h 576"/>
                <a:gd name="T60" fmla="*/ 745 w 817"/>
                <a:gd name="T61" fmla="*/ 250 h 576"/>
                <a:gd name="T62" fmla="*/ 745 w 817"/>
                <a:gd name="T63" fmla="*/ 230 h 576"/>
                <a:gd name="T64" fmla="*/ 775 w 817"/>
                <a:gd name="T65" fmla="*/ 202 h 576"/>
                <a:gd name="T66" fmla="*/ 761 w 817"/>
                <a:gd name="T67" fmla="*/ 142 h 576"/>
                <a:gd name="T68" fmla="*/ 752 w 817"/>
                <a:gd name="T69" fmla="*/ 101 h 576"/>
                <a:gd name="T70" fmla="*/ 714 w 817"/>
                <a:gd name="T71" fmla="*/ 65 h 576"/>
                <a:gd name="T72" fmla="*/ 619 w 817"/>
                <a:gd name="T73" fmla="*/ 62 h 576"/>
                <a:gd name="T74" fmla="*/ 510 w 817"/>
                <a:gd name="T75" fmla="*/ 56 h 576"/>
                <a:gd name="T76" fmla="*/ 452 w 817"/>
                <a:gd name="T77" fmla="*/ 43 h 576"/>
                <a:gd name="T78" fmla="*/ 417 w 817"/>
                <a:gd name="T79" fmla="*/ 58 h 576"/>
                <a:gd name="T80" fmla="*/ 383 w 817"/>
                <a:gd name="T81" fmla="*/ 41 h 576"/>
                <a:gd name="T82" fmla="*/ 356 w 817"/>
                <a:gd name="T83" fmla="*/ 36 h 576"/>
                <a:gd name="T84" fmla="*/ 324 w 817"/>
                <a:gd name="T85" fmla="*/ 2 h 576"/>
                <a:gd name="T86" fmla="*/ 271 w 817"/>
                <a:gd name="T87" fmla="*/ 7 h 576"/>
                <a:gd name="T88" fmla="*/ 222 w 817"/>
                <a:gd name="T89" fmla="*/ 22 h 576"/>
                <a:gd name="T90" fmla="*/ 145 w 817"/>
                <a:gd name="T91" fmla="*/ 48 h 576"/>
                <a:gd name="T92" fmla="*/ 77 w 817"/>
                <a:gd name="T93" fmla="*/ 70 h 576"/>
                <a:gd name="T94" fmla="*/ 35 w 817"/>
                <a:gd name="T95" fmla="*/ 10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7" h="576">
                  <a:moveTo>
                    <a:pt x="19" y="109"/>
                  </a:moveTo>
                  <a:lnTo>
                    <a:pt x="16" y="144"/>
                  </a:lnTo>
                  <a:lnTo>
                    <a:pt x="16" y="167"/>
                  </a:lnTo>
                  <a:lnTo>
                    <a:pt x="0" y="183"/>
                  </a:lnTo>
                  <a:lnTo>
                    <a:pt x="33" y="212"/>
                  </a:lnTo>
                  <a:lnTo>
                    <a:pt x="35" y="220"/>
                  </a:lnTo>
                  <a:lnTo>
                    <a:pt x="28" y="238"/>
                  </a:lnTo>
                  <a:lnTo>
                    <a:pt x="30" y="250"/>
                  </a:lnTo>
                  <a:lnTo>
                    <a:pt x="46" y="266"/>
                  </a:lnTo>
                  <a:lnTo>
                    <a:pt x="44" y="276"/>
                  </a:lnTo>
                  <a:lnTo>
                    <a:pt x="41" y="307"/>
                  </a:lnTo>
                  <a:lnTo>
                    <a:pt x="55" y="329"/>
                  </a:lnTo>
                  <a:lnTo>
                    <a:pt x="65" y="341"/>
                  </a:lnTo>
                  <a:lnTo>
                    <a:pt x="58" y="349"/>
                  </a:lnTo>
                  <a:lnTo>
                    <a:pt x="58" y="361"/>
                  </a:lnTo>
                  <a:lnTo>
                    <a:pt x="49" y="367"/>
                  </a:lnTo>
                  <a:lnTo>
                    <a:pt x="49" y="375"/>
                  </a:lnTo>
                  <a:lnTo>
                    <a:pt x="71" y="377"/>
                  </a:lnTo>
                  <a:lnTo>
                    <a:pt x="87" y="382"/>
                  </a:lnTo>
                  <a:lnTo>
                    <a:pt x="93" y="390"/>
                  </a:lnTo>
                  <a:lnTo>
                    <a:pt x="93" y="404"/>
                  </a:lnTo>
                  <a:lnTo>
                    <a:pt x="115" y="421"/>
                  </a:lnTo>
                  <a:lnTo>
                    <a:pt x="135" y="427"/>
                  </a:lnTo>
                  <a:lnTo>
                    <a:pt x="139" y="442"/>
                  </a:lnTo>
                  <a:lnTo>
                    <a:pt x="164" y="466"/>
                  </a:lnTo>
                  <a:lnTo>
                    <a:pt x="186" y="452"/>
                  </a:lnTo>
                  <a:lnTo>
                    <a:pt x="205" y="447"/>
                  </a:lnTo>
                  <a:lnTo>
                    <a:pt x="219" y="450"/>
                  </a:lnTo>
                  <a:lnTo>
                    <a:pt x="257" y="481"/>
                  </a:lnTo>
                  <a:lnTo>
                    <a:pt x="266" y="483"/>
                  </a:lnTo>
                  <a:lnTo>
                    <a:pt x="312" y="498"/>
                  </a:lnTo>
                  <a:lnTo>
                    <a:pt x="324" y="501"/>
                  </a:lnTo>
                  <a:lnTo>
                    <a:pt x="344" y="497"/>
                  </a:lnTo>
                  <a:lnTo>
                    <a:pt x="367" y="495"/>
                  </a:lnTo>
                  <a:lnTo>
                    <a:pt x="386" y="501"/>
                  </a:lnTo>
                  <a:lnTo>
                    <a:pt x="411" y="517"/>
                  </a:lnTo>
                  <a:lnTo>
                    <a:pt x="421" y="526"/>
                  </a:lnTo>
                  <a:lnTo>
                    <a:pt x="433" y="519"/>
                  </a:lnTo>
                  <a:lnTo>
                    <a:pt x="446" y="517"/>
                  </a:lnTo>
                  <a:lnTo>
                    <a:pt x="466" y="529"/>
                  </a:lnTo>
                  <a:lnTo>
                    <a:pt x="488" y="544"/>
                  </a:lnTo>
                  <a:lnTo>
                    <a:pt x="504" y="553"/>
                  </a:lnTo>
                  <a:lnTo>
                    <a:pt x="526" y="558"/>
                  </a:lnTo>
                  <a:lnTo>
                    <a:pt x="537" y="556"/>
                  </a:lnTo>
                  <a:lnTo>
                    <a:pt x="547" y="548"/>
                  </a:lnTo>
                  <a:lnTo>
                    <a:pt x="562" y="544"/>
                  </a:lnTo>
                  <a:lnTo>
                    <a:pt x="588" y="551"/>
                  </a:lnTo>
                  <a:lnTo>
                    <a:pt x="714" y="575"/>
                  </a:lnTo>
                  <a:lnTo>
                    <a:pt x="733" y="563"/>
                  </a:lnTo>
                  <a:lnTo>
                    <a:pt x="720" y="544"/>
                  </a:lnTo>
                  <a:lnTo>
                    <a:pt x="707" y="512"/>
                  </a:lnTo>
                  <a:lnTo>
                    <a:pt x="794" y="452"/>
                  </a:lnTo>
                  <a:lnTo>
                    <a:pt x="810" y="437"/>
                  </a:lnTo>
                  <a:lnTo>
                    <a:pt x="816" y="414"/>
                  </a:lnTo>
                  <a:lnTo>
                    <a:pt x="803" y="384"/>
                  </a:lnTo>
                  <a:lnTo>
                    <a:pt x="788" y="359"/>
                  </a:lnTo>
                  <a:lnTo>
                    <a:pt x="764" y="330"/>
                  </a:lnTo>
                  <a:lnTo>
                    <a:pt x="748" y="317"/>
                  </a:lnTo>
                  <a:lnTo>
                    <a:pt x="745" y="300"/>
                  </a:lnTo>
                  <a:lnTo>
                    <a:pt x="748" y="281"/>
                  </a:lnTo>
                  <a:lnTo>
                    <a:pt x="755" y="262"/>
                  </a:lnTo>
                  <a:lnTo>
                    <a:pt x="745" y="250"/>
                  </a:lnTo>
                  <a:lnTo>
                    <a:pt x="732" y="242"/>
                  </a:lnTo>
                  <a:lnTo>
                    <a:pt x="745" y="230"/>
                  </a:lnTo>
                  <a:lnTo>
                    <a:pt x="767" y="208"/>
                  </a:lnTo>
                  <a:lnTo>
                    <a:pt x="775" y="202"/>
                  </a:lnTo>
                  <a:lnTo>
                    <a:pt x="770" y="162"/>
                  </a:lnTo>
                  <a:lnTo>
                    <a:pt x="761" y="142"/>
                  </a:lnTo>
                  <a:lnTo>
                    <a:pt x="752" y="121"/>
                  </a:lnTo>
                  <a:lnTo>
                    <a:pt x="752" y="101"/>
                  </a:lnTo>
                  <a:lnTo>
                    <a:pt x="736" y="82"/>
                  </a:lnTo>
                  <a:lnTo>
                    <a:pt x="714" y="65"/>
                  </a:lnTo>
                  <a:lnTo>
                    <a:pt x="690" y="63"/>
                  </a:lnTo>
                  <a:lnTo>
                    <a:pt x="619" y="62"/>
                  </a:lnTo>
                  <a:lnTo>
                    <a:pt x="581" y="60"/>
                  </a:lnTo>
                  <a:lnTo>
                    <a:pt x="510" y="56"/>
                  </a:lnTo>
                  <a:lnTo>
                    <a:pt x="482" y="46"/>
                  </a:lnTo>
                  <a:lnTo>
                    <a:pt x="452" y="43"/>
                  </a:lnTo>
                  <a:lnTo>
                    <a:pt x="436" y="48"/>
                  </a:lnTo>
                  <a:lnTo>
                    <a:pt x="417" y="58"/>
                  </a:lnTo>
                  <a:lnTo>
                    <a:pt x="399" y="53"/>
                  </a:lnTo>
                  <a:lnTo>
                    <a:pt x="383" y="41"/>
                  </a:lnTo>
                  <a:lnTo>
                    <a:pt x="364" y="41"/>
                  </a:lnTo>
                  <a:lnTo>
                    <a:pt x="356" y="36"/>
                  </a:lnTo>
                  <a:lnTo>
                    <a:pt x="350" y="17"/>
                  </a:lnTo>
                  <a:lnTo>
                    <a:pt x="324" y="2"/>
                  </a:lnTo>
                  <a:lnTo>
                    <a:pt x="305" y="0"/>
                  </a:lnTo>
                  <a:lnTo>
                    <a:pt x="271" y="7"/>
                  </a:lnTo>
                  <a:lnTo>
                    <a:pt x="244" y="12"/>
                  </a:lnTo>
                  <a:lnTo>
                    <a:pt x="222" y="22"/>
                  </a:lnTo>
                  <a:lnTo>
                    <a:pt x="183" y="39"/>
                  </a:lnTo>
                  <a:lnTo>
                    <a:pt x="145" y="48"/>
                  </a:lnTo>
                  <a:lnTo>
                    <a:pt x="112" y="58"/>
                  </a:lnTo>
                  <a:lnTo>
                    <a:pt x="77" y="70"/>
                  </a:lnTo>
                  <a:lnTo>
                    <a:pt x="58" y="87"/>
                  </a:lnTo>
                  <a:lnTo>
                    <a:pt x="35" y="101"/>
                  </a:lnTo>
                  <a:lnTo>
                    <a:pt x="19" y="109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Freeform 52"/>
            <p:cNvSpPr>
              <a:spLocks noChangeAspect="1"/>
            </p:cNvSpPr>
            <p:nvPr/>
          </p:nvSpPr>
          <p:spPr bwMode="auto">
            <a:xfrm>
              <a:off x="5564831" y="1766820"/>
              <a:ext cx="731278" cy="545775"/>
            </a:xfrm>
            <a:custGeom>
              <a:avLst/>
              <a:gdLst>
                <a:gd name="T0" fmla="*/ 3 w 424"/>
                <a:gd name="T1" fmla="*/ 27 h 253"/>
                <a:gd name="T2" fmla="*/ 0 w 424"/>
                <a:gd name="T3" fmla="*/ 35 h 253"/>
                <a:gd name="T4" fmla="*/ 6 w 424"/>
                <a:gd name="T5" fmla="*/ 66 h 253"/>
                <a:gd name="T6" fmla="*/ 25 w 424"/>
                <a:gd name="T7" fmla="*/ 109 h 253"/>
                <a:gd name="T8" fmla="*/ 41 w 424"/>
                <a:gd name="T9" fmla="*/ 122 h 253"/>
                <a:gd name="T10" fmla="*/ 80 w 424"/>
                <a:gd name="T11" fmla="*/ 133 h 253"/>
                <a:gd name="T12" fmla="*/ 96 w 424"/>
                <a:gd name="T13" fmla="*/ 136 h 253"/>
                <a:gd name="T14" fmla="*/ 99 w 424"/>
                <a:gd name="T15" fmla="*/ 151 h 253"/>
                <a:gd name="T16" fmla="*/ 99 w 424"/>
                <a:gd name="T17" fmla="*/ 175 h 253"/>
                <a:gd name="T18" fmla="*/ 138 w 424"/>
                <a:gd name="T19" fmla="*/ 204 h 253"/>
                <a:gd name="T20" fmla="*/ 161 w 424"/>
                <a:gd name="T21" fmla="*/ 213 h 253"/>
                <a:gd name="T22" fmla="*/ 173 w 424"/>
                <a:gd name="T23" fmla="*/ 217 h 253"/>
                <a:gd name="T24" fmla="*/ 206 w 424"/>
                <a:gd name="T25" fmla="*/ 248 h 253"/>
                <a:gd name="T26" fmla="*/ 216 w 424"/>
                <a:gd name="T27" fmla="*/ 242 h 253"/>
                <a:gd name="T28" fmla="*/ 238 w 424"/>
                <a:gd name="T29" fmla="*/ 240 h 253"/>
                <a:gd name="T30" fmla="*/ 263 w 424"/>
                <a:gd name="T31" fmla="*/ 252 h 253"/>
                <a:gd name="T32" fmla="*/ 282 w 424"/>
                <a:gd name="T33" fmla="*/ 244 h 253"/>
                <a:gd name="T34" fmla="*/ 309 w 424"/>
                <a:gd name="T35" fmla="*/ 221 h 253"/>
                <a:gd name="T36" fmla="*/ 328 w 424"/>
                <a:gd name="T37" fmla="*/ 213 h 253"/>
                <a:gd name="T38" fmla="*/ 348 w 424"/>
                <a:gd name="T39" fmla="*/ 219 h 253"/>
                <a:gd name="T40" fmla="*/ 358 w 424"/>
                <a:gd name="T41" fmla="*/ 215 h 253"/>
                <a:gd name="T42" fmla="*/ 359 w 424"/>
                <a:gd name="T43" fmla="*/ 206 h 253"/>
                <a:gd name="T44" fmla="*/ 362 w 424"/>
                <a:gd name="T45" fmla="*/ 159 h 253"/>
                <a:gd name="T46" fmla="*/ 374 w 424"/>
                <a:gd name="T47" fmla="*/ 145 h 253"/>
                <a:gd name="T48" fmla="*/ 374 w 424"/>
                <a:gd name="T49" fmla="*/ 124 h 253"/>
                <a:gd name="T50" fmla="*/ 379 w 424"/>
                <a:gd name="T51" fmla="*/ 116 h 253"/>
                <a:gd name="T52" fmla="*/ 401 w 424"/>
                <a:gd name="T53" fmla="*/ 104 h 253"/>
                <a:gd name="T54" fmla="*/ 423 w 424"/>
                <a:gd name="T55" fmla="*/ 101 h 253"/>
                <a:gd name="T56" fmla="*/ 423 w 424"/>
                <a:gd name="T57" fmla="*/ 78 h 253"/>
                <a:gd name="T58" fmla="*/ 417 w 424"/>
                <a:gd name="T59" fmla="*/ 60 h 253"/>
                <a:gd name="T60" fmla="*/ 401 w 424"/>
                <a:gd name="T61" fmla="*/ 54 h 253"/>
                <a:gd name="T62" fmla="*/ 393 w 424"/>
                <a:gd name="T63" fmla="*/ 56 h 253"/>
                <a:gd name="T64" fmla="*/ 365 w 424"/>
                <a:gd name="T65" fmla="*/ 35 h 253"/>
                <a:gd name="T66" fmla="*/ 349 w 424"/>
                <a:gd name="T67" fmla="*/ 21 h 253"/>
                <a:gd name="T68" fmla="*/ 331 w 424"/>
                <a:gd name="T69" fmla="*/ 21 h 253"/>
                <a:gd name="T70" fmla="*/ 293 w 424"/>
                <a:gd name="T71" fmla="*/ 21 h 253"/>
                <a:gd name="T72" fmla="*/ 285 w 424"/>
                <a:gd name="T73" fmla="*/ 17 h 253"/>
                <a:gd name="T74" fmla="*/ 277 w 424"/>
                <a:gd name="T75" fmla="*/ 2 h 253"/>
                <a:gd name="T76" fmla="*/ 266 w 424"/>
                <a:gd name="T77" fmla="*/ 0 h 253"/>
                <a:gd name="T78" fmla="*/ 232 w 424"/>
                <a:gd name="T79" fmla="*/ 0 h 253"/>
                <a:gd name="T80" fmla="*/ 219 w 424"/>
                <a:gd name="T81" fmla="*/ 12 h 253"/>
                <a:gd name="T82" fmla="*/ 206 w 424"/>
                <a:gd name="T83" fmla="*/ 10 h 253"/>
                <a:gd name="T84" fmla="*/ 183 w 424"/>
                <a:gd name="T85" fmla="*/ 7 h 253"/>
                <a:gd name="T86" fmla="*/ 173 w 424"/>
                <a:gd name="T87" fmla="*/ 4 h 253"/>
                <a:gd name="T88" fmla="*/ 157 w 424"/>
                <a:gd name="T89" fmla="*/ 8 h 253"/>
                <a:gd name="T90" fmla="*/ 145 w 424"/>
                <a:gd name="T91" fmla="*/ 14 h 253"/>
                <a:gd name="T92" fmla="*/ 123 w 424"/>
                <a:gd name="T93" fmla="*/ 8 h 253"/>
                <a:gd name="T94" fmla="*/ 77 w 424"/>
                <a:gd name="T95" fmla="*/ 2 h 253"/>
                <a:gd name="T96" fmla="*/ 65 w 424"/>
                <a:gd name="T97" fmla="*/ 0 h 253"/>
                <a:gd name="T98" fmla="*/ 52 w 424"/>
                <a:gd name="T99" fmla="*/ 8 h 253"/>
                <a:gd name="T100" fmla="*/ 30 w 424"/>
                <a:gd name="T101" fmla="*/ 19 h 253"/>
                <a:gd name="T102" fmla="*/ 3 w 424"/>
                <a:gd name="T103" fmla="*/ 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4" h="253">
                  <a:moveTo>
                    <a:pt x="3" y="27"/>
                  </a:moveTo>
                  <a:lnTo>
                    <a:pt x="0" y="35"/>
                  </a:lnTo>
                  <a:lnTo>
                    <a:pt x="6" y="66"/>
                  </a:lnTo>
                  <a:lnTo>
                    <a:pt x="25" y="109"/>
                  </a:lnTo>
                  <a:lnTo>
                    <a:pt x="41" y="122"/>
                  </a:lnTo>
                  <a:lnTo>
                    <a:pt x="80" y="133"/>
                  </a:lnTo>
                  <a:lnTo>
                    <a:pt x="96" y="136"/>
                  </a:lnTo>
                  <a:lnTo>
                    <a:pt x="99" y="151"/>
                  </a:lnTo>
                  <a:lnTo>
                    <a:pt x="99" y="175"/>
                  </a:lnTo>
                  <a:lnTo>
                    <a:pt x="138" y="204"/>
                  </a:lnTo>
                  <a:lnTo>
                    <a:pt x="161" y="213"/>
                  </a:lnTo>
                  <a:lnTo>
                    <a:pt x="173" y="217"/>
                  </a:lnTo>
                  <a:lnTo>
                    <a:pt x="206" y="248"/>
                  </a:lnTo>
                  <a:lnTo>
                    <a:pt x="216" y="242"/>
                  </a:lnTo>
                  <a:lnTo>
                    <a:pt x="238" y="240"/>
                  </a:lnTo>
                  <a:lnTo>
                    <a:pt x="263" y="252"/>
                  </a:lnTo>
                  <a:lnTo>
                    <a:pt x="282" y="244"/>
                  </a:lnTo>
                  <a:lnTo>
                    <a:pt x="309" y="221"/>
                  </a:lnTo>
                  <a:lnTo>
                    <a:pt x="328" y="213"/>
                  </a:lnTo>
                  <a:lnTo>
                    <a:pt x="348" y="219"/>
                  </a:lnTo>
                  <a:lnTo>
                    <a:pt x="358" y="215"/>
                  </a:lnTo>
                  <a:lnTo>
                    <a:pt x="359" y="206"/>
                  </a:lnTo>
                  <a:lnTo>
                    <a:pt x="362" y="159"/>
                  </a:lnTo>
                  <a:lnTo>
                    <a:pt x="374" y="145"/>
                  </a:lnTo>
                  <a:lnTo>
                    <a:pt x="374" y="124"/>
                  </a:lnTo>
                  <a:lnTo>
                    <a:pt x="379" y="116"/>
                  </a:lnTo>
                  <a:lnTo>
                    <a:pt x="401" y="104"/>
                  </a:lnTo>
                  <a:lnTo>
                    <a:pt x="423" y="101"/>
                  </a:lnTo>
                  <a:lnTo>
                    <a:pt x="423" y="78"/>
                  </a:lnTo>
                  <a:lnTo>
                    <a:pt x="417" y="60"/>
                  </a:lnTo>
                  <a:lnTo>
                    <a:pt x="401" y="54"/>
                  </a:lnTo>
                  <a:lnTo>
                    <a:pt x="393" y="56"/>
                  </a:lnTo>
                  <a:lnTo>
                    <a:pt x="365" y="35"/>
                  </a:lnTo>
                  <a:lnTo>
                    <a:pt x="349" y="21"/>
                  </a:lnTo>
                  <a:lnTo>
                    <a:pt x="331" y="21"/>
                  </a:lnTo>
                  <a:lnTo>
                    <a:pt x="293" y="21"/>
                  </a:lnTo>
                  <a:lnTo>
                    <a:pt x="285" y="17"/>
                  </a:lnTo>
                  <a:lnTo>
                    <a:pt x="277" y="2"/>
                  </a:lnTo>
                  <a:lnTo>
                    <a:pt x="266" y="0"/>
                  </a:lnTo>
                  <a:lnTo>
                    <a:pt x="232" y="0"/>
                  </a:lnTo>
                  <a:lnTo>
                    <a:pt x="219" y="12"/>
                  </a:lnTo>
                  <a:lnTo>
                    <a:pt x="206" y="10"/>
                  </a:lnTo>
                  <a:lnTo>
                    <a:pt x="183" y="7"/>
                  </a:lnTo>
                  <a:lnTo>
                    <a:pt x="173" y="4"/>
                  </a:lnTo>
                  <a:lnTo>
                    <a:pt x="157" y="8"/>
                  </a:lnTo>
                  <a:lnTo>
                    <a:pt x="145" y="14"/>
                  </a:lnTo>
                  <a:lnTo>
                    <a:pt x="123" y="8"/>
                  </a:lnTo>
                  <a:lnTo>
                    <a:pt x="77" y="2"/>
                  </a:lnTo>
                  <a:lnTo>
                    <a:pt x="65" y="0"/>
                  </a:lnTo>
                  <a:lnTo>
                    <a:pt x="52" y="8"/>
                  </a:lnTo>
                  <a:lnTo>
                    <a:pt x="30" y="19"/>
                  </a:lnTo>
                  <a:lnTo>
                    <a:pt x="3" y="27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3" name="Group 53"/>
            <p:cNvGrpSpPr>
              <a:grpSpLocks noChangeAspect="1"/>
            </p:cNvGrpSpPr>
            <p:nvPr/>
          </p:nvGrpSpPr>
          <p:grpSpPr bwMode="auto">
            <a:xfrm>
              <a:off x="5626395" y="1043781"/>
              <a:ext cx="727075" cy="457200"/>
              <a:chOff x="3232" y="1961"/>
              <a:chExt cx="424" cy="212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210" name="Freeform 54"/>
              <p:cNvSpPr>
                <a:spLocks noChangeAspect="1"/>
              </p:cNvSpPr>
              <p:nvPr/>
            </p:nvSpPr>
            <p:spPr bwMode="auto">
              <a:xfrm>
                <a:off x="3249" y="2031"/>
                <a:ext cx="69" cy="42"/>
              </a:xfrm>
              <a:custGeom>
                <a:avLst/>
                <a:gdLst>
                  <a:gd name="T0" fmla="*/ 40 w 69"/>
                  <a:gd name="T1" fmla="*/ 0 h 42"/>
                  <a:gd name="T2" fmla="*/ 9 w 69"/>
                  <a:gd name="T3" fmla="*/ 14 h 42"/>
                  <a:gd name="T4" fmla="*/ 0 w 69"/>
                  <a:gd name="T5" fmla="*/ 22 h 42"/>
                  <a:gd name="T6" fmla="*/ 20 w 69"/>
                  <a:gd name="T7" fmla="*/ 27 h 42"/>
                  <a:gd name="T8" fmla="*/ 37 w 69"/>
                  <a:gd name="T9" fmla="*/ 41 h 42"/>
                  <a:gd name="T10" fmla="*/ 51 w 69"/>
                  <a:gd name="T11" fmla="*/ 31 h 42"/>
                  <a:gd name="T12" fmla="*/ 68 w 69"/>
                  <a:gd name="T13" fmla="*/ 22 h 42"/>
                  <a:gd name="T14" fmla="*/ 54 w 69"/>
                  <a:gd name="T15" fmla="*/ 12 h 42"/>
                  <a:gd name="T16" fmla="*/ 40 w 69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2">
                    <a:moveTo>
                      <a:pt x="40" y="0"/>
                    </a:moveTo>
                    <a:lnTo>
                      <a:pt x="9" y="14"/>
                    </a:lnTo>
                    <a:lnTo>
                      <a:pt x="0" y="22"/>
                    </a:lnTo>
                    <a:lnTo>
                      <a:pt x="20" y="27"/>
                    </a:lnTo>
                    <a:lnTo>
                      <a:pt x="37" y="41"/>
                    </a:lnTo>
                    <a:lnTo>
                      <a:pt x="51" y="31"/>
                    </a:lnTo>
                    <a:lnTo>
                      <a:pt x="68" y="22"/>
                    </a:lnTo>
                    <a:lnTo>
                      <a:pt x="54" y="12"/>
                    </a:lnTo>
                    <a:lnTo>
                      <a:pt x="40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1" name="Freeform 55"/>
              <p:cNvSpPr>
                <a:spLocks noChangeAspect="1"/>
              </p:cNvSpPr>
              <p:nvPr/>
            </p:nvSpPr>
            <p:spPr bwMode="auto">
              <a:xfrm>
                <a:off x="3232" y="2078"/>
                <a:ext cx="97" cy="76"/>
              </a:xfrm>
              <a:custGeom>
                <a:avLst/>
                <a:gdLst>
                  <a:gd name="T0" fmla="*/ 80 w 97"/>
                  <a:gd name="T1" fmla="*/ 0 h 76"/>
                  <a:gd name="T2" fmla="*/ 47 w 97"/>
                  <a:gd name="T3" fmla="*/ 4 h 76"/>
                  <a:gd name="T4" fmla="*/ 35 w 97"/>
                  <a:gd name="T5" fmla="*/ 0 h 76"/>
                  <a:gd name="T6" fmla="*/ 16 w 97"/>
                  <a:gd name="T7" fmla="*/ 19 h 76"/>
                  <a:gd name="T8" fmla="*/ 9 w 97"/>
                  <a:gd name="T9" fmla="*/ 15 h 76"/>
                  <a:gd name="T10" fmla="*/ 0 w 97"/>
                  <a:gd name="T11" fmla="*/ 27 h 76"/>
                  <a:gd name="T12" fmla="*/ 10 w 97"/>
                  <a:gd name="T13" fmla="*/ 34 h 76"/>
                  <a:gd name="T14" fmla="*/ 10 w 97"/>
                  <a:gd name="T15" fmla="*/ 65 h 76"/>
                  <a:gd name="T16" fmla="*/ 19 w 97"/>
                  <a:gd name="T17" fmla="*/ 75 h 76"/>
                  <a:gd name="T18" fmla="*/ 68 w 97"/>
                  <a:gd name="T19" fmla="*/ 34 h 76"/>
                  <a:gd name="T20" fmla="*/ 87 w 97"/>
                  <a:gd name="T21" fmla="*/ 34 h 76"/>
                  <a:gd name="T22" fmla="*/ 96 w 97"/>
                  <a:gd name="T23" fmla="*/ 22 h 76"/>
                  <a:gd name="T24" fmla="*/ 93 w 97"/>
                  <a:gd name="T25" fmla="*/ 17 h 76"/>
                  <a:gd name="T26" fmla="*/ 80 w 97"/>
                  <a:gd name="T2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76">
                    <a:moveTo>
                      <a:pt x="80" y="0"/>
                    </a:moveTo>
                    <a:lnTo>
                      <a:pt x="47" y="4"/>
                    </a:lnTo>
                    <a:lnTo>
                      <a:pt x="35" y="0"/>
                    </a:lnTo>
                    <a:lnTo>
                      <a:pt x="16" y="19"/>
                    </a:lnTo>
                    <a:lnTo>
                      <a:pt x="9" y="15"/>
                    </a:lnTo>
                    <a:lnTo>
                      <a:pt x="0" y="27"/>
                    </a:lnTo>
                    <a:lnTo>
                      <a:pt x="10" y="34"/>
                    </a:lnTo>
                    <a:lnTo>
                      <a:pt x="10" y="65"/>
                    </a:lnTo>
                    <a:lnTo>
                      <a:pt x="19" y="75"/>
                    </a:lnTo>
                    <a:lnTo>
                      <a:pt x="68" y="34"/>
                    </a:lnTo>
                    <a:lnTo>
                      <a:pt x="87" y="34"/>
                    </a:lnTo>
                    <a:lnTo>
                      <a:pt x="96" y="22"/>
                    </a:lnTo>
                    <a:lnTo>
                      <a:pt x="93" y="17"/>
                    </a:lnTo>
                    <a:lnTo>
                      <a:pt x="80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2" name="Freeform 56"/>
              <p:cNvSpPr>
                <a:spLocks noChangeAspect="1"/>
              </p:cNvSpPr>
              <p:nvPr/>
            </p:nvSpPr>
            <p:spPr bwMode="auto">
              <a:xfrm>
                <a:off x="3342" y="1961"/>
                <a:ext cx="314" cy="212"/>
              </a:xfrm>
              <a:custGeom>
                <a:avLst/>
                <a:gdLst>
                  <a:gd name="T0" fmla="*/ 303 w 314"/>
                  <a:gd name="T1" fmla="*/ 199 h 212"/>
                  <a:gd name="T2" fmla="*/ 300 w 314"/>
                  <a:gd name="T3" fmla="*/ 187 h 212"/>
                  <a:gd name="T4" fmla="*/ 310 w 314"/>
                  <a:gd name="T5" fmla="*/ 176 h 212"/>
                  <a:gd name="T6" fmla="*/ 310 w 314"/>
                  <a:gd name="T7" fmla="*/ 160 h 212"/>
                  <a:gd name="T8" fmla="*/ 288 w 314"/>
                  <a:gd name="T9" fmla="*/ 148 h 212"/>
                  <a:gd name="T10" fmla="*/ 281 w 314"/>
                  <a:gd name="T11" fmla="*/ 141 h 212"/>
                  <a:gd name="T12" fmla="*/ 275 w 314"/>
                  <a:gd name="T13" fmla="*/ 120 h 212"/>
                  <a:gd name="T14" fmla="*/ 262 w 314"/>
                  <a:gd name="T15" fmla="*/ 103 h 212"/>
                  <a:gd name="T16" fmla="*/ 247 w 314"/>
                  <a:gd name="T17" fmla="*/ 88 h 212"/>
                  <a:gd name="T18" fmla="*/ 247 w 314"/>
                  <a:gd name="T19" fmla="*/ 76 h 212"/>
                  <a:gd name="T20" fmla="*/ 256 w 314"/>
                  <a:gd name="T21" fmla="*/ 67 h 212"/>
                  <a:gd name="T22" fmla="*/ 291 w 314"/>
                  <a:gd name="T23" fmla="*/ 70 h 212"/>
                  <a:gd name="T24" fmla="*/ 304 w 314"/>
                  <a:gd name="T25" fmla="*/ 57 h 212"/>
                  <a:gd name="T26" fmla="*/ 313 w 314"/>
                  <a:gd name="T27" fmla="*/ 27 h 212"/>
                  <a:gd name="T28" fmla="*/ 310 w 314"/>
                  <a:gd name="T29" fmla="*/ 17 h 212"/>
                  <a:gd name="T30" fmla="*/ 294 w 314"/>
                  <a:gd name="T31" fmla="*/ 14 h 212"/>
                  <a:gd name="T32" fmla="*/ 265 w 314"/>
                  <a:gd name="T33" fmla="*/ 17 h 212"/>
                  <a:gd name="T34" fmla="*/ 223 w 314"/>
                  <a:gd name="T35" fmla="*/ 17 h 212"/>
                  <a:gd name="T36" fmla="*/ 194 w 314"/>
                  <a:gd name="T37" fmla="*/ 7 h 212"/>
                  <a:gd name="T38" fmla="*/ 172 w 314"/>
                  <a:gd name="T39" fmla="*/ 2 h 212"/>
                  <a:gd name="T40" fmla="*/ 153 w 314"/>
                  <a:gd name="T41" fmla="*/ 0 h 212"/>
                  <a:gd name="T42" fmla="*/ 134 w 314"/>
                  <a:gd name="T43" fmla="*/ 19 h 212"/>
                  <a:gd name="T44" fmla="*/ 112 w 314"/>
                  <a:gd name="T45" fmla="*/ 31 h 212"/>
                  <a:gd name="T46" fmla="*/ 79 w 314"/>
                  <a:gd name="T47" fmla="*/ 29 h 212"/>
                  <a:gd name="T48" fmla="*/ 60 w 314"/>
                  <a:gd name="T49" fmla="*/ 39 h 212"/>
                  <a:gd name="T50" fmla="*/ 29 w 314"/>
                  <a:gd name="T51" fmla="*/ 62 h 212"/>
                  <a:gd name="T52" fmla="*/ 6 w 314"/>
                  <a:gd name="T53" fmla="*/ 76 h 212"/>
                  <a:gd name="T54" fmla="*/ 0 w 314"/>
                  <a:gd name="T55" fmla="*/ 86 h 212"/>
                  <a:gd name="T56" fmla="*/ 13 w 314"/>
                  <a:gd name="T57" fmla="*/ 105 h 212"/>
                  <a:gd name="T58" fmla="*/ 28 w 314"/>
                  <a:gd name="T59" fmla="*/ 129 h 212"/>
                  <a:gd name="T60" fmla="*/ 44 w 314"/>
                  <a:gd name="T61" fmla="*/ 144 h 212"/>
                  <a:gd name="T62" fmla="*/ 60 w 314"/>
                  <a:gd name="T63" fmla="*/ 139 h 212"/>
                  <a:gd name="T64" fmla="*/ 88 w 314"/>
                  <a:gd name="T65" fmla="*/ 131 h 212"/>
                  <a:gd name="T66" fmla="*/ 85 w 314"/>
                  <a:gd name="T67" fmla="*/ 151 h 212"/>
                  <a:gd name="T68" fmla="*/ 76 w 314"/>
                  <a:gd name="T69" fmla="*/ 176 h 212"/>
                  <a:gd name="T70" fmla="*/ 79 w 314"/>
                  <a:gd name="T71" fmla="*/ 180 h 212"/>
                  <a:gd name="T72" fmla="*/ 93 w 314"/>
                  <a:gd name="T73" fmla="*/ 180 h 212"/>
                  <a:gd name="T74" fmla="*/ 112 w 314"/>
                  <a:gd name="T75" fmla="*/ 176 h 212"/>
                  <a:gd name="T76" fmla="*/ 153 w 314"/>
                  <a:gd name="T77" fmla="*/ 179 h 212"/>
                  <a:gd name="T78" fmla="*/ 165 w 314"/>
                  <a:gd name="T79" fmla="*/ 190 h 212"/>
                  <a:gd name="T80" fmla="*/ 188 w 314"/>
                  <a:gd name="T81" fmla="*/ 197 h 212"/>
                  <a:gd name="T82" fmla="*/ 206 w 314"/>
                  <a:gd name="T83" fmla="*/ 211 h 212"/>
                  <a:gd name="T84" fmla="*/ 219 w 314"/>
                  <a:gd name="T85" fmla="*/ 209 h 212"/>
                  <a:gd name="T86" fmla="*/ 244 w 314"/>
                  <a:gd name="T87" fmla="*/ 199 h 212"/>
                  <a:gd name="T88" fmla="*/ 269 w 314"/>
                  <a:gd name="T89" fmla="*/ 197 h 212"/>
                  <a:gd name="T90" fmla="*/ 303 w 314"/>
                  <a:gd name="T91" fmla="*/ 19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4" h="212">
                    <a:moveTo>
                      <a:pt x="303" y="199"/>
                    </a:moveTo>
                    <a:lnTo>
                      <a:pt x="300" y="187"/>
                    </a:lnTo>
                    <a:lnTo>
                      <a:pt x="310" y="176"/>
                    </a:lnTo>
                    <a:lnTo>
                      <a:pt x="310" y="160"/>
                    </a:lnTo>
                    <a:lnTo>
                      <a:pt x="288" y="148"/>
                    </a:lnTo>
                    <a:lnTo>
                      <a:pt x="281" y="141"/>
                    </a:lnTo>
                    <a:lnTo>
                      <a:pt x="275" y="120"/>
                    </a:lnTo>
                    <a:lnTo>
                      <a:pt x="262" y="103"/>
                    </a:lnTo>
                    <a:lnTo>
                      <a:pt x="247" y="88"/>
                    </a:lnTo>
                    <a:lnTo>
                      <a:pt x="247" y="76"/>
                    </a:lnTo>
                    <a:lnTo>
                      <a:pt x="256" y="67"/>
                    </a:lnTo>
                    <a:lnTo>
                      <a:pt x="291" y="70"/>
                    </a:lnTo>
                    <a:lnTo>
                      <a:pt x="304" y="57"/>
                    </a:lnTo>
                    <a:lnTo>
                      <a:pt x="313" y="27"/>
                    </a:lnTo>
                    <a:lnTo>
                      <a:pt x="310" y="17"/>
                    </a:lnTo>
                    <a:lnTo>
                      <a:pt x="294" y="14"/>
                    </a:lnTo>
                    <a:lnTo>
                      <a:pt x="265" y="17"/>
                    </a:lnTo>
                    <a:lnTo>
                      <a:pt x="223" y="17"/>
                    </a:lnTo>
                    <a:lnTo>
                      <a:pt x="194" y="7"/>
                    </a:lnTo>
                    <a:lnTo>
                      <a:pt x="172" y="2"/>
                    </a:lnTo>
                    <a:lnTo>
                      <a:pt x="153" y="0"/>
                    </a:lnTo>
                    <a:lnTo>
                      <a:pt x="134" y="19"/>
                    </a:lnTo>
                    <a:lnTo>
                      <a:pt x="112" y="31"/>
                    </a:lnTo>
                    <a:lnTo>
                      <a:pt x="79" y="29"/>
                    </a:lnTo>
                    <a:lnTo>
                      <a:pt x="60" y="39"/>
                    </a:lnTo>
                    <a:lnTo>
                      <a:pt x="29" y="62"/>
                    </a:lnTo>
                    <a:lnTo>
                      <a:pt x="6" y="76"/>
                    </a:lnTo>
                    <a:lnTo>
                      <a:pt x="0" y="86"/>
                    </a:lnTo>
                    <a:lnTo>
                      <a:pt x="13" y="105"/>
                    </a:lnTo>
                    <a:lnTo>
                      <a:pt x="28" y="129"/>
                    </a:lnTo>
                    <a:lnTo>
                      <a:pt x="44" y="144"/>
                    </a:lnTo>
                    <a:lnTo>
                      <a:pt x="60" y="139"/>
                    </a:lnTo>
                    <a:lnTo>
                      <a:pt x="88" y="131"/>
                    </a:lnTo>
                    <a:lnTo>
                      <a:pt x="85" y="151"/>
                    </a:lnTo>
                    <a:lnTo>
                      <a:pt x="76" y="176"/>
                    </a:lnTo>
                    <a:lnTo>
                      <a:pt x="79" y="180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53" y="179"/>
                    </a:lnTo>
                    <a:lnTo>
                      <a:pt x="165" y="190"/>
                    </a:lnTo>
                    <a:lnTo>
                      <a:pt x="188" y="197"/>
                    </a:lnTo>
                    <a:lnTo>
                      <a:pt x="206" y="211"/>
                    </a:lnTo>
                    <a:lnTo>
                      <a:pt x="219" y="209"/>
                    </a:lnTo>
                    <a:lnTo>
                      <a:pt x="244" y="199"/>
                    </a:lnTo>
                    <a:lnTo>
                      <a:pt x="269" y="197"/>
                    </a:lnTo>
                    <a:lnTo>
                      <a:pt x="303" y="199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4" name="Freeform 74"/>
            <p:cNvSpPr>
              <a:spLocks noChangeAspect="1"/>
            </p:cNvSpPr>
            <p:nvPr/>
          </p:nvSpPr>
          <p:spPr bwMode="auto">
            <a:xfrm>
              <a:off x="4290703" y="2878889"/>
              <a:ext cx="1567984" cy="691451"/>
            </a:xfrm>
            <a:custGeom>
              <a:avLst/>
              <a:gdLst>
                <a:gd name="T0" fmla="*/ 142 w 912"/>
                <a:gd name="T1" fmla="*/ 222 h 321"/>
                <a:gd name="T2" fmla="*/ 53 w 912"/>
                <a:gd name="T3" fmla="*/ 166 h 321"/>
                <a:gd name="T4" fmla="*/ 18 w 912"/>
                <a:gd name="T5" fmla="*/ 137 h 321"/>
                <a:gd name="T6" fmla="*/ 9 w 912"/>
                <a:gd name="T7" fmla="*/ 91 h 321"/>
                <a:gd name="T8" fmla="*/ 6 w 912"/>
                <a:gd name="T9" fmla="*/ 66 h 321"/>
                <a:gd name="T10" fmla="*/ 66 w 912"/>
                <a:gd name="T11" fmla="*/ 59 h 321"/>
                <a:gd name="T12" fmla="*/ 211 w 912"/>
                <a:gd name="T13" fmla="*/ 0 h 321"/>
                <a:gd name="T14" fmla="*/ 252 w 912"/>
                <a:gd name="T15" fmla="*/ 7 h 321"/>
                <a:gd name="T16" fmla="*/ 290 w 912"/>
                <a:gd name="T17" fmla="*/ 16 h 321"/>
                <a:gd name="T18" fmla="*/ 333 w 912"/>
                <a:gd name="T19" fmla="*/ 58 h 321"/>
                <a:gd name="T20" fmla="*/ 352 w 912"/>
                <a:gd name="T21" fmla="*/ 89 h 321"/>
                <a:gd name="T22" fmla="*/ 371 w 912"/>
                <a:gd name="T23" fmla="*/ 89 h 321"/>
                <a:gd name="T24" fmla="*/ 416 w 912"/>
                <a:gd name="T25" fmla="*/ 79 h 321"/>
                <a:gd name="T26" fmla="*/ 463 w 912"/>
                <a:gd name="T27" fmla="*/ 110 h 321"/>
                <a:gd name="T28" fmla="*/ 522 w 912"/>
                <a:gd name="T29" fmla="*/ 132 h 321"/>
                <a:gd name="T30" fmla="*/ 575 w 912"/>
                <a:gd name="T31" fmla="*/ 126 h 321"/>
                <a:gd name="T32" fmla="*/ 616 w 912"/>
                <a:gd name="T33" fmla="*/ 157 h 321"/>
                <a:gd name="T34" fmla="*/ 655 w 912"/>
                <a:gd name="T35" fmla="*/ 151 h 321"/>
                <a:gd name="T36" fmla="*/ 716 w 912"/>
                <a:gd name="T37" fmla="*/ 186 h 321"/>
                <a:gd name="T38" fmla="*/ 744 w 912"/>
                <a:gd name="T39" fmla="*/ 178 h 321"/>
                <a:gd name="T40" fmla="*/ 805 w 912"/>
                <a:gd name="T41" fmla="*/ 182 h 321"/>
                <a:gd name="T42" fmla="*/ 911 w 912"/>
                <a:gd name="T43" fmla="*/ 202 h 321"/>
                <a:gd name="T44" fmla="*/ 864 w 912"/>
                <a:gd name="T45" fmla="*/ 240 h 321"/>
                <a:gd name="T46" fmla="*/ 859 w 912"/>
                <a:gd name="T47" fmla="*/ 264 h 321"/>
                <a:gd name="T48" fmla="*/ 815 w 912"/>
                <a:gd name="T49" fmla="*/ 252 h 321"/>
                <a:gd name="T50" fmla="*/ 736 w 912"/>
                <a:gd name="T51" fmla="*/ 258 h 321"/>
                <a:gd name="T52" fmla="*/ 705 w 912"/>
                <a:gd name="T53" fmla="*/ 283 h 321"/>
                <a:gd name="T54" fmla="*/ 656 w 912"/>
                <a:gd name="T55" fmla="*/ 298 h 321"/>
                <a:gd name="T56" fmla="*/ 621 w 912"/>
                <a:gd name="T57" fmla="*/ 286 h 321"/>
                <a:gd name="T58" fmla="*/ 534 w 912"/>
                <a:gd name="T59" fmla="*/ 318 h 321"/>
                <a:gd name="T60" fmla="*/ 463 w 912"/>
                <a:gd name="T61" fmla="*/ 318 h 321"/>
                <a:gd name="T62" fmla="*/ 429 w 912"/>
                <a:gd name="T63" fmla="*/ 301 h 321"/>
                <a:gd name="T64" fmla="*/ 405 w 912"/>
                <a:gd name="T65" fmla="*/ 289 h 321"/>
                <a:gd name="T66" fmla="*/ 389 w 912"/>
                <a:gd name="T67" fmla="*/ 264 h 321"/>
                <a:gd name="T68" fmla="*/ 352 w 912"/>
                <a:gd name="T69" fmla="*/ 228 h 321"/>
                <a:gd name="T70" fmla="*/ 308 w 912"/>
                <a:gd name="T71" fmla="*/ 240 h 321"/>
                <a:gd name="T72" fmla="*/ 239 w 912"/>
                <a:gd name="T73" fmla="*/ 220 h 321"/>
                <a:gd name="T74" fmla="*/ 211 w 912"/>
                <a:gd name="T75" fmla="*/ 238 h 321"/>
                <a:gd name="T76" fmla="*/ 165 w 912"/>
                <a:gd name="T77" fmla="*/ 24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2" h="321">
                  <a:moveTo>
                    <a:pt x="146" y="236"/>
                  </a:moveTo>
                  <a:lnTo>
                    <a:pt x="142" y="222"/>
                  </a:lnTo>
                  <a:lnTo>
                    <a:pt x="122" y="214"/>
                  </a:lnTo>
                  <a:lnTo>
                    <a:pt x="53" y="166"/>
                  </a:lnTo>
                  <a:lnTo>
                    <a:pt x="49" y="140"/>
                  </a:lnTo>
                  <a:lnTo>
                    <a:pt x="18" y="137"/>
                  </a:lnTo>
                  <a:lnTo>
                    <a:pt x="19" y="113"/>
                  </a:lnTo>
                  <a:lnTo>
                    <a:pt x="9" y="91"/>
                  </a:lnTo>
                  <a:lnTo>
                    <a:pt x="0" y="79"/>
                  </a:lnTo>
                  <a:lnTo>
                    <a:pt x="6" y="66"/>
                  </a:lnTo>
                  <a:lnTo>
                    <a:pt x="28" y="66"/>
                  </a:lnTo>
                  <a:lnTo>
                    <a:pt x="66" y="59"/>
                  </a:lnTo>
                  <a:lnTo>
                    <a:pt x="186" y="12"/>
                  </a:lnTo>
                  <a:lnTo>
                    <a:pt x="211" y="0"/>
                  </a:lnTo>
                  <a:lnTo>
                    <a:pt x="227" y="14"/>
                  </a:lnTo>
                  <a:lnTo>
                    <a:pt x="252" y="7"/>
                  </a:lnTo>
                  <a:lnTo>
                    <a:pt x="276" y="8"/>
                  </a:lnTo>
                  <a:lnTo>
                    <a:pt x="290" y="16"/>
                  </a:lnTo>
                  <a:lnTo>
                    <a:pt x="290" y="37"/>
                  </a:lnTo>
                  <a:lnTo>
                    <a:pt x="333" y="58"/>
                  </a:lnTo>
                  <a:lnTo>
                    <a:pt x="336" y="72"/>
                  </a:lnTo>
                  <a:lnTo>
                    <a:pt x="352" y="89"/>
                  </a:lnTo>
                  <a:lnTo>
                    <a:pt x="364" y="96"/>
                  </a:lnTo>
                  <a:lnTo>
                    <a:pt x="371" y="89"/>
                  </a:lnTo>
                  <a:lnTo>
                    <a:pt x="402" y="77"/>
                  </a:lnTo>
                  <a:lnTo>
                    <a:pt x="416" y="79"/>
                  </a:lnTo>
                  <a:lnTo>
                    <a:pt x="454" y="111"/>
                  </a:lnTo>
                  <a:lnTo>
                    <a:pt x="463" y="110"/>
                  </a:lnTo>
                  <a:lnTo>
                    <a:pt x="503" y="128"/>
                  </a:lnTo>
                  <a:lnTo>
                    <a:pt x="522" y="132"/>
                  </a:lnTo>
                  <a:lnTo>
                    <a:pt x="550" y="126"/>
                  </a:lnTo>
                  <a:lnTo>
                    <a:pt x="575" y="126"/>
                  </a:lnTo>
                  <a:lnTo>
                    <a:pt x="607" y="144"/>
                  </a:lnTo>
                  <a:lnTo>
                    <a:pt x="616" y="157"/>
                  </a:lnTo>
                  <a:lnTo>
                    <a:pt x="635" y="147"/>
                  </a:lnTo>
                  <a:lnTo>
                    <a:pt x="655" y="151"/>
                  </a:lnTo>
                  <a:lnTo>
                    <a:pt x="684" y="176"/>
                  </a:lnTo>
                  <a:lnTo>
                    <a:pt x="716" y="186"/>
                  </a:lnTo>
                  <a:lnTo>
                    <a:pt x="728" y="188"/>
                  </a:lnTo>
                  <a:lnTo>
                    <a:pt x="744" y="178"/>
                  </a:lnTo>
                  <a:lnTo>
                    <a:pt x="761" y="173"/>
                  </a:lnTo>
                  <a:lnTo>
                    <a:pt x="805" y="182"/>
                  </a:lnTo>
                  <a:lnTo>
                    <a:pt x="864" y="192"/>
                  </a:lnTo>
                  <a:lnTo>
                    <a:pt x="911" y="202"/>
                  </a:lnTo>
                  <a:lnTo>
                    <a:pt x="895" y="217"/>
                  </a:lnTo>
                  <a:lnTo>
                    <a:pt x="864" y="240"/>
                  </a:lnTo>
                  <a:lnTo>
                    <a:pt x="856" y="248"/>
                  </a:lnTo>
                  <a:lnTo>
                    <a:pt x="859" y="264"/>
                  </a:lnTo>
                  <a:lnTo>
                    <a:pt x="837" y="264"/>
                  </a:lnTo>
                  <a:lnTo>
                    <a:pt x="815" y="252"/>
                  </a:lnTo>
                  <a:lnTo>
                    <a:pt x="793" y="248"/>
                  </a:lnTo>
                  <a:lnTo>
                    <a:pt x="736" y="258"/>
                  </a:lnTo>
                  <a:lnTo>
                    <a:pt x="721" y="268"/>
                  </a:lnTo>
                  <a:lnTo>
                    <a:pt x="705" y="283"/>
                  </a:lnTo>
                  <a:lnTo>
                    <a:pt x="674" y="298"/>
                  </a:lnTo>
                  <a:lnTo>
                    <a:pt x="656" y="298"/>
                  </a:lnTo>
                  <a:lnTo>
                    <a:pt x="637" y="286"/>
                  </a:lnTo>
                  <a:lnTo>
                    <a:pt x="621" y="286"/>
                  </a:lnTo>
                  <a:lnTo>
                    <a:pt x="562" y="307"/>
                  </a:lnTo>
                  <a:lnTo>
                    <a:pt x="534" y="318"/>
                  </a:lnTo>
                  <a:lnTo>
                    <a:pt x="510" y="320"/>
                  </a:lnTo>
                  <a:lnTo>
                    <a:pt x="463" y="318"/>
                  </a:lnTo>
                  <a:lnTo>
                    <a:pt x="444" y="318"/>
                  </a:lnTo>
                  <a:lnTo>
                    <a:pt x="429" y="301"/>
                  </a:lnTo>
                  <a:lnTo>
                    <a:pt x="422" y="296"/>
                  </a:lnTo>
                  <a:lnTo>
                    <a:pt x="405" y="289"/>
                  </a:lnTo>
                  <a:lnTo>
                    <a:pt x="397" y="281"/>
                  </a:lnTo>
                  <a:lnTo>
                    <a:pt x="389" y="264"/>
                  </a:lnTo>
                  <a:lnTo>
                    <a:pt x="389" y="246"/>
                  </a:lnTo>
                  <a:lnTo>
                    <a:pt x="352" y="228"/>
                  </a:lnTo>
                  <a:lnTo>
                    <a:pt x="329" y="237"/>
                  </a:lnTo>
                  <a:lnTo>
                    <a:pt x="308" y="240"/>
                  </a:lnTo>
                  <a:lnTo>
                    <a:pt x="290" y="219"/>
                  </a:lnTo>
                  <a:lnTo>
                    <a:pt x="239" y="220"/>
                  </a:lnTo>
                  <a:lnTo>
                    <a:pt x="223" y="229"/>
                  </a:lnTo>
                  <a:lnTo>
                    <a:pt x="211" y="238"/>
                  </a:lnTo>
                  <a:lnTo>
                    <a:pt x="189" y="238"/>
                  </a:lnTo>
                  <a:lnTo>
                    <a:pt x="165" y="241"/>
                  </a:lnTo>
                  <a:lnTo>
                    <a:pt x="146" y="236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Freeform 75"/>
            <p:cNvSpPr>
              <a:spLocks noChangeAspect="1"/>
            </p:cNvSpPr>
            <p:nvPr/>
          </p:nvSpPr>
          <p:spPr bwMode="auto">
            <a:xfrm>
              <a:off x="4393890" y="3859642"/>
              <a:ext cx="930920" cy="794041"/>
            </a:xfrm>
            <a:custGeom>
              <a:avLst/>
              <a:gdLst>
                <a:gd name="T0" fmla="*/ 10 w 538"/>
                <a:gd name="T1" fmla="*/ 113 h 371"/>
                <a:gd name="T2" fmla="*/ 32 w 538"/>
                <a:gd name="T3" fmla="*/ 144 h 371"/>
                <a:gd name="T4" fmla="*/ 60 w 538"/>
                <a:gd name="T5" fmla="*/ 140 h 371"/>
                <a:gd name="T6" fmla="*/ 82 w 538"/>
                <a:gd name="T7" fmla="*/ 109 h 371"/>
                <a:gd name="T8" fmla="*/ 121 w 538"/>
                <a:gd name="T9" fmla="*/ 123 h 371"/>
                <a:gd name="T10" fmla="*/ 131 w 538"/>
                <a:gd name="T11" fmla="*/ 150 h 371"/>
                <a:gd name="T12" fmla="*/ 150 w 538"/>
                <a:gd name="T13" fmla="*/ 185 h 371"/>
                <a:gd name="T14" fmla="*/ 169 w 538"/>
                <a:gd name="T15" fmla="*/ 209 h 371"/>
                <a:gd name="T16" fmla="*/ 156 w 538"/>
                <a:gd name="T17" fmla="*/ 220 h 371"/>
                <a:gd name="T18" fmla="*/ 237 w 538"/>
                <a:gd name="T19" fmla="*/ 288 h 371"/>
                <a:gd name="T20" fmla="*/ 275 w 538"/>
                <a:gd name="T21" fmla="*/ 291 h 371"/>
                <a:gd name="T22" fmla="*/ 335 w 538"/>
                <a:gd name="T23" fmla="*/ 322 h 371"/>
                <a:gd name="T24" fmla="*/ 352 w 538"/>
                <a:gd name="T25" fmla="*/ 348 h 371"/>
                <a:gd name="T26" fmla="*/ 368 w 538"/>
                <a:gd name="T27" fmla="*/ 346 h 371"/>
                <a:gd name="T28" fmla="*/ 403 w 538"/>
                <a:gd name="T29" fmla="*/ 362 h 371"/>
                <a:gd name="T30" fmla="*/ 416 w 538"/>
                <a:gd name="T31" fmla="*/ 358 h 371"/>
                <a:gd name="T32" fmla="*/ 425 w 538"/>
                <a:gd name="T33" fmla="*/ 333 h 371"/>
                <a:gd name="T34" fmla="*/ 399 w 538"/>
                <a:gd name="T35" fmla="*/ 305 h 371"/>
                <a:gd name="T36" fmla="*/ 335 w 538"/>
                <a:gd name="T37" fmla="*/ 257 h 371"/>
                <a:gd name="T38" fmla="*/ 313 w 538"/>
                <a:gd name="T39" fmla="*/ 253 h 371"/>
                <a:gd name="T40" fmla="*/ 291 w 538"/>
                <a:gd name="T41" fmla="*/ 240 h 371"/>
                <a:gd name="T42" fmla="*/ 275 w 538"/>
                <a:gd name="T43" fmla="*/ 218 h 371"/>
                <a:gd name="T44" fmla="*/ 249 w 538"/>
                <a:gd name="T45" fmla="*/ 183 h 371"/>
                <a:gd name="T46" fmla="*/ 202 w 538"/>
                <a:gd name="T47" fmla="*/ 140 h 371"/>
                <a:gd name="T48" fmla="*/ 227 w 538"/>
                <a:gd name="T49" fmla="*/ 132 h 371"/>
                <a:gd name="T50" fmla="*/ 327 w 538"/>
                <a:gd name="T51" fmla="*/ 113 h 371"/>
                <a:gd name="T52" fmla="*/ 374 w 538"/>
                <a:gd name="T53" fmla="*/ 135 h 371"/>
                <a:gd name="T54" fmla="*/ 393 w 538"/>
                <a:gd name="T55" fmla="*/ 135 h 371"/>
                <a:gd name="T56" fmla="*/ 434 w 538"/>
                <a:gd name="T57" fmla="*/ 137 h 371"/>
                <a:gd name="T58" fmla="*/ 491 w 538"/>
                <a:gd name="T59" fmla="*/ 135 h 371"/>
                <a:gd name="T60" fmla="*/ 527 w 538"/>
                <a:gd name="T61" fmla="*/ 150 h 371"/>
                <a:gd name="T62" fmla="*/ 537 w 538"/>
                <a:gd name="T63" fmla="*/ 123 h 371"/>
                <a:gd name="T64" fmla="*/ 509 w 538"/>
                <a:gd name="T65" fmla="*/ 101 h 371"/>
                <a:gd name="T66" fmla="*/ 508 w 538"/>
                <a:gd name="T67" fmla="*/ 76 h 371"/>
                <a:gd name="T68" fmla="*/ 486 w 538"/>
                <a:gd name="T69" fmla="*/ 60 h 371"/>
                <a:gd name="T70" fmla="*/ 460 w 538"/>
                <a:gd name="T71" fmla="*/ 64 h 371"/>
                <a:gd name="T72" fmla="*/ 431 w 538"/>
                <a:gd name="T73" fmla="*/ 72 h 371"/>
                <a:gd name="T74" fmla="*/ 390 w 538"/>
                <a:gd name="T75" fmla="*/ 48 h 371"/>
                <a:gd name="T76" fmla="*/ 355 w 538"/>
                <a:gd name="T77" fmla="*/ 37 h 371"/>
                <a:gd name="T78" fmla="*/ 291 w 538"/>
                <a:gd name="T79" fmla="*/ 0 h 371"/>
                <a:gd name="T80" fmla="*/ 231 w 538"/>
                <a:gd name="T81" fmla="*/ 27 h 371"/>
                <a:gd name="T82" fmla="*/ 213 w 538"/>
                <a:gd name="T83" fmla="*/ 50 h 371"/>
                <a:gd name="T84" fmla="*/ 118 w 538"/>
                <a:gd name="T85" fmla="*/ 89 h 371"/>
                <a:gd name="T86" fmla="*/ 60 w 538"/>
                <a:gd name="T87" fmla="*/ 89 h 371"/>
                <a:gd name="T88" fmla="*/ 0 w 538"/>
                <a:gd name="T89" fmla="*/ 8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8" h="371">
                  <a:moveTo>
                    <a:pt x="0" y="89"/>
                  </a:moveTo>
                  <a:lnTo>
                    <a:pt x="10" y="113"/>
                  </a:lnTo>
                  <a:lnTo>
                    <a:pt x="22" y="132"/>
                  </a:lnTo>
                  <a:lnTo>
                    <a:pt x="32" y="144"/>
                  </a:lnTo>
                  <a:lnTo>
                    <a:pt x="46" y="146"/>
                  </a:lnTo>
                  <a:lnTo>
                    <a:pt x="60" y="140"/>
                  </a:lnTo>
                  <a:lnTo>
                    <a:pt x="68" y="127"/>
                  </a:lnTo>
                  <a:lnTo>
                    <a:pt x="82" y="109"/>
                  </a:lnTo>
                  <a:lnTo>
                    <a:pt x="102" y="120"/>
                  </a:lnTo>
                  <a:lnTo>
                    <a:pt x="121" y="123"/>
                  </a:lnTo>
                  <a:lnTo>
                    <a:pt x="134" y="130"/>
                  </a:lnTo>
                  <a:lnTo>
                    <a:pt x="131" y="150"/>
                  </a:lnTo>
                  <a:lnTo>
                    <a:pt x="131" y="163"/>
                  </a:lnTo>
                  <a:lnTo>
                    <a:pt x="150" y="185"/>
                  </a:lnTo>
                  <a:lnTo>
                    <a:pt x="172" y="204"/>
                  </a:lnTo>
                  <a:lnTo>
                    <a:pt x="169" y="209"/>
                  </a:lnTo>
                  <a:lnTo>
                    <a:pt x="144" y="209"/>
                  </a:lnTo>
                  <a:lnTo>
                    <a:pt x="156" y="220"/>
                  </a:lnTo>
                  <a:lnTo>
                    <a:pt x="230" y="284"/>
                  </a:lnTo>
                  <a:lnTo>
                    <a:pt x="237" y="288"/>
                  </a:lnTo>
                  <a:lnTo>
                    <a:pt x="259" y="288"/>
                  </a:lnTo>
                  <a:lnTo>
                    <a:pt x="275" y="291"/>
                  </a:lnTo>
                  <a:lnTo>
                    <a:pt x="307" y="302"/>
                  </a:lnTo>
                  <a:lnTo>
                    <a:pt x="335" y="322"/>
                  </a:lnTo>
                  <a:lnTo>
                    <a:pt x="341" y="331"/>
                  </a:lnTo>
                  <a:lnTo>
                    <a:pt x="352" y="348"/>
                  </a:lnTo>
                  <a:lnTo>
                    <a:pt x="360" y="346"/>
                  </a:lnTo>
                  <a:lnTo>
                    <a:pt x="368" y="346"/>
                  </a:lnTo>
                  <a:lnTo>
                    <a:pt x="390" y="353"/>
                  </a:lnTo>
                  <a:lnTo>
                    <a:pt x="403" y="362"/>
                  </a:lnTo>
                  <a:lnTo>
                    <a:pt x="415" y="370"/>
                  </a:lnTo>
                  <a:lnTo>
                    <a:pt x="416" y="358"/>
                  </a:lnTo>
                  <a:lnTo>
                    <a:pt x="416" y="346"/>
                  </a:lnTo>
                  <a:lnTo>
                    <a:pt x="425" y="333"/>
                  </a:lnTo>
                  <a:lnTo>
                    <a:pt x="419" y="322"/>
                  </a:lnTo>
                  <a:lnTo>
                    <a:pt x="399" y="305"/>
                  </a:lnTo>
                  <a:lnTo>
                    <a:pt x="360" y="271"/>
                  </a:lnTo>
                  <a:lnTo>
                    <a:pt x="335" y="257"/>
                  </a:lnTo>
                  <a:lnTo>
                    <a:pt x="327" y="250"/>
                  </a:lnTo>
                  <a:lnTo>
                    <a:pt x="313" y="253"/>
                  </a:lnTo>
                  <a:lnTo>
                    <a:pt x="294" y="240"/>
                  </a:lnTo>
                  <a:lnTo>
                    <a:pt x="291" y="240"/>
                  </a:lnTo>
                  <a:lnTo>
                    <a:pt x="281" y="233"/>
                  </a:lnTo>
                  <a:lnTo>
                    <a:pt x="275" y="218"/>
                  </a:lnTo>
                  <a:lnTo>
                    <a:pt x="269" y="204"/>
                  </a:lnTo>
                  <a:lnTo>
                    <a:pt x="249" y="183"/>
                  </a:lnTo>
                  <a:lnTo>
                    <a:pt x="205" y="148"/>
                  </a:lnTo>
                  <a:lnTo>
                    <a:pt x="202" y="140"/>
                  </a:lnTo>
                  <a:lnTo>
                    <a:pt x="205" y="135"/>
                  </a:lnTo>
                  <a:lnTo>
                    <a:pt x="227" y="132"/>
                  </a:lnTo>
                  <a:lnTo>
                    <a:pt x="287" y="146"/>
                  </a:lnTo>
                  <a:lnTo>
                    <a:pt x="327" y="113"/>
                  </a:lnTo>
                  <a:lnTo>
                    <a:pt x="360" y="134"/>
                  </a:lnTo>
                  <a:lnTo>
                    <a:pt x="374" y="135"/>
                  </a:lnTo>
                  <a:lnTo>
                    <a:pt x="381" y="144"/>
                  </a:lnTo>
                  <a:lnTo>
                    <a:pt x="393" y="135"/>
                  </a:lnTo>
                  <a:lnTo>
                    <a:pt x="415" y="135"/>
                  </a:lnTo>
                  <a:lnTo>
                    <a:pt x="434" y="137"/>
                  </a:lnTo>
                  <a:lnTo>
                    <a:pt x="463" y="127"/>
                  </a:lnTo>
                  <a:lnTo>
                    <a:pt x="491" y="135"/>
                  </a:lnTo>
                  <a:lnTo>
                    <a:pt x="508" y="146"/>
                  </a:lnTo>
                  <a:lnTo>
                    <a:pt x="527" y="150"/>
                  </a:lnTo>
                  <a:lnTo>
                    <a:pt x="528" y="140"/>
                  </a:lnTo>
                  <a:lnTo>
                    <a:pt x="537" y="123"/>
                  </a:lnTo>
                  <a:lnTo>
                    <a:pt x="527" y="115"/>
                  </a:lnTo>
                  <a:lnTo>
                    <a:pt x="509" y="101"/>
                  </a:lnTo>
                  <a:lnTo>
                    <a:pt x="508" y="86"/>
                  </a:lnTo>
                  <a:lnTo>
                    <a:pt x="508" y="76"/>
                  </a:lnTo>
                  <a:lnTo>
                    <a:pt x="509" y="64"/>
                  </a:lnTo>
                  <a:lnTo>
                    <a:pt x="486" y="60"/>
                  </a:lnTo>
                  <a:lnTo>
                    <a:pt x="474" y="58"/>
                  </a:lnTo>
                  <a:lnTo>
                    <a:pt x="460" y="64"/>
                  </a:lnTo>
                  <a:lnTo>
                    <a:pt x="444" y="72"/>
                  </a:lnTo>
                  <a:lnTo>
                    <a:pt x="431" y="72"/>
                  </a:lnTo>
                  <a:lnTo>
                    <a:pt x="409" y="55"/>
                  </a:lnTo>
                  <a:lnTo>
                    <a:pt x="390" y="48"/>
                  </a:lnTo>
                  <a:lnTo>
                    <a:pt x="371" y="50"/>
                  </a:lnTo>
                  <a:lnTo>
                    <a:pt x="355" y="37"/>
                  </a:lnTo>
                  <a:lnTo>
                    <a:pt x="310" y="2"/>
                  </a:lnTo>
                  <a:lnTo>
                    <a:pt x="291" y="0"/>
                  </a:lnTo>
                  <a:lnTo>
                    <a:pt x="262" y="29"/>
                  </a:lnTo>
                  <a:lnTo>
                    <a:pt x="231" y="27"/>
                  </a:lnTo>
                  <a:lnTo>
                    <a:pt x="218" y="37"/>
                  </a:lnTo>
                  <a:lnTo>
                    <a:pt x="213" y="50"/>
                  </a:lnTo>
                  <a:lnTo>
                    <a:pt x="156" y="96"/>
                  </a:lnTo>
                  <a:lnTo>
                    <a:pt x="118" y="89"/>
                  </a:lnTo>
                  <a:lnTo>
                    <a:pt x="79" y="82"/>
                  </a:lnTo>
                  <a:lnTo>
                    <a:pt x="60" y="89"/>
                  </a:lnTo>
                  <a:lnTo>
                    <a:pt x="35" y="96"/>
                  </a:lnTo>
                  <a:lnTo>
                    <a:pt x="0" y="89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6" name="Group 76"/>
            <p:cNvGrpSpPr>
              <a:grpSpLocks noChangeAspect="1"/>
            </p:cNvGrpSpPr>
            <p:nvPr/>
          </p:nvGrpSpPr>
          <p:grpSpPr bwMode="auto">
            <a:xfrm>
              <a:off x="5470820" y="4807744"/>
              <a:ext cx="1477962" cy="1466850"/>
              <a:chOff x="3143" y="3711"/>
              <a:chExt cx="861" cy="681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201" name="Freeform 77"/>
              <p:cNvSpPr>
                <a:spLocks noChangeAspect="1"/>
              </p:cNvSpPr>
              <p:nvPr/>
            </p:nvSpPr>
            <p:spPr bwMode="auto">
              <a:xfrm>
                <a:off x="3164" y="4067"/>
                <a:ext cx="33" cy="29"/>
              </a:xfrm>
              <a:custGeom>
                <a:avLst/>
                <a:gdLst>
                  <a:gd name="T0" fmla="*/ 24 w 33"/>
                  <a:gd name="T1" fmla="*/ 0 h 29"/>
                  <a:gd name="T2" fmla="*/ 32 w 33"/>
                  <a:gd name="T3" fmla="*/ 8 h 29"/>
                  <a:gd name="T4" fmla="*/ 29 w 33"/>
                  <a:gd name="T5" fmla="*/ 18 h 29"/>
                  <a:gd name="T6" fmla="*/ 32 w 33"/>
                  <a:gd name="T7" fmla="*/ 26 h 29"/>
                  <a:gd name="T8" fmla="*/ 24 w 33"/>
                  <a:gd name="T9" fmla="*/ 28 h 29"/>
                  <a:gd name="T10" fmla="*/ 9 w 33"/>
                  <a:gd name="T11" fmla="*/ 26 h 29"/>
                  <a:gd name="T12" fmla="*/ 0 w 33"/>
                  <a:gd name="T13" fmla="*/ 16 h 29"/>
                  <a:gd name="T14" fmla="*/ 24 w 33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9">
                    <a:moveTo>
                      <a:pt x="24" y="0"/>
                    </a:moveTo>
                    <a:lnTo>
                      <a:pt x="32" y="8"/>
                    </a:lnTo>
                    <a:lnTo>
                      <a:pt x="29" y="18"/>
                    </a:lnTo>
                    <a:lnTo>
                      <a:pt x="32" y="26"/>
                    </a:lnTo>
                    <a:lnTo>
                      <a:pt x="24" y="28"/>
                    </a:lnTo>
                    <a:lnTo>
                      <a:pt x="9" y="26"/>
                    </a:lnTo>
                    <a:lnTo>
                      <a:pt x="0" y="16"/>
                    </a:lnTo>
                    <a:lnTo>
                      <a:pt x="24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2" name="Freeform 78"/>
              <p:cNvSpPr>
                <a:spLocks noChangeAspect="1"/>
              </p:cNvSpPr>
              <p:nvPr/>
            </p:nvSpPr>
            <p:spPr bwMode="auto">
              <a:xfrm>
                <a:off x="3234" y="4078"/>
                <a:ext cx="271" cy="182"/>
              </a:xfrm>
              <a:custGeom>
                <a:avLst/>
                <a:gdLst>
                  <a:gd name="T0" fmla="*/ 38 w 271"/>
                  <a:gd name="T1" fmla="*/ 8 h 182"/>
                  <a:gd name="T2" fmla="*/ 25 w 271"/>
                  <a:gd name="T3" fmla="*/ 12 h 182"/>
                  <a:gd name="T4" fmla="*/ 29 w 271"/>
                  <a:gd name="T5" fmla="*/ 22 h 182"/>
                  <a:gd name="T6" fmla="*/ 16 w 271"/>
                  <a:gd name="T7" fmla="*/ 34 h 182"/>
                  <a:gd name="T8" fmla="*/ 6 w 271"/>
                  <a:gd name="T9" fmla="*/ 33 h 182"/>
                  <a:gd name="T10" fmla="*/ 0 w 271"/>
                  <a:gd name="T11" fmla="*/ 39 h 182"/>
                  <a:gd name="T12" fmla="*/ 3 w 271"/>
                  <a:gd name="T13" fmla="*/ 51 h 182"/>
                  <a:gd name="T14" fmla="*/ 47 w 271"/>
                  <a:gd name="T15" fmla="*/ 63 h 182"/>
                  <a:gd name="T16" fmla="*/ 57 w 271"/>
                  <a:gd name="T17" fmla="*/ 91 h 182"/>
                  <a:gd name="T18" fmla="*/ 70 w 271"/>
                  <a:gd name="T19" fmla="*/ 125 h 182"/>
                  <a:gd name="T20" fmla="*/ 87 w 271"/>
                  <a:gd name="T21" fmla="*/ 144 h 182"/>
                  <a:gd name="T22" fmla="*/ 106 w 271"/>
                  <a:gd name="T23" fmla="*/ 132 h 182"/>
                  <a:gd name="T24" fmla="*/ 131 w 271"/>
                  <a:gd name="T25" fmla="*/ 157 h 182"/>
                  <a:gd name="T26" fmla="*/ 156 w 271"/>
                  <a:gd name="T27" fmla="*/ 181 h 182"/>
                  <a:gd name="T28" fmla="*/ 166 w 271"/>
                  <a:gd name="T29" fmla="*/ 162 h 182"/>
                  <a:gd name="T30" fmla="*/ 158 w 271"/>
                  <a:gd name="T31" fmla="*/ 150 h 182"/>
                  <a:gd name="T32" fmla="*/ 169 w 271"/>
                  <a:gd name="T33" fmla="*/ 144 h 182"/>
                  <a:gd name="T34" fmla="*/ 207 w 271"/>
                  <a:gd name="T35" fmla="*/ 167 h 182"/>
                  <a:gd name="T36" fmla="*/ 219 w 271"/>
                  <a:gd name="T37" fmla="*/ 160 h 182"/>
                  <a:gd name="T38" fmla="*/ 222 w 271"/>
                  <a:gd name="T39" fmla="*/ 152 h 182"/>
                  <a:gd name="T40" fmla="*/ 203 w 271"/>
                  <a:gd name="T41" fmla="*/ 123 h 182"/>
                  <a:gd name="T42" fmla="*/ 203 w 271"/>
                  <a:gd name="T43" fmla="*/ 118 h 182"/>
                  <a:gd name="T44" fmla="*/ 185 w 271"/>
                  <a:gd name="T45" fmla="*/ 94 h 182"/>
                  <a:gd name="T46" fmla="*/ 178 w 271"/>
                  <a:gd name="T47" fmla="*/ 78 h 182"/>
                  <a:gd name="T48" fmla="*/ 185 w 271"/>
                  <a:gd name="T49" fmla="*/ 77 h 182"/>
                  <a:gd name="T50" fmla="*/ 207 w 271"/>
                  <a:gd name="T51" fmla="*/ 80 h 182"/>
                  <a:gd name="T52" fmla="*/ 232 w 271"/>
                  <a:gd name="T53" fmla="*/ 97 h 182"/>
                  <a:gd name="T54" fmla="*/ 245 w 271"/>
                  <a:gd name="T55" fmla="*/ 84 h 182"/>
                  <a:gd name="T56" fmla="*/ 267 w 271"/>
                  <a:gd name="T57" fmla="*/ 87 h 182"/>
                  <a:gd name="T58" fmla="*/ 270 w 271"/>
                  <a:gd name="T59" fmla="*/ 82 h 182"/>
                  <a:gd name="T60" fmla="*/ 242 w 271"/>
                  <a:gd name="T61" fmla="*/ 56 h 182"/>
                  <a:gd name="T62" fmla="*/ 222 w 271"/>
                  <a:gd name="T63" fmla="*/ 58 h 182"/>
                  <a:gd name="T64" fmla="*/ 216 w 271"/>
                  <a:gd name="T65" fmla="*/ 49 h 182"/>
                  <a:gd name="T66" fmla="*/ 203 w 271"/>
                  <a:gd name="T67" fmla="*/ 29 h 182"/>
                  <a:gd name="T68" fmla="*/ 191 w 271"/>
                  <a:gd name="T69" fmla="*/ 37 h 182"/>
                  <a:gd name="T70" fmla="*/ 164 w 271"/>
                  <a:gd name="T71" fmla="*/ 29 h 182"/>
                  <a:gd name="T72" fmla="*/ 147 w 271"/>
                  <a:gd name="T73" fmla="*/ 8 h 182"/>
                  <a:gd name="T74" fmla="*/ 114 w 271"/>
                  <a:gd name="T75" fmla="*/ 10 h 182"/>
                  <a:gd name="T76" fmla="*/ 90 w 271"/>
                  <a:gd name="T77" fmla="*/ 12 h 182"/>
                  <a:gd name="T78" fmla="*/ 73 w 271"/>
                  <a:gd name="T79" fmla="*/ 0 h 182"/>
                  <a:gd name="T80" fmla="*/ 60 w 271"/>
                  <a:gd name="T81" fmla="*/ 7 h 182"/>
                  <a:gd name="T82" fmla="*/ 38 w 271"/>
                  <a:gd name="T83" fmla="*/ 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1" h="182">
                    <a:moveTo>
                      <a:pt x="38" y="8"/>
                    </a:moveTo>
                    <a:lnTo>
                      <a:pt x="25" y="12"/>
                    </a:lnTo>
                    <a:lnTo>
                      <a:pt x="29" y="22"/>
                    </a:lnTo>
                    <a:lnTo>
                      <a:pt x="16" y="34"/>
                    </a:lnTo>
                    <a:lnTo>
                      <a:pt x="6" y="33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47" y="63"/>
                    </a:lnTo>
                    <a:lnTo>
                      <a:pt x="57" y="91"/>
                    </a:lnTo>
                    <a:lnTo>
                      <a:pt x="70" y="125"/>
                    </a:lnTo>
                    <a:lnTo>
                      <a:pt x="87" y="144"/>
                    </a:lnTo>
                    <a:lnTo>
                      <a:pt x="106" y="132"/>
                    </a:lnTo>
                    <a:lnTo>
                      <a:pt x="131" y="157"/>
                    </a:lnTo>
                    <a:lnTo>
                      <a:pt x="156" y="181"/>
                    </a:lnTo>
                    <a:lnTo>
                      <a:pt x="166" y="162"/>
                    </a:lnTo>
                    <a:lnTo>
                      <a:pt x="158" y="150"/>
                    </a:lnTo>
                    <a:lnTo>
                      <a:pt x="169" y="144"/>
                    </a:lnTo>
                    <a:lnTo>
                      <a:pt x="207" y="167"/>
                    </a:lnTo>
                    <a:lnTo>
                      <a:pt x="219" y="160"/>
                    </a:lnTo>
                    <a:lnTo>
                      <a:pt x="222" y="152"/>
                    </a:lnTo>
                    <a:lnTo>
                      <a:pt x="203" y="123"/>
                    </a:lnTo>
                    <a:lnTo>
                      <a:pt x="203" y="118"/>
                    </a:lnTo>
                    <a:lnTo>
                      <a:pt x="185" y="94"/>
                    </a:lnTo>
                    <a:lnTo>
                      <a:pt x="178" y="78"/>
                    </a:lnTo>
                    <a:lnTo>
                      <a:pt x="185" y="77"/>
                    </a:lnTo>
                    <a:lnTo>
                      <a:pt x="207" y="80"/>
                    </a:lnTo>
                    <a:lnTo>
                      <a:pt x="232" y="97"/>
                    </a:lnTo>
                    <a:lnTo>
                      <a:pt x="245" y="84"/>
                    </a:lnTo>
                    <a:lnTo>
                      <a:pt x="267" y="87"/>
                    </a:lnTo>
                    <a:lnTo>
                      <a:pt x="270" y="82"/>
                    </a:lnTo>
                    <a:lnTo>
                      <a:pt x="242" y="56"/>
                    </a:lnTo>
                    <a:lnTo>
                      <a:pt x="222" y="58"/>
                    </a:lnTo>
                    <a:lnTo>
                      <a:pt x="216" y="49"/>
                    </a:lnTo>
                    <a:lnTo>
                      <a:pt x="203" y="29"/>
                    </a:lnTo>
                    <a:lnTo>
                      <a:pt x="191" y="37"/>
                    </a:lnTo>
                    <a:lnTo>
                      <a:pt x="164" y="29"/>
                    </a:lnTo>
                    <a:lnTo>
                      <a:pt x="147" y="8"/>
                    </a:lnTo>
                    <a:lnTo>
                      <a:pt x="114" y="10"/>
                    </a:lnTo>
                    <a:lnTo>
                      <a:pt x="90" y="12"/>
                    </a:lnTo>
                    <a:lnTo>
                      <a:pt x="73" y="0"/>
                    </a:lnTo>
                    <a:lnTo>
                      <a:pt x="60" y="7"/>
                    </a:lnTo>
                    <a:lnTo>
                      <a:pt x="38" y="8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Freeform 79"/>
              <p:cNvSpPr>
                <a:spLocks noChangeAspect="1"/>
              </p:cNvSpPr>
              <p:nvPr/>
            </p:nvSpPr>
            <p:spPr bwMode="auto">
              <a:xfrm>
                <a:off x="3143" y="3711"/>
                <a:ext cx="630" cy="430"/>
              </a:xfrm>
              <a:custGeom>
                <a:avLst/>
                <a:gdLst>
                  <a:gd name="T0" fmla="*/ 115 w 630"/>
                  <a:gd name="T1" fmla="*/ 113 h 430"/>
                  <a:gd name="T2" fmla="*/ 81 w 630"/>
                  <a:gd name="T3" fmla="*/ 186 h 430"/>
                  <a:gd name="T4" fmla="*/ 65 w 630"/>
                  <a:gd name="T5" fmla="*/ 202 h 430"/>
                  <a:gd name="T6" fmla="*/ 35 w 630"/>
                  <a:gd name="T7" fmla="*/ 222 h 430"/>
                  <a:gd name="T8" fmla="*/ 0 w 630"/>
                  <a:gd name="T9" fmla="*/ 227 h 430"/>
                  <a:gd name="T10" fmla="*/ 46 w 630"/>
                  <a:gd name="T11" fmla="*/ 289 h 430"/>
                  <a:gd name="T12" fmla="*/ 84 w 630"/>
                  <a:gd name="T13" fmla="*/ 289 h 430"/>
                  <a:gd name="T14" fmla="*/ 71 w 630"/>
                  <a:gd name="T15" fmla="*/ 309 h 430"/>
                  <a:gd name="T16" fmla="*/ 84 w 630"/>
                  <a:gd name="T17" fmla="*/ 342 h 430"/>
                  <a:gd name="T18" fmla="*/ 112 w 630"/>
                  <a:gd name="T19" fmla="*/ 367 h 430"/>
                  <a:gd name="T20" fmla="*/ 134 w 630"/>
                  <a:gd name="T21" fmla="*/ 352 h 430"/>
                  <a:gd name="T22" fmla="*/ 157 w 630"/>
                  <a:gd name="T23" fmla="*/ 355 h 430"/>
                  <a:gd name="T24" fmla="*/ 234 w 630"/>
                  <a:gd name="T25" fmla="*/ 361 h 430"/>
                  <a:gd name="T26" fmla="*/ 279 w 630"/>
                  <a:gd name="T27" fmla="*/ 379 h 430"/>
                  <a:gd name="T28" fmla="*/ 304 w 630"/>
                  <a:gd name="T29" fmla="*/ 402 h 430"/>
                  <a:gd name="T30" fmla="*/ 337 w 630"/>
                  <a:gd name="T31" fmla="*/ 392 h 430"/>
                  <a:gd name="T32" fmla="*/ 397 w 630"/>
                  <a:gd name="T33" fmla="*/ 429 h 430"/>
                  <a:gd name="T34" fmla="*/ 406 w 630"/>
                  <a:gd name="T35" fmla="*/ 408 h 430"/>
                  <a:gd name="T36" fmla="*/ 404 w 630"/>
                  <a:gd name="T37" fmla="*/ 373 h 430"/>
                  <a:gd name="T38" fmla="*/ 381 w 630"/>
                  <a:gd name="T39" fmla="*/ 359 h 430"/>
                  <a:gd name="T40" fmla="*/ 316 w 630"/>
                  <a:gd name="T41" fmla="*/ 328 h 430"/>
                  <a:gd name="T42" fmla="*/ 278 w 630"/>
                  <a:gd name="T43" fmla="*/ 318 h 430"/>
                  <a:gd name="T44" fmla="*/ 263 w 630"/>
                  <a:gd name="T45" fmla="*/ 303 h 430"/>
                  <a:gd name="T46" fmla="*/ 285 w 630"/>
                  <a:gd name="T47" fmla="*/ 287 h 430"/>
                  <a:gd name="T48" fmla="*/ 269 w 630"/>
                  <a:gd name="T49" fmla="*/ 262 h 430"/>
                  <a:gd name="T50" fmla="*/ 297 w 630"/>
                  <a:gd name="T51" fmla="*/ 272 h 430"/>
                  <a:gd name="T52" fmla="*/ 316 w 630"/>
                  <a:gd name="T53" fmla="*/ 265 h 430"/>
                  <a:gd name="T54" fmla="*/ 279 w 630"/>
                  <a:gd name="T55" fmla="*/ 225 h 430"/>
                  <a:gd name="T56" fmla="*/ 250 w 630"/>
                  <a:gd name="T57" fmla="*/ 178 h 430"/>
                  <a:gd name="T58" fmla="*/ 242 w 630"/>
                  <a:gd name="T59" fmla="*/ 149 h 430"/>
                  <a:gd name="T60" fmla="*/ 259 w 630"/>
                  <a:gd name="T61" fmla="*/ 130 h 430"/>
                  <a:gd name="T62" fmla="*/ 272 w 630"/>
                  <a:gd name="T63" fmla="*/ 154 h 430"/>
                  <a:gd name="T64" fmla="*/ 279 w 630"/>
                  <a:gd name="T65" fmla="*/ 163 h 430"/>
                  <a:gd name="T66" fmla="*/ 334 w 630"/>
                  <a:gd name="T67" fmla="*/ 196 h 430"/>
                  <a:gd name="T68" fmla="*/ 339 w 630"/>
                  <a:gd name="T69" fmla="*/ 173 h 430"/>
                  <a:gd name="T70" fmla="*/ 378 w 630"/>
                  <a:gd name="T71" fmla="*/ 196 h 430"/>
                  <a:gd name="T72" fmla="*/ 362 w 630"/>
                  <a:gd name="T73" fmla="*/ 169 h 430"/>
                  <a:gd name="T74" fmla="*/ 378 w 630"/>
                  <a:gd name="T75" fmla="*/ 157 h 430"/>
                  <a:gd name="T76" fmla="*/ 420 w 630"/>
                  <a:gd name="T77" fmla="*/ 164 h 430"/>
                  <a:gd name="T78" fmla="*/ 403 w 630"/>
                  <a:gd name="T79" fmla="*/ 144 h 430"/>
                  <a:gd name="T80" fmla="*/ 362 w 630"/>
                  <a:gd name="T81" fmla="*/ 126 h 430"/>
                  <a:gd name="T82" fmla="*/ 364 w 630"/>
                  <a:gd name="T83" fmla="*/ 109 h 430"/>
                  <a:gd name="T84" fmla="*/ 436 w 630"/>
                  <a:gd name="T85" fmla="*/ 97 h 430"/>
                  <a:gd name="T86" fmla="*/ 511 w 630"/>
                  <a:gd name="T87" fmla="*/ 91 h 430"/>
                  <a:gd name="T88" fmla="*/ 553 w 630"/>
                  <a:gd name="T89" fmla="*/ 97 h 430"/>
                  <a:gd name="T90" fmla="*/ 594 w 630"/>
                  <a:gd name="T91" fmla="*/ 84 h 430"/>
                  <a:gd name="T92" fmla="*/ 626 w 630"/>
                  <a:gd name="T93" fmla="*/ 53 h 430"/>
                  <a:gd name="T94" fmla="*/ 626 w 630"/>
                  <a:gd name="T95" fmla="*/ 7 h 430"/>
                  <a:gd name="T96" fmla="*/ 597 w 630"/>
                  <a:gd name="T97" fmla="*/ 0 h 430"/>
                  <a:gd name="T98" fmla="*/ 588 w 630"/>
                  <a:gd name="T99" fmla="*/ 22 h 430"/>
                  <a:gd name="T100" fmla="*/ 569 w 630"/>
                  <a:gd name="T101" fmla="*/ 39 h 430"/>
                  <a:gd name="T102" fmla="*/ 542 w 630"/>
                  <a:gd name="T103" fmla="*/ 50 h 430"/>
                  <a:gd name="T104" fmla="*/ 494 w 630"/>
                  <a:gd name="T105" fmla="*/ 37 h 430"/>
                  <a:gd name="T106" fmla="*/ 447 w 630"/>
                  <a:gd name="T107" fmla="*/ 22 h 430"/>
                  <a:gd name="T108" fmla="*/ 397 w 630"/>
                  <a:gd name="T109" fmla="*/ 50 h 430"/>
                  <a:gd name="T110" fmla="*/ 339 w 630"/>
                  <a:gd name="T111" fmla="*/ 62 h 430"/>
                  <a:gd name="T112" fmla="*/ 297 w 630"/>
                  <a:gd name="T113" fmla="*/ 68 h 430"/>
                  <a:gd name="T114" fmla="*/ 269 w 630"/>
                  <a:gd name="T115" fmla="*/ 87 h 430"/>
                  <a:gd name="T116" fmla="*/ 225 w 630"/>
                  <a:gd name="T117" fmla="*/ 91 h 430"/>
                  <a:gd name="T118" fmla="*/ 185 w 630"/>
                  <a:gd name="T119" fmla="*/ 108 h 430"/>
                  <a:gd name="T120" fmla="*/ 144 w 630"/>
                  <a:gd name="T121" fmla="*/ 10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0" h="430">
                    <a:moveTo>
                      <a:pt x="128" y="106"/>
                    </a:moveTo>
                    <a:lnTo>
                      <a:pt x="115" y="113"/>
                    </a:lnTo>
                    <a:lnTo>
                      <a:pt x="100" y="150"/>
                    </a:lnTo>
                    <a:lnTo>
                      <a:pt x="81" y="186"/>
                    </a:lnTo>
                    <a:lnTo>
                      <a:pt x="73" y="190"/>
                    </a:lnTo>
                    <a:lnTo>
                      <a:pt x="65" y="202"/>
                    </a:lnTo>
                    <a:lnTo>
                      <a:pt x="54" y="215"/>
                    </a:lnTo>
                    <a:lnTo>
                      <a:pt x="35" y="222"/>
                    </a:lnTo>
                    <a:lnTo>
                      <a:pt x="19" y="227"/>
                    </a:lnTo>
                    <a:lnTo>
                      <a:pt x="0" y="227"/>
                    </a:lnTo>
                    <a:lnTo>
                      <a:pt x="25" y="268"/>
                    </a:lnTo>
                    <a:lnTo>
                      <a:pt x="46" y="289"/>
                    </a:lnTo>
                    <a:lnTo>
                      <a:pt x="65" y="289"/>
                    </a:lnTo>
                    <a:lnTo>
                      <a:pt x="84" y="289"/>
                    </a:lnTo>
                    <a:lnTo>
                      <a:pt x="90" y="299"/>
                    </a:lnTo>
                    <a:lnTo>
                      <a:pt x="71" y="309"/>
                    </a:lnTo>
                    <a:lnTo>
                      <a:pt x="71" y="322"/>
                    </a:lnTo>
                    <a:lnTo>
                      <a:pt x="84" y="342"/>
                    </a:lnTo>
                    <a:lnTo>
                      <a:pt x="100" y="359"/>
                    </a:lnTo>
                    <a:lnTo>
                      <a:pt x="112" y="367"/>
                    </a:lnTo>
                    <a:lnTo>
                      <a:pt x="118" y="355"/>
                    </a:lnTo>
                    <a:lnTo>
                      <a:pt x="134" y="352"/>
                    </a:lnTo>
                    <a:lnTo>
                      <a:pt x="153" y="365"/>
                    </a:lnTo>
                    <a:lnTo>
                      <a:pt x="157" y="355"/>
                    </a:lnTo>
                    <a:lnTo>
                      <a:pt x="188" y="357"/>
                    </a:lnTo>
                    <a:lnTo>
                      <a:pt x="234" y="361"/>
                    </a:lnTo>
                    <a:lnTo>
                      <a:pt x="266" y="369"/>
                    </a:lnTo>
                    <a:lnTo>
                      <a:pt x="279" y="379"/>
                    </a:lnTo>
                    <a:lnTo>
                      <a:pt x="294" y="393"/>
                    </a:lnTo>
                    <a:lnTo>
                      <a:pt x="304" y="402"/>
                    </a:lnTo>
                    <a:lnTo>
                      <a:pt x="317" y="393"/>
                    </a:lnTo>
                    <a:lnTo>
                      <a:pt x="337" y="392"/>
                    </a:lnTo>
                    <a:lnTo>
                      <a:pt x="364" y="407"/>
                    </a:lnTo>
                    <a:lnTo>
                      <a:pt x="397" y="429"/>
                    </a:lnTo>
                    <a:lnTo>
                      <a:pt x="404" y="425"/>
                    </a:lnTo>
                    <a:lnTo>
                      <a:pt x="406" y="408"/>
                    </a:lnTo>
                    <a:lnTo>
                      <a:pt x="406" y="390"/>
                    </a:lnTo>
                    <a:lnTo>
                      <a:pt x="404" y="373"/>
                    </a:lnTo>
                    <a:lnTo>
                      <a:pt x="391" y="355"/>
                    </a:lnTo>
                    <a:lnTo>
                      <a:pt x="381" y="359"/>
                    </a:lnTo>
                    <a:lnTo>
                      <a:pt x="356" y="350"/>
                    </a:lnTo>
                    <a:lnTo>
                      <a:pt x="316" y="328"/>
                    </a:lnTo>
                    <a:lnTo>
                      <a:pt x="304" y="320"/>
                    </a:lnTo>
                    <a:lnTo>
                      <a:pt x="278" y="318"/>
                    </a:lnTo>
                    <a:lnTo>
                      <a:pt x="263" y="311"/>
                    </a:lnTo>
                    <a:lnTo>
                      <a:pt x="263" y="303"/>
                    </a:lnTo>
                    <a:lnTo>
                      <a:pt x="279" y="291"/>
                    </a:lnTo>
                    <a:lnTo>
                      <a:pt x="285" y="287"/>
                    </a:lnTo>
                    <a:lnTo>
                      <a:pt x="275" y="277"/>
                    </a:lnTo>
                    <a:lnTo>
                      <a:pt x="269" y="262"/>
                    </a:lnTo>
                    <a:lnTo>
                      <a:pt x="275" y="256"/>
                    </a:lnTo>
                    <a:lnTo>
                      <a:pt x="297" y="272"/>
                    </a:lnTo>
                    <a:lnTo>
                      <a:pt x="316" y="279"/>
                    </a:lnTo>
                    <a:lnTo>
                      <a:pt x="316" y="265"/>
                    </a:lnTo>
                    <a:lnTo>
                      <a:pt x="304" y="248"/>
                    </a:lnTo>
                    <a:lnTo>
                      <a:pt x="279" y="225"/>
                    </a:lnTo>
                    <a:lnTo>
                      <a:pt x="253" y="193"/>
                    </a:lnTo>
                    <a:lnTo>
                      <a:pt x="250" y="178"/>
                    </a:lnTo>
                    <a:lnTo>
                      <a:pt x="247" y="163"/>
                    </a:lnTo>
                    <a:lnTo>
                      <a:pt x="242" y="149"/>
                    </a:lnTo>
                    <a:lnTo>
                      <a:pt x="240" y="134"/>
                    </a:lnTo>
                    <a:lnTo>
                      <a:pt x="259" y="130"/>
                    </a:lnTo>
                    <a:lnTo>
                      <a:pt x="256" y="140"/>
                    </a:lnTo>
                    <a:lnTo>
                      <a:pt x="272" y="154"/>
                    </a:lnTo>
                    <a:lnTo>
                      <a:pt x="282" y="154"/>
                    </a:lnTo>
                    <a:lnTo>
                      <a:pt x="279" y="163"/>
                    </a:lnTo>
                    <a:lnTo>
                      <a:pt x="332" y="202"/>
                    </a:lnTo>
                    <a:lnTo>
                      <a:pt x="334" y="196"/>
                    </a:lnTo>
                    <a:lnTo>
                      <a:pt x="323" y="178"/>
                    </a:lnTo>
                    <a:lnTo>
                      <a:pt x="339" y="173"/>
                    </a:lnTo>
                    <a:lnTo>
                      <a:pt x="364" y="181"/>
                    </a:lnTo>
                    <a:lnTo>
                      <a:pt x="378" y="196"/>
                    </a:lnTo>
                    <a:lnTo>
                      <a:pt x="381" y="186"/>
                    </a:lnTo>
                    <a:lnTo>
                      <a:pt x="362" y="169"/>
                    </a:lnTo>
                    <a:lnTo>
                      <a:pt x="364" y="161"/>
                    </a:lnTo>
                    <a:lnTo>
                      <a:pt x="378" y="157"/>
                    </a:lnTo>
                    <a:lnTo>
                      <a:pt x="411" y="169"/>
                    </a:lnTo>
                    <a:lnTo>
                      <a:pt x="420" y="164"/>
                    </a:lnTo>
                    <a:lnTo>
                      <a:pt x="417" y="152"/>
                    </a:lnTo>
                    <a:lnTo>
                      <a:pt x="403" y="144"/>
                    </a:lnTo>
                    <a:lnTo>
                      <a:pt x="378" y="136"/>
                    </a:lnTo>
                    <a:lnTo>
                      <a:pt x="362" y="126"/>
                    </a:lnTo>
                    <a:lnTo>
                      <a:pt x="359" y="118"/>
                    </a:lnTo>
                    <a:lnTo>
                      <a:pt x="364" y="109"/>
                    </a:lnTo>
                    <a:lnTo>
                      <a:pt x="400" y="106"/>
                    </a:lnTo>
                    <a:lnTo>
                      <a:pt x="436" y="97"/>
                    </a:lnTo>
                    <a:lnTo>
                      <a:pt x="463" y="99"/>
                    </a:lnTo>
                    <a:lnTo>
                      <a:pt x="511" y="91"/>
                    </a:lnTo>
                    <a:lnTo>
                      <a:pt x="520" y="87"/>
                    </a:lnTo>
                    <a:lnTo>
                      <a:pt x="553" y="97"/>
                    </a:lnTo>
                    <a:lnTo>
                      <a:pt x="581" y="108"/>
                    </a:lnTo>
                    <a:lnTo>
                      <a:pt x="594" y="84"/>
                    </a:lnTo>
                    <a:lnTo>
                      <a:pt x="619" y="60"/>
                    </a:lnTo>
                    <a:lnTo>
                      <a:pt x="626" y="53"/>
                    </a:lnTo>
                    <a:lnTo>
                      <a:pt x="629" y="10"/>
                    </a:lnTo>
                    <a:lnTo>
                      <a:pt x="626" y="7"/>
                    </a:lnTo>
                    <a:lnTo>
                      <a:pt x="613" y="0"/>
                    </a:lnTo>
                    <a:lnTo>
                      <a:pt x="597" y="0"/>
                    </a:lnTo>
                    <a:lnTo>
                      <a:pt x="588" y="7"/>
                    </a:lnTo>
                    <a:lnTo>
                      <a:pt x="588" y="22"/>
                    </a:lnTo>
                    <a:lnTo>
                      <a:pt x="591" y="36"/>
                    </a:lnTo>
                    <a:lnTo>
                      <a:pt x="569" y="39"/>
                    </a:lnTo>
                    <a:lnTo>
                      <a:pt x="553" y="48"/>
                    </a:lnTo>
                    <a:lnTo>
                      <a:pt x="542" y="50"/>
                    </a:lnTo>
                    <a:lnTo>
                      <a:pt x="507" y="43"/>
                    </a:lnTo>
                    <a:lnTo>
                      <a:pt x="494" y="37"/>
                    </a:lnTo>
                    <a:lnTo>
                      <a:pt x="475" y="46"/>
                    </a:lnTo>
                    <a:lnTo>
                      <a:pt x="447" y="22"/>
                    </a:lnTo>
                    <a:lnTo>
                      <a:pt x="417" y="39"/>
                    </a:lnTo>
                    <a:lnTo>
                      <a:pt x="397" y="50"/>
                    </a:lnTo>
                    <a:lnTo>
                      <a:pt x="375" y="58"/>
                    </a:lnTo>
                    <a:lnTo>
                      <a:pt x="339" y="62"/>
                    </a:lnTo>
                    <a:lnTo>
                      <a:pt x="316" y="68"/>
                    </a:lnTo>
                    <a:lnTo>
                      <a:pt x="297" y="68"/>
                    </a:lnTo>
                    <a:lnTo>
                      <a:pt x="288" y="70"/>
                    </a:lnTo>
                    <a:lnTo>
                      <a:pt x="269" y="87"/>
                    </a:lnTo>
                    <a:lnTo>
                      <a:pt x="253" y="87"/>
                    </a:lnTo>
                    <a:lnTo>
                      <a:pt x="225" y="91"/>
                    </a:lnTo>
                    <a:lnTo>
                      <a:pt x="198" y="89"/>
                    </a:lnTo>
                    <a:lnTo>
                      <a:pt x="185" y="108"/>
                    </a:lnTo>
                    <a:lnTo>
                      <a:pt x="163" y="109"/>
                    </a:lnTo>
                    <a:lnTo>
                      <a:pt x="144" y="108"/>
                    </a:lnTo>
                    <a:lnTo>
                      <a:pt x="128" y="106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4" name="Freeform 80"/>
              <p:cNvSpPr>
                <a:spLocks noChangeAspect="1"/>
              </p:cNvSpPr>
              <p:nvPr/>
            </p:nvSpPr>
            <p:spPr bwMode="auto">
              <a:xfrm>
                <a:off x="3459" y="4006"/>
                <a:ext cx="154" cy="97"/>
              </a:xfrm>
              <a:custGeom>
                <a:avLst/>
                <a:gdLst>
                  <a:gd name="T0" fmla="*/ 13 w 154"/>
                  <a:gd name="T1" fmla="*/ 0 h 97"/>
                  <a:gd name="T2" fmla="*/ 0 w 154"/>
                  <a:gd name="T3" fmla="*/ 8 h 97"/>
                  <a:gd name="T4" fmla="*/ 16 w 154"/>
                  <a:gd name="T5" fmla="*/ 29 h 97"/>
                  <a:gd name="T6" fmla="*/ 35 w 154"/>
                  <a:gd name="T7" fmla="*/ 33 h 97"/>
                  <a:gd name="T8" fmla="*/ 57 w 154"/>
                  <a:gd name="T9" fmla="*/ 51 h 97"/>
                  <a:gd name="T10" fmla="*/ 76 w 154"/>
                  <a:gd name="T11" fmla="*/ 60 h 97"/>
                  <a:gd name="T12" fmla="*/ 105 w 154"/>
                  <a:gd name="T13" fmla="*/ 77 h 97"/>
                  <a:gd name="T14" fmla="*/ 124 w 154"/>
                  <a:gd name="T15" fmla="*/ 84 h 97"/>
                  <a:gd name="T16" fmla="*/ 147 w 154"/>
                  <a:gd name="T17" fmla="*/ 96 h 97"/>
                  <a:gd name="T18" fmla="*/ 153 w 154"/>
                  <a:gd name="T19" fmla="*/ 89 h 97"/>
                  <a:gd name="T20" fmla="*/ 105 w 154"/>
                  <a:gd name="T21" fmla="*/ 62 h 97"/>
                  <a:gd name="T22" fmla="*/ 102 w 154"/>
                  <a:gd name="T23" fmla="*/ 49 h 97"/>
                  <a:gd name="T24" fmla="*/ 96 w 154"/>
                  <a:gd name="T25" fmla="*/ 36 h 97"/>
                  <a:gd name="T26" fmla="*/ 79 w 154"/>
                  <a:gd name="T27" fmla="*/ 22 h 97"/>
                  <a:gd name="T28" fmla="*/ 73 w 154"/>
                  <a:gd name="T29" fmla="*/ 24 h 97"/>
                  <a:gd name="T30" fmla="*/ 47 w 154"/>
                  <a:gd name="T31" fmla="*/ 10 h 97"/>
                  <a:gd name="T32" fmla="*/ 32 w 154"/>
                  <a:gd name="T33" fmla="*/ 4 h 97"/>
                  <a:gd name="T34" fmla="*/ 13 w 154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97">
                    <a:moveTo>
                      <a:pt x="13" y="0"/>
                    </a:moveTo>
                    <a:lnTo>
                      <a:pt x="0" y="8"/>
                    </a:lnTo>
                    <a:lnTo>
                      <a:pt x="16" y="29"/>
                    </a:lnTo>
                    <a:lnTo>
                      <a:pt x="35" y="33"/>
                    </a:lnTo>
                    <a:lnTo>
                      <a:pt x="57" y="51"/>
                    </a:lnTo>
                    <a:lnTo>
                      <a:pt x="76" y="60"/>
                    </a:lnTo>
                    <a:lnTo>
                      <a:pt x="105" y="77"/>
                    </a:lnTo>
                    <a:lnTo>
                      <a:pt x="124" y="84"/>
                    </a:lnTo>
                    <a:lnTo>
                      <a:pt x="147" y="96"/>
                    </a:lnTo>
                    <a:lnTo>
                      <a:pt x="153" y="89"/>
                    </a:lnTo>
                    <a:lnTo>
                      <a:pt x="105" y="62"/>
                    </a:lnTo>
                    <a:lnTo>
                      <a:pt x="102" y="49"/>
                    </a:lnTo>
                    <a:lnTo>
                      <a:pt x="96" y="36"/>
                    </a:lnTo>
                    <a:lnTo>
                      <a:pt x="79" y="22"/>
                    </a:lnTo>
                    <a:lnTo>
                      <a:pt x="73" y="24"/>
                    </a:lnTo>
                    <a:lnTo>
                      <a:pt x="47" y="10"/>
                    </a:lnTo>
                    <a:lnTo>
                      <a:pt x="32" y="4"/>
                    </a:lnTo>
                    <a:lnTo>
                      <a:pt x="13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5" name="Freeform 81"/>
              <p:cNvSpPr>
                <a:spLocks noChangeAspect="1"/>
              </p:cNvSpPr>
              <p:nvPr/>
            </p:nvSpPr>
            <p:spPr bwMode="auto">
              <a:xfrm>
                <a:off x="3507" y="4330"/>
                <a:ext cx="295" cy="62"/>
              </a:xfrm>
              <a:custGeom>
                <a:avLst/>
                <a:gdLst>
                  <a:gd name="T0" fmla="*/ 59 w 295"/>
                  <a:gd name="T1" fmla="*/ 12 h 62"/>
                  <a:gd name="T2" fmla="*/ 81 w 295"/>
                  <a:gd name="T3" fmla="*/ 5 h 62"/>
                  <a:gd name="T4" fmla="*/ 92 w 295"/>
                  <a:gd name="T5" fmla="*/ 12 h 62"/>
                  <a:gd name="T6" fmla="*/ 100 w 295"/>
                  <a:gd name="T7" fmla="*/ 15 h 62"/>
                  <a:gd name="T8" fmla="*/ 117 w 295"/>
                  <a:gd name="T9" fmla="*/ 8 h 62"/>
                  <a:gd name="T10" fmla="*/ 127 w 295"/>
                  <a:gd name="T11" fmla="*/ 5 h 62"/>
                  <a:gd name="T12" fmla="*/ 174 w 295"/>
                  <a:gd name="T13" fmla="*/ 8 h 62"/>
                  <a:gd name="T14" fmla="*/ 220 w 295"/>
                  <a:gd name="T15" fmla="*/ 7 h 62"/>
                  <a:gd name="T16" fmla="*/ 233 w 295"/>
                  <a:gd name="T17" fmla="*/ 17 h 62"/>
                  <a:gd name="T18" fmla="*/ 233 w 295"/>
                  <a:gd name="T19" fmla="*/ 23 h 62"/>
                  <a:gd name="T20" fmla="*/ 266 w 295"/>
                  <a:gd name="T21" fmla="*/ 19 h 62"/>
                  <a:gd name="T22" fmla="*/ 284 w 295"/>
                  <a:gd name="T23" fmla="*/ 21 h 62"/>
                  <a:gd name="T24" fmla="*/ 294 w 295"/>
                  <a:gd name="T25" fmla="*/ 29 h 62"/>
                  <a:gd name="T26" fmla="*/ 284 w 295"/>
                  <a:gd name="T27" fmla="*/ 40 h 62"/>
                  <a:gd name="T28" fmla="*/ 256 w 295"/>
                  <a:gd name="T29" fmla="*/ 38 h 62"/>
                  <a:gd name="T30" fmla="*/ 236 w 295"/>
                  <a:gd name="T31" fmla="*/ 46 h 62"/>
                  <a:gd name="T32" fmla="*/ 204 w 295"/>
                  <a:gd name="T33" fmla="*/ 46 h 62"/>
                  <a:gd name="T34" fmla="*/ 171 w 295"/>
                  <a:gd name="T35" fmla="*/ 56 h 62"/>
                  <a:gd name="T36" fmla="*/ 143 w 295"/>
                  <a:gd name="T37" fmla="*/ 61 h 62"/>
                  <a:gd name="T38" fmla="*/ 121 w 295"/>
                  <a:gd name="T39" fmla="*/ 51 h 62"/>
                  <a:gd name="T40" fmla="*/ 92 w 295"/>
                  <a:gd name="T41" fmla="*/ 38 h 62"/>
                  <a:gd name="T42" fmla="*/ 62 w 295"/>
                  <a:gd name="T43" fmla="*/ 38 h 62"/>
                  <a:gd name="T44" fmla="*/ 25 w 295"/>
                  <a:gd name="T45" fmla="*/ 32 h 62"/>
                  <a:gd name="T46" fmla="*/ 10 w 295"/>
                  <a:gd name="T47" fmla="*/ 23 h 62"/>
                  <a:gd name="T48" fmla="*/ 0 w 295"/>
                  <a:gd name="T49" fmla="*/ 7 h 62"/>
                  <a:gd name="T50" fmla="*/ 6 w 295"/>
                  <a:gd name="T51" fmla="*/ 0 h 62"/>
                  <a:gd name="T52" fmla="*/ 38 w 295"/>
                  <a:gd name="T53" fmla="*/ 5 h 62"/>
                  <a:gd name="T54" fmla="*/ 59 w 295"/>
                  <a:gd name="T55" fmla="*/ 1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5" h="62">
                    <a:moveTo>
                      <a:pt x="59" y="12"/>
                    </a:moveTo>
                    <a:lnTo>
                      <a:pt x="81" y="5"/>
                    </a:lnTo>
                    <a:lnTo>
                      <a:pt x="92" y="12"/>
                    </a:lnTo>
                    <a:lnTo>
                      <a:pt x="100" y="15"/>
                    </a:lnTo>
                    <a:lnTo>
                      <a:pt x="117" y="8"/>
                    </a:lnTo>
                    <a:lnTo>
                      <a:pt x="127" y="5"/>
                    </a:lnTo>
                    <a:lnTo>
                      <a:pt x="174" y="8"/>
                    </a:lnTo>
                    <a:lnTo>
                      <a:pt x="220" y="7"/>
                    </a:lnTo>
                    <a:lnTo>
                      <a:pt x="233" y="17"/>
                    </a:lnTo>
                    <a:lnTo>
                      <a:pt x="233" y="23"/>
                    </a:lnTo>
                    <a:lnTo>
                      <a:pt x="266" y="19"/>
                    </a:lnTo>
                    <a:lnTo>
                      <a:pt x="284" y="21"/>
                    </a:lnTo>
                    <a:lnTo>
                      <a:pt x="294" y="29"/>
                    </a:lnTo>
                    <a:lnTo>
                      <a:pt x="284" y="40"/>
                    </a:lnTo>
                    <a:lnTo>
                      <a:pt x="256" y="38"/>
                    </a:lnTo>
                    <a:lnTo>
                      <a:pt x="236" y="46"/>
                    </a:lnTo>
                    <a:lnTo>
                      <a:pt x="204" y="46"/>
                    </a:lnTo>
                    <a:lnTo>
                      <a:pt x="171" y="56"/>
                    </a:lnTo>
                    <a:lnTo>
                      <a:pt x="143" y="61"/>
                    </a:lnTo>
                    <a:lnTo>
                      <a:pt x="121" y="51"/>
                    </a:lnTo>
                    <a:lnTo>
                      <a:pt x="92" y="38"/>
                    </a:lnTo>
                    <a:lnTo>
                      <a:pt x="62" y="38"/>
                    </a:lnTo>
                    <a:lnTo>
                      <a:pt x="25" y="32"/>
                    </a:lnTo>
                    <a:lnTo>
                      <a:pt x="10" y="23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38" y="5"/>
                    </a:lnTo>
                    <a:lnTo>
                      <a:pt x="59" y="12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6" name="Freeform 82"/>
              <p:cNvSpPr>
                <a:spLocks noChangeAspect="1"/>
              </p:cNvSpPr>
              <p:nvPr/>
            </p:nvSpPr>
            <p:spPr bwMode="auto">
              <a:xfrm>
                <a:off x="3632" y="3891"/>
                <a:ext cx="43" cy="32"/>
              </a:xfrm>
              <a:custGeom>
                <a:avLst/>
                <a:gdLst>
                  <a:gd name="T0" fmla="*/ 42 w 43"/>
                  <a:gd name="T1" fmla="*/ 0 h 32"/>
                  <a:gd name="T2" fmla="*/ 15 w 43"/>
                  <a:gd name="T3" fmla="*/ 0 h 32"/>
                  <a:gd name="T4" fmla="*/ 3 w 43"/>
                  <a:gd name="T5" fmla="*/ 7 h 32"/>
                  <a:gd name="T6" fmla="*/ 0 w 43"/>
                  <a:gd name="T7" fmla="*/ 17 h 32"/>
                  <a:gd name="T8" fmla="*/ 0 w 43"/>
                  <a:gd name="T9" fmla="*/ 29 h 32"/>
                  <a:gd name="T10" fmla="*/ 13 w 43"/>
                  <a:gd name="T11" fmla="*/ 31 h 32"/>
                  <a:gd name="T12" fmla="*/ 36 w 43"/>
                  <a:gd name="T13" fmla="*/ 19 h 32"/>
                  <a:gd name="T14" fmla="*/ 42 w 43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32">
                    <a:moveTo>
                      <a:pt x="42" y="0"/>
                    </a:moveTo>
                    <a:lnTo>
                      <a:pt x="15" y="0"/>
                    </a:lnTo>
                    <a:lnTo>
                      <a:pt x="3" y="7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3" y="31"/>
                    </a:lnTo>
                    <a:lnTo>
                      <a:pt x="36" y="19"/>
                    </a:lnTo>
                    <a:lnTo>
                      <a:pt x="42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" name="Freeform 83"/>
              <p:cNvSpPr>
                <a:spLocks noChangeAspect="1"/>
              </p:cNvSpPr>
              <p:nvPr/>
            </p:nvSpPr>
            <p:spPr bwMode="auto">
              <a:xfrm>
                <a:off x="3932" y="4183"/>
                <a:ext cx="62" cy="26"/>
              </a:xfrm>
              <a:custGeom>
                <a:avLst/>
                <a:gdLst>
                  <a:gd name="T0" fmla="*/ 61 w 62"/>
                  <a:gd name="T1" fmla="*/ 7 h 26"/>
                  <a:gd name="T2" fmla="*/ 33 w 62"/>
                  <a:gd name="T3" fmla="*/ 25 h 26"/>
                  <a:gd name="T4" fmla="*/ 13 w 62"/>
                  <a:gd name="T5" fmla="*/ 25 h 26"/>
                  <a:gd name="T6" fmla="*/ 0 w 62"/>
                  <a:gd name="T7" fmla="*/ 17 h 26"/>
                  <a:gd name="T8" fmla="*/ 9 w 62"/>
                  <a:gd name="T9" fmla="*/ 2 h 26"/>
                  <a:gd name="T10" fmla="*/ 39 w 62"/>
                  <a:gd name="T11" fmla="*/ 0 h 26"/>
                  <a:gd name="T12" fmla="*/ 61 w 62"/>
                  <a:gd name="T13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61" y="7"/>
                    </a:moveTo>
                    <a:lnTo>
                      <a:pt x="33" y="25"/>
                    </a:lnTo>
                    <a:lnTo>
                      <a:pt x="13" y="25"/>
                    </a:lnTo>
                    <a:lnTo>
                      <a:pt x="0" y="17"/>
                    </a:lnTo>
                    <a:lnTo>
                      <a:pt x="9" y="2"/>
                    </a:lnTo>
                    <a:lnTo>
                      <a:pt x="39" y="0"/>
                    </a:lnTo>
                    <a:lnTo>
                      <a:pt x="61" y="7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8" name="Freeform 84"/>
              <p:cNvSpPr>
                <a:spLocks noChangeAspect="1"/>
              </p:cNvSpPr>
              <p:nvPr/>
            </p:nvSpPr>
            <p:spPr bwMode="auto">
              <a:xfrm>
                <a:off x="3940" y="4239"/>
                <a:ext cx="64" cy="41"/>
              </a:xfrm>
              <a:custGeom>
                <a:avLst/>
                <a:gdLst>
                  <a:gd name="T0" fmla="*/ 63 w 64"/>
                  <a:gd name="T1" fmla="*/ 0 h 41"/>
                  <a:gd name="T2" fmla="*/ 63 w 64"/>
                  <a:gd name="T3" fmla="*/ 13 h 41"/>
                  <a:gd name="T4" fmla="*/ 24 w 64"/>
                  <a:gd name="T5" fmla="*/ 33 h 41"/>
                  <a:gd name="T6" fmla="*/ 8 w 64"/>
                  <a:gd name="T7" fmla="*/ 40 h 41"/>
                  <a:gd name="T8" fmla="*/ 0 w 64"/>
                  <a:gd name="T9" fmla="*/ 38 h 41"/>
                  <a:gd name="T10" fmla="*/ 6 w 64"/>
                  <a:gd name="T11" fmla="*/ 23 h 41"/>
                  <a:gd name="T12" fmla="*/ 33 w 64"/>
                  <a:gd name="T13" fmla="*/ 7 h 41"/>
                  <a:gd name="T14" fmla="*/ 63 w 64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41">
                    <a:moveTo>
                      <a:pt x="63" y="0"/>
                    </a:moveTo>
                    <a:lnTo>
                      <a:pt x="63" y="13"/>
                    </a:lnTo>
                    <a:lnTo>
                      <a:pt x="24" y="33"/>
                    </a:lnTo>
                    <a:lnTo>
                      <a:pt x="8" y="40"/>
                    </a:lnTo>
                    <a:lnTo>
                      <a:pt x="0" y="38"/>
                    </a:lnTo>
                    <a:lnTo>
                      <a:pt x="6" y="23"/>
                    </a:lnTo>
                    <a:lnTo>
                      <a:pt x="33" y="7"/>
                    </a:lnTo>
                    <a:lnTo>
                      <a:pt x="63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9" name="Freeform 85"/>
              <p:cNvSpPr>
                <a:spLocks noChangeAspect="1"/>
              </p:cNvSpPr>
              <p:nvPr/>
            </p:nvSpPr>
            <p:spPr bwMode="auto">
              <a:xfrm>
                <a:off x="3715" y="3946"/>
                <a:ext cx="77" cy="42"/>
              </a:xfrm>
              <a:custGeom>
                <a:avLst/>
                <a:gdLst>
                  <a:gd name="T0" fmla="*/ 41 w 77"/>
                  <a:gd name="T1" fmla="*/ 0 h 42"/>
                  <a:gd name="T2" fmla="*/ 76 w 77"/>
                  <a:gd name="T3" fmla="*/ 29 h 42"/>
                  <a:gd name="T4" fmla="*/ 70 w 77"/>
                  <a:gd name="T5" fmla="*/ 37 h 42"/>
                  <a:gd name="T6" fmla="*/ 51 w 77"/>
                  <a:gd name="T7" fmla="*/ 41 h 42"/>
                  <a:gd name="T8" fmla="*/ 48 w 77"/>
                  <a:gd name="T9" fmla="*/ 31 h 42"/>
                  <a:gd name="T10" fmla="*/ 41 w 77"/>
                  <a:gd name="T11" fmla="*/ 27 h 42"/>
                  <a:gd name="T12" fmla="*/ 29 w 77"/>
                  <a:gd name="T13" fmla="*/ 31 h 42"/>
                  <a:gd name="T14" fmla="*/ 16 w 77"/>
                  <a:gd name="T15" fmla="*/ 24 h 42"/>
                  <a:gd name="T16" fmla="*/ 10 w 77"/>
                  <a:gd name="T17" fmla="*/ 19 h 42"/>
                  <a:gd name="T18" fmla="*/ 19 w 77"/>
                  <a:gd name="T19" fmla="*/ 14 h 42"/>
                  <a:gd name="T20" fmla="*/ 3 w 77"/>
                  <a:gd name="T21" fmla="*/ 21 h 42"/>
                  <a:gd name="T22" fmla="*/ 0 w 77"/>
                  <a:gd name="T23" fmla="*/ 14 h 42"/>
                  <a:gd name="T24" fmla="*/ 22 w 77"/>
                  <a:gd name="T25" fmla="*/ 8 h 42"/>
                  <a:gd name="T26" fmla="*/ 4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41" y="0"/>
                    </a:moveTo>
                    <a:lnTo>
                      <a:pt x="76" y="29"/>
                    </a:lnTo>
                    <a:lnTo>
                      <a:pt x="70" y="37"/>
                    </a:lnTo>
                    <a:lnTo>
                      <a:pt x="51" y="4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29" y="31"/>
                    </a:lnTo>
                    <a:lnTo>
                      <a:pt x="16" y="24"/>
                    </a:lnTo>
                    <a:lnTo>
                      <a:pt x="10" y="19"/>
                    </a:lnTo>
                    <a:lnTo>
                      <a:pt x="19" y="14"/>
                    </a:lnTo>
                    <a:lnTo>
                      <a:pt x="3" y="21"/>
                    </a:lnTo>
                    <a:lnTo>
                      <a:pt x="0" y="14"/>
                    </a:lnTo>
                    <a:lnTo>
                      <a:pt x="22" y="8"/>
                    </a:lnTo>
                    <a:lnTo>
                      <a:pt x="41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7" name="Group 86"/>
            <p:cNvGrpSpPr>
              <a:grpSpLocks noChangeAspect="1"/>
            </p:cNvGrpSpPr>
            <p:nvPr/>
          </p:nvGrpSpPr>
          <p:grpSpPr bwMode="auto">
            <a:xfrm>
              <a:off x="1778295" y="2616994"/>
              <a:ext cx="1928812" cy="2173287"/>
              <a:chOff x="992" y="2693"/>
              <a:chExt cx="1123" cy="1009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199" name="Freeform 87"/>
              <p:cNvSpPr>
                <a:spLocks noChangeAspect="1"/>
              </p:cNvSpPr>
              <p:nvPr/>
            </p:nvSpPr>
            <p:spPr bwMode="auto">
              <a:xfrm>
                <a:off x="2017" y="3564"/>
                <a:ext cx="98" cy="138"/>
              </a:xfrm>
              <a:custGeom>
                <a:avLst/>
                <a:gdLst>
                  <a:gd name="T0" fmla="*/ 97 w 98"/>
                  <a:gd name="T1" fmla="*/ 0 h 138"/>
                  <a:gd name="T2" fmla="*/ 65 w 98"/>
                  <a:gd name="T3" fmla="*/ 29 h 138"/>
                  <a:gd name="T4" fmla="*/ 28 w 98"/>
                  <a:gd name="T5" fmla="*/ 29 h 138"/>
                  <a:gd name="T6" fmla="*/ 0 w 98"/>
                  <a:gd name="T7" fmla="*/ 46 h 138"/>
                  <a:gd name="T8" fmla="*/ 6 w 98"/>
                  <a:gd name="T9" fmla="*/ 70 h 138"/>
                  <a:gd name="T10" fmla="*/ 6 w 98"/>
                  <a:gd name="T11" fmla="*/ 108 h 138"/>
                  <a:gd name="T12" fmla="*/ 28 w 98"/>
                  <a:gd name="T13" fmla="*/ 137 h 138"/>
                  <a:gd name="T14" fmla="*/ 54 w 98"/>
                  <a:gd name="T15" fmla="*/ 129 h 138"/>
                  <a:gd name="T16" fmla="*/ 59 w 98"/>
                  <a:gd name="T17" fmla="*/ 112 h 138"/>
                  <a:gd name="T18" fmla="*/ 87 w 98"/>
                  <a:gd name="T19" fmla="*/ 75 h 138"/>
                  <a:gd name="T20" fmla="*/ 87 w 98"/>
                  <a:gd name="T21" fmla="*/ 53 h 138"/>
                  <a:gd name="T22" fmla="*/ 97 w 98"/>
                  <a:gd name="T2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38">
                    <a:moveTo>
                      <a:pt x="97" y="0"/>
                    </a:moveTo>
                    <a:lnTo>
                      <a:pt x="65" y="29"/>
                    </a:lnTo>
                    <a:lnTo>
                      <a:pt x="28" y="29"/>
                    </a:lnTo>
                    <a:lnTo>
                      <a:pt x="0" y="46"/>
                    </a:lnTo>
                    <a:lnTo>
                      <a:pt x="6" y="70"/>
                    </a:lnTo>
                    <a:lnTo>
                      <a:pt x="6" y="108"/>
                    </a:lnTo>
                    <a:lnTo>
                      <a:pt x="28" y="137"/>
                    </a:lnTo>
                    <a:lnTo>
                      <a:pt x="54" y="129"/>
                    </a:lnTo>
                    <a:lnTo>
                      <a:pt x="59" y="112"/>
                    </a:lnTo>
                    <a:lnTo>
                      <a:pt x="87" y="75"/>
                    </a:lnTo>
                    <a:lnTo>
                      <a:pt x="87" y="53"/>
                    </a:lnTo>
                    <a:lnTo>
                      <a:pt x="97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Freeform 88"/>
              <p:cNvSpPr>
                <a:spLocks noChangeAspect="1"/>
              </p:cNvSpPr>
              <p:nvPr/>
            </p:nvSpPr>
            <p:spPr bwMode="auto">
              <a:xfrm>
                <a:off x="992" y="2693"/>
                <a:ext cx="1123" cy="829"/>
              </a:xfrm>
              <a:custGeom>
                <a:avLst/>
                <a:gdLst>
                  <a:gd name="T0" fmla="*/ 16 w 1123"/>
                  <a:gd name="T1" fmla="*/ 161 h 829"/>
                  <a:gd name="T2" fmla="*/ 19 w 1123"/>
                  <a:gd name="T3" fmla="*/ 193 h 829"/>
                  <a:gd name="T4" fmla="*/ 109 w 1123"/>
                  <a:gd name="T5" fmla="*/ 245 h 829"/>
                  <a:gd name="T6" fmla="*/ 180 w 1123"/>
                  <a:gd name="T7" fmla="*/ 277 h 829"/>
                  <a:gd name="T8" fmla="*/ 172 w 1123"/>
                  <a:gd name="T9" fmla="*/ 323 h 829"/>
                  <a:gd name="T10" fmla="*/ 214 w 1123"/>
                  <a:gd name="T11" fmla="*/ 388 h 829"/>
                  <a:gd name="T12" fmla="*/ 233 w 1123"/>
                  <a:gd name="T13" fmla="*/ 477 h 829"/>
                  <a:gd name="T14" fmla="*/ 194 w 1123"/>
                  <a:gd name="T15" fmla="*/ 477 h 829"/>
                  <a:gd name="T16" fmla="*/ 169 w 1123"/>
                  <a:gd name="T17" fmla="*/ 522 h 829"/>
                  <a:gd name="T18" fmla="*/ 144 w 1123"/>
                  <a:gd name="T19" fmla="*/ 568 h 829"/>
                  <a:gd name="T20" fmla="*/ 84 w 1123"/>
                  <a:gd name="T21" fmla="*/ 647 h 829"/>
                  <a:gd name="T22" fmla="*/ 87 w 1123"/>
                  <a:gd name="T23" fmla="*/ 686 h 829"/>
                  <a:gd name="T24" fmla="*/ 237 w 1123"/>
                  <a:gd name="T25" fmla="*/ 760 h 829"/>
                  <a:gd name="T26" fmla="*/ 365 w 1123"/>
                  <a:gd name="T27" fmla="*/ 806 h 829"/>
                  <a:gd name="T28" fmla="*/ 477 w 1123"/>
                  <a:gd name="T29" fmla="*/ 828 h 829"/>
                  <a:gd name="T30" fmla="*/ 518 w 1123"/>
                  <a:gd name="T31" fmla="*/ 765 h 829"/>
                  <a:gd name="T32" fmla="*/ 620 w 1123"/>
                  <a:gd name="T33" fmla="*/ 737 h 829"/>
                  <a:gd name="T34" fmla="*/ 694 w 1123"/>
                  <a:gd name="T35" fmla="*/ 766 h 829"/>
                  <a:gd name="T36" fmla="*/ 795 w 1123"/>
                  <a:gd name="T37" fmla="*/ 806 h 829"/>
                  <a:gd name="T38" fmla="*/ 888 w 1123"/>
                  <a:gd name="T39" fmla="*/ 789 h 829"/>
                  <a:gd name="T40" fmla="*/ 956 w 1123"/>
                  <a:gd name="T41" fmla="*/ 736 h 829"/>
                  <a:gd name="T42" fmla="*/ 914 w 1123"/>
                  <a:gd name="T43" fmla="*/ 713 h 829"/>
                  <a:gd name="T44" fmla="*/ 907 w 1123"/>
                  <a:gd name="T45" fmla="*/ 637 h 829"/>
                  <a:gd name="T46" fmla="*/ 934 w 1123"/>
                  <a:gd name="T47" fmla="*/ 568 h 829"/>
                  <a:gd name="T48" fmla="*/ 934 w 1123"/>
                  <a:gd name="T49" fmla="*/ 503 h 829"/>
                  <a:gd name="T50" fmla="*/ 885 w 1123"/>
                  <a:gd name="T51" fmla="*/ 505 h 829"/>
                  <a:gd name="T52" fmla="*/ 863 w 1123"/>
                  <a:gd name="T53" fmla="*/ 495 h 829"/>
                  <a:gd name="T54" fmla="*/ 914 w 1123"/>
                  <a:gd name="T55" fmla="*/ 450 h 829"/>
                  <a:gd name="T56" fmla="*/ 994 w 1123"/>
                  <a:gd name="T57" fmla="*/ 392 h 829"/>
                  <a:gd name="T58" fmla="*/ 1035 w 1123"/>
                  <a:gd name="T59" fmla="*/ 364 h 829"/>
                  <a:gd name="T60" fmla="*/ 1068 w 1123"/>
                  <a:gd name="T61" fmla="*/ 308 h 829"/>
                  <a:gd name="T62" fmla="*/ 1122 w 1123"/>
                  <a:gd name="T63" fmla="*/ 259 h 829"/>
                  <a:gd name="T64" fmla="*/ 1057 w 1123"/>
                  <a:gd name="T65" fmla="*/ 236 h 829"/>
                  <a:gd name="T66" fmla="*/ 981 w 1123"/>
                  <a:gd name="T67" fmla="*/ 216 h 829"/>
                  <a:gd name="T68" fmla="*/ 928 w 1123"/>
                  <a:gd name="T69" fmla="*/ 181 h 829"/>
                  <a:gd name="T70" fmla="*/ 854 w 1123"/>
                  <a:gd name="T71" fmla="*/ 132 h 829"/>
                  <a:gd name="T72" fmla="*/ 792 w 1123"/>
                  <a:gd name="T73" fmla="*/ 84 h 829"/>
                  <a:gd name="T74" fmla="*/ 748 w 1123"/>
                  <a:gd name="T75" fmla="*/ 33 h 829"/>
                  <a:gd name="T76" fmla="*/ 652 w 1123"/>
                  <a:gd name="T77" fmla="*/ 2 h 829"/>
                  <a:gd name="T78" fmla="*/ 611 w 1123"/>
                  <a:gd name="T79" fmla="*/ 39 h 829"/>
                  <a:gd name="T80" fmla="*/ 467 w 1123"/>
                  <a:gd name="T81" fmla="*/ 96 h 829"/>
                  <a:gd name="T82" fmla="*/ 390 w 1123"/>
                  <a:gd name="T83" fmla="*/ 115 h 829"/>
                  <a:gd name="T84" fmla="*/ 322 w 1123"/>
                  <a:gd name="T85" fmla="*/ 86 h 829"/>
                  <a:gd name="T86" fmla="*/ 292 w 1123"/>
                  <a:gd name="T87" fmla="*/ 62 h 829"/>
                  <a:gd name="T88" fmla="*/ 300 w 1123"/>
                  <a:gd name="T89" fmla="*/ 92 h 829"/>
                  <a:gd name="T90" fmla="*/ 290 w 1123"/>
                  <a:gd name="T91" fmla="*/ 125 h 829"/>
                  <a:gd name="T92" fmla="*/ 268 w 1123"/>
                  <a:gd name="T93" fmla="*/ 152 h 829"/>
                  <a:gd name="T94" fmla="*/ 208 w 1123"/>
                  <a:gd name="T95" fmla="*/ 140 h 829"/>
                  <a:gd name="T96" fmla="*/ 137 w 1123"/>
                  <a:gd name="T97" fmla="*/ 106 h 829"/>
                  <a:gd name="T98" fmla="*/ 87 w 1123"/>
                  <a:gd name="T99" fmla="*/ 12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3" h="829">
                    <a:moveTo>
                      <a:pt x="19" y="117"/>
                    </a:moveTo>
                    <a:lnTo>
                      <a:pt x="29" y="137"/>
                    </a:lnTo>
                    <a:lnTo>
                      <a:pt x="19" y="154"/>
                    </a:lnTo>
                    <a:lnTo>
                      <a:pt x="16" y="161"/>
                    </a:lnTo>
                    <a:lnTo>
                      <a:pt x="0" y="156"/>
                    </a:lnTo>
                    <a:lnTo>
                      <a:pt x="6" y="166"/>
                    </a:lnTo>
                    <a:lnTo>
                      <a:pt x="6" y="176"/>
                    </a:lnTo>
                    <a:lnTo>
                      <a:pt x="19" y="193"/>
                    </a:lnTo>
                    <a:lnTo>
                      <a:pt x="44" y="187"/>
                    </a:lnTo>
                    <a:lnTo>
                      <a:pt x="77" y="214"/>
                    </a:lnTo>
                    <a:lnTo>
                      <a:pt x="90" y="232"/>
                    </a:lnTo>
                    <a:lnTo>
                      <a:pt x="109" y="245"/>
                    </a:lnTo>
                    <a:lnTo>
                      <a:pt x="134" y="245"/>
                    </a:lnTo>
                    <a:lnTo>
                      <a:pt x="144" y="260"/>
                    </a:lnTo>
                    <a:lnTo>
                      <a:pt x="166" y="275"/>
                    </a:lnTo>
                    <a:lnTo>
                      <a:pt x="180" y="277"/>
                    </a:lnTo>
                    <a:lnTo>
                      <a:pt x="183" y="284"/>
                    </a:lnTo>
                    <a:lnTo>
                      <a:pt x="175" y="298"/>
                    </a:lnTo>
                    <a:lnTo>
                      <a:pt x="175" y="310"/>
                    </a:lnTo>
                    <a:lnTo>
                      <a:pt x="172" y="323"/>
                    </a:lnTo>
                    <a:lnTo>
                      <a:pt x="166" y="344"/>
                    </a:lnTo>
                    <a:lnTo>
                      <a:pt x="188" y="364"/>
                    </a:lnTo>
                    <a:lnTo>
                      <a:pt x="214" y="378"/>
                    </a:lnTo>
                    <a:lnTo>
                      <a:pt x="214" y="388"/>
                    </a:lnTo>
                    <a:lnTo>
                      <a:pt x="211" y="423"/>
                    </a:lnTo>
                    <a:lnTo>
                      <a:pt x="205" y="452"/>
                    </a:lnTo>
                    <a:lnTo>
                      <a:pt x="211" y="464"/>
                    </a:lnTo>
                    <a:lnTo>
                      <a:pt x="233" y="477"/>
                    </a:lnTo>
                    <a:lnTo>
                      <a:pt x="233" y="501"/>
                    </a:lnTo>
                    <a:lnTo>
                      <a:pt x="233" y="518"/>
                    </a:lnTo>
                    <a:lnTo>
                      <a:pt x="208" y="493"/>
                    </a:lnTo>
                    <a:lnTo>
                      <a:pt x="194" y="477"/>
                    </a:lnTo>
                    <a:lnTo>
                      <a:pt x="186" y="481"/>
                    </a:lnTo>
                    <a:lnTo>
                      <a:pt x="191" y="493"/>
                    </a:lnTo>
                    <a:lnTo>
                      <a:pt x="183" y="508"/>
                    </a:lnTo>
                    <a:lnTo>
                      <a:pt x="169" y="522"/>
                    </a:lnTo>
                    <a:lnTo>
                      <a:pt x="160" y="532"/>
                    </a:lnTo>
                    <a:lnTo>
                      <a:pt x="172" y="542"/>
                    </a:lnTo>
                    <a:lnTo>
                      <a:pt x="163" y="553"/>
                    </a:lnTo>
                    <a:lnTo>
                      <a:pt x="144" y="568"/>
                    </a:lnTo>
                    <a:lnTo>
                      <a:pt x="141" y="580"/>
                    </a:lnTo>
                    <a:lnTo>
                      <a:pt x="131" y="594"/>
                    </a:lnTo>
                    <a:lnTo>
                      <a:pt x="102" y="621"/>
                    </a:lnTo>
                    <a:lnTo>
                      <a:pt x="84" y="647"/>
                    </a:lnTo>
                    <a:lnTo>
                      <a:pt x="84" y="652"/>
                    </a:lnTo>
                    <a:lnTo>
                      <a:pt x="93" y="660"/>
                    </a:lnTo>
                    <a:lnTo>
                      <a:pt x="82" y="672"/>
                    </a:lnTo>
                    <a:lnTo>
                      <a:pt x="87" y="686"/>
                    </a:lnTo>
                    <a:lnTo>
                      <a:pt x="103" y="705"/>
                    </a:lnTo>
                    <a:lnTo>
                      <a:pt x="172" y="734"/>
                    </a:lnTo>
                    <a:lnTo>
                      <a:pt x="221" y="765"/>
                    </a:lnTo>
                    <a:lnTo>
                      <a:pt x="237" y="760"/>
                    </a:lnTo>
                    <a:lnTo>
                      <a:pt x="262" y="754"/>
                    </a:lnTo>
                    <a:lnTo>
                      <a:pt x="346" y="780"/>
                    </a:lnTo>
                    <a:lnTo>
                      <a:pt x="358" y="789"/>
                    </a:lnTo>
                    <a:lnTo>
                      <a:pt x="365" y="806"/>
                    </a:lnTo>
                    <a:lnTo>
                      <a:pt x="380" y="811"/>
                    </a:lnTo>
                    <a:lnTo>
                      <a:pt x="399" y="814"/>
                    </a:lnTo>
                    <a:lnTo>
                      <a:pt x="428" y="826"/>
                    </a:lnTo>
                    <a:lnTo>
                      <a:pt x="477" y="828"/>
                    </a:lnTo>
                    <a:lnTo>
                      <a:pt x="492" y="814"/>
                    </a:lnTo>
                    <a:lnTo>
                      <a:pt x="496" y="797"/>
                    </a:lnTo>
                    <a:lnTo>
                      <a:pt x="496" y="779"/>
                    </a:lnTo>
                    <a:lnTo>
                      <a:pt x="518" y="765"/>
                    </a:lnTo>
                    <a:lnTo>
                      <a:pt x="560" y="748"/>
                    </a:lnTo>
                    <a:lnTo>
                      <a:pt x="579" y="746"/>
                    </a:lnTo>
                    <a:lnTo>
                      <a:pt x="601" y="737"/>
                    </a:lnTo>
                    <a:lnTo>
                      <a:pt x="620" y="737"/>
                    </a:lnTo>
                    <a:lnTo>
                      <a:pt x="642" y="748"/>
                    </a:lnTo>
                    <a:lnTo>
                      <a:pt x="658" y="763"/>
                    </a:lnTo>
                    <a:lnTo>
                      <a:pt x="677" y="763"/>
                    </a:lnTo>
                    <a:lnTo>
                      <a:pt x="694" y="766"/>
                    </a:lnTo>
                    <a:lnTo>
                      <a:pt x="726" y="768"/>
                    </a:lnTo>
                    <a:lnTo>
                      <a:pt x="748" y="789"/>
                    </a:lnTo>
                    <a:lnTo>
                      <a:pt x="767" y="799"/>
                    </a:lnTo>
                    <a:lnTo>
                      <a:pt x="795" y="806"/>
                    </a:lnTo>
                    <a:lnTo>
                      <a:pt x="819" y="816"/>
                    </a:lnTo>
                    <a:lnTo>
                      <a:pt x="832" y="818"/>
                    </a:lnTo>
                    <a:lnTo>
                      <a:pt x="866" y="793"/>
                    </a:lnTo>
                    <a:lnTo>
                      <a:pt x="888" y="789"/>
                    </a:lnTo>
                    <a:lnTo>
                      <a:pt x="904" y="779"/>
                    </a:lnTo>
                    <a:lnTo>
                      <a:pt x="928" y="766"/>
                    </a:lnTo>
                    <a:lnTo>
                      <a:pt x="959" y="765"/>
                    </a:lnTo>
                    <a:lnTo>
                      <a:pt x="956" y="736"/>
                    </a:lnTo>
                    <a:lnTo>
                      <a:pt x="950" y="727"/>
                    </a:lnTo>
                    <a:lnTo>
                      <a:pt x="936" y="713"/>
                    </a:lnTo>
                    <a:lnTo>
                      <a:pt x="926" y="715"/>
                    </a:lnTo>
                    <a:lnTo>
                      <a:pt x="914" y="713"/>
                    </a:lnTo>
                    <a:lnTo>
                      <a:pt x="904" y="701"/>
                    </a:lnTo>
                    <a:lnTo>
                      <a:pt x="901" y="672"/>
                    </a:lnTo>
                    <a:lnTo>
                      <a:pt x="923" y="653"/>
                    </a:lnTo>
                    <a:lnTo>
                      <a:pt x="907" y="637"/>
                    </a:lnTo>
                    <a:lnTo>
                      <a:pt x="907" y="631"/>
                    </a:lnTo>
                    <a:lnTo>
                      <a:pt x="939" y="606"/>
                    </a:lnTo>
                    <a:lnTo>
                      <a:pt x="939" y="597"/>
                    </a:lnTo>
                    <a:lnTo>
                      <a:pt x="934" y="568"/>
                    </a:lnTo>
                    <a:lnTo>
                      <a:pt x="953" y="553"/>
                    </a:lnTo>
                    <a:lnTo>
                      <a:pt x="936" y="536"/>
                    </a:lnTo>
                    <a:lnTo>
                      <a:pt x="936" y="524"/>
                    </a:lnTo>
                    <a:lnTo>
                      <a:pt x="934" y="503"/>
                    </a:lnTo>
                    <a:lnTo>
                      <a:pt x="926" y="498"/>
                    </a:lnTo>
                    <a:lnTo>
                      <a:pt x="907" y="498"/>
                    </a:lnTo>
                    <a:lnTo>
                      <a:pt x="889" y="501"/>
                    </a:lnTo>
                    <a:lnTo>
                      <a:pt x="885" y="505"/>
                    </a:lnTo>
                    <a:lnTo>
                      <a:pt x="873" y="513"/>
                    </a:lnTo>
                    <a:lnTo>
                      <a:pt x="857" y="518"/>
                    </a:lnTo>
                    <a:lnTo>
                      <a:pt x="851" y="505"/>
                    </a:lnTo>
                    <a:lnTo>
                      <a:pt x="863" y="495"/>
                    </a:lnTo>
                    <a:lnTo>
                      <a:pt x="869" y="487"/>
                    </a:lnTo>
                    <a:lnTo>
                      <a:pt x="869" y="477"/>
                    </a:lnTo>
                    <a:lnTo>
                      <a:pt x="898" y="454"/>
                    </a:lnTo>
                    <a:lnTo>
                      <a:pt x="914" y="450"/>
                    </a:lnTo>
                    <a:lnTo>
                      <a:pt x="917" y="433"/>
                    </a:lnTo>
                    <a:lnTo>
                      <a:pt x="934" y="419"/>
                    </a:lnTo>
                    <a:lnTo>
                      <a:pt x="981" y="392"/>
                    </a:lnTo>
                    <a:lnTo>
                      <a:pt x="994" y="392"/>
                    </a:lnTo>
                    <a:lnTo>
                      <a:pt x="1000" y="382"/>
                    </a:lnTo>
                    <a:lnTo>
                      <a:pt x="1016" y="370"/>
                    </a:lnTo>
                    <a:lnTo>
                      <a:pt x="1029" y="370"/>
                    </a:lnTo>
                    <a:lnTo>
                      <a:pt x="1035" y="364"/>
                    </a:lnTo>
                    <a:lnTo>
                      <a:pt x="1042" y="359"/>
                    </a:lnTo>
                    <a:lnTo>
                      <a:pt x="1054" y="345"/>
                    </a:lnTo>
                    <a:lnTo>
                      <a:pt x="1065" y="323"/>
                    </a:lnTo>
                    <a:lnTo>
                      <a:pt x="1068" y="308"/>
                    </a:lnTo>
                    <a:lnTo>
                      <a:pt x="1068" y="296"/>
                    </a:lnTo>
                    <a:lnTo>
                      <a:pt x="1084" y="279"/>
                    </a:lnTo>
                    <a:lnTo>
                      <a:pt x="1109" y="269"/>
                    </a:lnTo>
                    <a:lnTo>
                      <a:pt x="1122" y="259"/>
                    </a:lnTo>
                    <a:lnTo>
                      <a:pt x="1122" y="255"/>
                    </a:lnTo>
                    <a:lnTo>
                      <a:pt x="1100" y="243"/>
                    </a:lnTo>
                    <a:lnTo>
                      <a:pt x="1090" y="238"/>
                    </a:lnTo>
                    <a:lnTo>
                      <a:pt x="1057" y="236"/>
                    </a:lnTo>
                    <a:lnTo>
                      <a:pt x="1020" y="232"/>
                    </a:lnTo>
                    <a:lnTo>
                      <a:pt x="1007" y="231"/>
                    </a:lnTo>
                    <a:lnTo>
                      <a:pt x="994" y="226"/>
                    </a:lnTo>
                    <a:lnTo>
                      <a:pt x="981" y="216"/>
                    </a:lnTo>
                    <a:lnTo>
                      <a:pt x="969" y="200"/>
                    </a:lnTo>
                    <a:lnTo>
                      <a:pt x="959" y="190"/>
                    </a:lnTo>
                    <a:lnTo>
                      <a:pt x="944" y="185"/>
                    </a:lnTo>
                    <a:lnTo>
                      <a:pt x="928" y="181"/>
                    </a:lnTo>
                    <a:lnTo>
                      <a:pt x="920" y="178"/>
                    </a:lnTo>
                    <a:lnTo>
                      <a:pt x="898" y="164"/>
                    </a:lnTo>
                    <a:lnTo>
                      <a:pt x="870" y="147"/>
                    </a:lnTo>
                    <a:lnTo>
                      <a:pt x="854" y="132"/>
                    </a:lnTo>
                    <a:lnTo>
                      <a:pt x="835" y="127"/>
                    </a:lnTo>
                    <a:lnTo>
                      <a:pt x="825" y="121"/>
                    </a:lnTo>
                    <a:lnTo>
                      <a:pt x="816" y="105"/>
                    </a:lnTo>
                    <a:lnTo>
                      <a:pt x="792" y="84"/>
                    </a:lnTo>
                    <a:lnTo>
                      <a:pt x="786" y="70"/>
                    </a:lnTo>
                    <a:lnTo>
                      <a:pt x="767" y="55"/>
                    </a:lnTo>
                    <a:lnTo>
                      <a:pt x="758" y="43"/>
                    </a:lnTo>
                    <a:lnTo>
                      <a:pt x="748" y="33"/>
                    </a:lnTo>
                    <a:lnTo>
                      <a:pt x="729" y="22"/>
                    </a:lnTo>
                    <a:lnTo>
                      <a:pt x="710" y="7"/>
                    </a:lnTo>
                    <a:lnTo>
                      <a:pt x="694" y="0"/>
                    </a:lnTo>
                    <a:lnTo>
                      <a:pt x="652" y="2"/>
                    </a:lnTo>
                    <a:lnTo>
                      <a:pt x="636" y="2"/>
                    </a:lnTo>
                    <a:lnTo>
                      <a:pt x="614" y="14"/>
                    </a:lnTo>
                    <a:lnTo>
                      <a:pt x="627" y="24"/>
                    </a:lnTo>
                    <a:lnTo>
                      <a:pt x="611" y="39"/>
                    </a:lnTo>
                    <a:lnTo>
                      <a:pt x="570" y="78"/>
                    </a:lnTo>
                    <a:lnTo>
                      <a:pt x="549" y="86"/>
                    </a:lnTo>
                    <a:lnTo>
                      <a:pt x="492" y="91"/>
                    </a:lnTo>
                    <a:lnTo>
                      <a:pt x="467" y="96"/>
                    </a:lnTo>
                    <a:lnTo>
                      <a:pt x="454" y="106"/>
                    </a:lnTo>
                    <a:lnTo>
                      <a:pt x="448" y="115"/>
                    </a:lnTo>
                    <a:lnTo>
                      <a:pt x="426" y="111"/>
                    </a:lnTo>
                    <a:lnTo>
                      <a:pt x="390" y="115"/>
                    </a:lnTo>
                    <a:lnTo>
                      <a:pt x="368" y="113"/>
                    </a:lnTo>
                    <a:lnTo>
                      <a:pt x="349" y="103"/>
                    </a:lnTo>
                    <a:lnTo>
                      <a:pt x="336" y="91"/>
                    </a:lnTo>
                    <a:lnTo>
                      <a:pt x="322" y="86"/>
                    </a:lnTo>
                    <a:lnTo>
                      <a:pt x="333" y="76"/>
                    </a:lnTo>
                    <a:lnTo>
                      <a:pt x="317" y="65"/>
                    </a:lnTo>
                    <a:lnTo>
                      <a:pt x="303" y="63"/>
                    </a:lnTo>
                    <a:lnTo>
                      <a:pt x="292" y="62"/>
                    </a:lnTo>
                    <a:lnTo>
                      <a:pt x="290" y="65"/>
                    </a:lnTo>
                    <a:lnTo>
                      <a:pt x="300" y="74"/>
                    </a:lnTo>
                    <a:lnTo>
                      <a:pt x="294" y="80"/>
                    </a:lnTo>
                    <a:lnTo>
                      <a:pt x="300" y="92"/>
                    </a:lnTo>
                    <a:lnTo>
                      <a:pt x="303" y="106"/>
                    </a:lnTo>
                    <a:lnTo>
                      <a:pt x="303" y="117"/>
                    </a:lnTo>
                    <a:lnTo>
                      <a:pt x="300" y="120"/>
                    </a:lnTo>
                    <a:lnTo>
                      <a:pt x="290" y="125"/>
                    </a:lnTo>
                    <a:lnTo>
                      <a:pt x="287" y="135"/>
                    </a:lnTo>
                    <a:lnTo>
                      <a:pt x="287" y="146"/>
                    </a:lnTo>
                    <a:lnTo>
                      <a:pt x="284" y="154"/>
                    </a:lnTo>
                    <a:lnTo>
                      <a:pt x="268" y="152"/>
                    </a:lnTo>
                    <a:lnTo>
                      <a:pt x="249" y="144"/>
                    </a:lnTo>
                    <a:lnTo>
                      <a:pt x="237" y="152"/>
                    </a:lnTo>
                    <a:lnTo>
                      <a:pt x="218" y="142"/>
                    </a:lnTo>
                    <a:lnTo>
                      <a:pt x="208" y="140"/>
                    </a:lnTo>
                    <a:lnTo>
                      <a:pt x="194" y="147"/>
                    </a:lnTo>
                    <a:lnTo>
                      <a:pt x="183" y="146"/>
                    </a:lnTo>
                    <a:lnTo>
                      <a:pt x="183" y="140"/>
                    </a:lnTo>
                    <a:lnTo>
                      <a:pt x="137" y="106"/>
                    </a:lnTo>
                    <a:lnTo>
                      <a:pt x="125" y="105"/>
                    </a:lnTo>
                    <a:lnTo>
                      <a:pt x="118" y="111"/>
                    </a:lnTo>
                    <a:lnTo>
                      <a:pt x="99" y="117"/>
                    </a:lnTo>
                    <a:lnTo>
                      <a:pt x="87" y="120"/>
                    </a:lnTo>
                    <a:lnTo>
                      <a:pt x="74" y="109"/>
                    </a:lnTo>
                    <a:lnTo>
                      <a:pt x="41" y="109"/>
                    </a:lnTo>
                    <a:lnTo>
                      <a:pt x="19" y="117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8" name="Freeform 89"/>
            <p:cNvSpPr>
              <a:spLocks noChangeAspect="1"/>
            </p:cNvSpPr>
            <p:nvPr/>
          </p:nvSpPr>
          <p:spPr bwMode="auto">
            <a:xfrm>
              <a:off x="5542400" y="1424172"/>
              <a:ext cx="937651" cy="469860"/>
            </a:xfrm>
            <a:custGeom>
              <a:avLst/>
              <a:gdLst>
                <a:gd name="T0" fmla="*/ 134 w 545"/>
                <a:gd name="T1" fmla="*/ 72 h 218"/>
                <a:gd name="T2" fmla="*/ 122 w 545"/>
                <a:gd name="T3" fmla="*/ 43 h 218"/>
                <a:gd name="T4" fmla="*/ 87 w 545"/>
                <a:gd name="T5" fmla="*/ 29 h 218"/>
                <a:gd name="T6" fmla="*/ 49 w 545"/>
                <a:gd name="T7" fmla="*/ 51 h 218"/>
                <a:gd name="T8" fmla="*/ 25 w 545"/>
                <a:gd name="T9" fmla="*/ 99 h 218"/>
                <a:gd name="T10" fmla="*/ 19 w 545"/>
                <a:gd name="T11" fmla="*/ 116 h 218"/>
                <a:gd name="T12" fmla="*/ 0 w 545"/>
                <a:gd name="T13" fmla="*/ 132 h 218"/>
                <a:gd name="T14" fmla="*/ 6 w 545"/>
                <a:gd name="T15" fmla="*/ 166 h 218"/>
                <a:gd name="T16" fmla="*/ 22 w 545"/>
                <a:gd name="T17" fmla="*/ 188 h 218"/>
                <a:gd name="T18" fmla="*/ 71 w 545"/>
                <a:gd name="T19" fmla="*/ 169 h 218"/>
                <a:gd name="T20" fmla="*/ 103 w 545"/>
                <a:gd name="T21" fmla="*/ 166 h 218"/>
                <a:gd name="T22" fmla="*/ 144 w 545"/>
                <a:gd name="T23" fmla="*/ 174 h 218"/>
                <a:gd name="T24" fmla="*/ 186 w 545"/>
                <a:gd name="T25" fmla="*/ 166 h 218"/>
                <a:gd name="T26" fmla="*/ 212 w 545"/>
                <a:gd name="T27" fmla="*/ 171 h 218"/>
                <a:gd name="T28" fmla="*/ 248 w 545"/>
                <a:gd name="T29" fmla="*/ 166 h 218"/>
                <a:gd name="T30" fmla="*/ 289 w 545"/>
                <a:gd name="T31" fmla="*/ 164 h 218"/>
                <a:gd name="T32" fmla="*/ 330 w 545"/>
                <a:gd name="T33" fmla="*/ 184 h 218"/>
                <a:gd name="T34" fmla="*/ 383 w 545"/>
                <a:gd name="T35" fmla="*/ 203 h 218"/>
                <a:gd name="T36" fmla="*/ 416 w 545"/>
                <a:gd name="T37" fmla="*/ 217 h 218"/>
                <a:gd name="T38" fmla="*/ 464 w 545"/>
                <a:gd name="T39" fmla="*/ 207 h 218"/>
                <a:gd name="T40" fmla="*/ 489 w 545"/>
                <a:gd name="T41" fmla="*/ 186 h 218"/>
                <a:gd name="T42" fmla="*/ 535 w 545"/>
                <a:gd name="T43" fmla="*/ 149 h 218"/>
                <a:gd name="T44" fmla="*/ 538 w 545"/>
                <a:gd name="T45" fmla="*/ 101 h 218"/>
                <a:gd name="T46" fmla="*/ 500 w 545"/>
                <a:gd name="T47" fmla="*/ 77 h 218"/>
                <a:gd name="T48" fmla="*/ 479 w 545"/>
                <a:gd name="T49" fmla="*/ 37 h 218"/>
                <a:gd name="T50" fmla="*/ 444 w 545"/>
                <a:gd name="T51" fmla="*/ 21 h 218"/>
                <a:gd name="T52" fmla="*/ 380 w 545"/>
                <a:gd name="T53" fmla="*/ 33 h 218"/>
                <a:gd name="T54" fmla="*/ 346 w 545"/>
                <a:gd name="T55" fmla="*/ 21 h 218"/>
                <a:gd name="T56" fmla="*/ 314 w 545"/>
                <a:gd name="T57" fmla="*/ 4 h 218"/>
                <a:gd name="T58" fmla="*/ 282 w 545"/>
                <a:gd name="T59" fmla="*/ 0 h 218"/>
                <a:gd name="T60" fmla="*/ 246 w 545"/>
                <a:gd name="T61" fmla="*/ 4 h 218"/>
                <a:gd name="T62" fmla="*/ 229 w 545"/>
                <a:gd name="T63" fmla="*/ 21 h 218"/>
                <a:gd name="T64" fmla="*/ 234 w 545"/>
                <a:gd name="T65" fmla="*/ 68 h 218"/>
                <a:gd name="T66" fmla="*/ 212 w 545"/>
                <a:gd name="T67" fmla="*/ 95 h 218"/>
                <a:gd name="T68" fmla="*/ 189 w 545"/>
                <a:gd name="T69" fmla="*/ 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218">
                  <a:moveTo>
                    <a:pt x="161" y="85"/>
                  </a:moveTo>
                  <a:lnTo>
                    <a:pt x="134" y="72"/>
                  </a:lnTo>
                  <a:lnTo>
                    <a:pt x="128" y="58"/>
                  </a:lnTo>
                  <a:lnTo>
                    <a:pt x="122" y="43"/>
                  </a:lnTo>
                  <a:lnTo>
                    <a:pt x="109" y="29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49" y="51"/>
                  </a:lnTo>
                  <a:lnTo>
                    <a:pt x="22" y="89"/>
                  </a:lnTo>
                  <a:lnTo>
                    <a:pt x="25" y="99"/>
                  </a:lnTo>
                  <a:lnTo>
                    <a:pt x="25" y="109"/>
                  </a:lnTo>
                  <a:lnTo>
                    <a:pt x="19" y="116"/>
                  </a:lnTo>
                  <a:lnTo>
                    <a:pt x="9" y="124"/>
                  </a:lnTo>
                  <a:lnTo>
                    <a:pt x="0" y="132"/>
                  </a:lnTo>
                  <a:lnTo>
                    <a:pt x="6" y="142"/>
                  </a:lnTo>
                  <a:lnTo>
                    <a:pt x="6" y="166"/>
                  </a:lnTo>
                  <a:lnTo>
                    <a:pt x="10" y="184"/>
                  </a:lnTo>
                  <a:lnTo>
                    <a:pt x="22" y="188"/>
                  </a:lnTo>
                  <a:lnTo>
                    <a:pt x="44" y="181"/>
                  </a:lnTo>
                  <a:lnTo>
                    <a:pt x="71" y="169"/>
                  </a:lnTo>
                  <a:lnTo>
                    <a:pt x="83" y="161"/>
                  </a:lnTo>
                  <a:lnTo>
                    <a:pt x="103" y="166"/>
                  </a:lnTo>
                  <a:lnTo>
                    <a:pt x="125" y="169"/>
                  </a:lnTo>
                  <a:lnTo>
                    <a:pt x="144" y="174"/>
                  </a:lnTo>
                  <a:lnTo>
                    <a:pt x="158" y="178"/>
                  </a:lnTo>
                  <a:lnTo>
                    <a:pt x="186" y="166"/>
                  </a:lnTo>
                  <a:lnTo>
                    <a:pt x="199" y="166"/>
                  </a:lnTo>
                  <a:lnTo>
                    <a:pt x="212" y="171"/>
                  </a:lnTo>
                  <a:lnTo>
                    <a:pt x="231" y="176"/>
                  </a:lnTo>
                  <a:lnTo>
                    <a:pt x="248" y="166"/>
                  </a:lnTo>
                  <a:lnTo>
                    <a:pt x="273" y="161"/>
                  </a:lnTo>
                  <a:lnTo>
                    <a:pt x="289" y="164"/>
                  </a:lnTo>
                  <a:lnTo>
                    <a:pt x="302" y="181"/>
                  </a:lnTo>
                  <a:lnTo>
                    <a:pt x="330" y="184"/>
                  </a:lnTo>
                  <a:lnTo>
                    <a:pt x="363" y="181"/>
                  </a:lnTo>
                  <a:lnTo>
                    <a:pt x="383" y="203"/>
                  </a:lnTo>
                  <a:lnTo>
                    <a:pt x="400" y="215"/>
                  </a:lnTo>
                  <a:lnTo>
                    <a:pt x="416" y="217"/>
                  </a:lnTo>
                  <a:lnTo>
                    <a:pt x="441" y="209"/>
                  </a:lnTo>
                  <a:lnTo>
                    <a:pt x="464" y="207"/>
                  </a:lnTo>
                  <a:lnTo>
                    <a:pt x="481" y="196"/>
                  </a:lnTo>
                  <a:lnTo>
                    <a:pt x="489" y="186"/>
                  </a:lnTo>
                  <a:lnTo>
                    <a:pt x="519" y="161"/>
                  </a:lnTo>
                  <a:lnTo>
                    <a:pt x="535" y="149"/>
                  </a:lnTo>
                  <a:lnTo>
                    <a:pt x="544" y="130"/>
                  </a:lnTo>
                  <a:lnTo>
                    <a:pt x="538" y="101"/>
                  </a:lnTo>
                  <a:lnTo>
                    <a:pt x="525" y="95"/>
                  </a:lnTo>
                  <a:lnTo>
                    <a:pt x="500" y="77"/>
                  </a:lnTo>
                  <a:lnTo>
                    <a:pt x="489" y="58"/>
                  </a:lnTo>
                  <a:lnTo>
                    <a:pt x="479" y="37"/>
                  </a:lnTo>
                  <a:lnTo>
                    <a:pt x="457" y="22"/>
                  </a:lnTo>
                  <a:lnTo>
                    <a:pt x="444" y="21"/>
                  </a:lnTo>
                  <a:lnTo>
                    <a:pt x="400" y="22"/>
                  </a:lnTo>
                  <a:lnTo>
                    <a:pt x="380" y="33"/>
                  </a:lnTo>
                  <a:lnTo>
                    <a:pt x="367" y="37"/>
                  </a:lnTo>
                  <a:lnTo>
                    <a:pt x="346" y="21"/>
                  </a:lnTo>
                  <a:lnTo>
                    <a:pt x="327" y="14"/>
                  </a:lnTo>
                  <a:lnTo>
                    <a:pt x="314" y="4"/>
                  </a:lnTo>
                  <a:lnTo>
                    <a:pt x="305" y="2"/>
                  </a:lnTo>
                  <a:lnTo>
                    <a:pt x="282" y="0"/>
                  </a:lnTo>
                  <a:lnTo>
                    <a:pt x="262" y="4"/>
                  </a:lnTo>
                  <a:lnTo>
                    <a:pt x="246" y="4"/>
                  </a:lnTo>
                  <a:lnTo>
                    <a:pt x="237" y="10"/>
                  </a:lnTo>
                  <a:lnTo>
                    <a:pt x="229" y="21"/>
                  </a:lnTo>
                  <a:lnTo>
                    <a:pt x="229" y="43"/>
                  </a:lnTo>
                  <a:lnTo>
                    <a:pt x="234" y="68"/>
                  </a:lnTo>
                  <a:lnTo>
                    <a:pt x="234" y="79"/>
                  </a:lnTo>
                  <a:lnTo>
                    <a:pt x="212" y="95"/>
                  </a:lnTo>
                  <a:lnTo>
                    <a:pt x="199" y="103"/>
                  </a:lnTo>
                  <a:lnTo>
                    <a:pt x="189" y="93"/>
                  </a:lnTo>
                  <a:lnTo>
                    <a:pt x="161" y="85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9" name="Group 90"/>
            <p:cNvGrpSpPr>
              <a:grpSpLocks noChangeAspect="1"/>
            </p:cNvGrpSpPr>
            <p:nvPr/>
          </p:nvGrpSpPr>
          <p:grpSpPr bwMode="auto">
            <a:xfrm>
              <a:off x="1803695" y="802481"/>
              <a:ext cx="1139825" cy="1803400"/>
              <a:chOff x="1006" y="1850"/>
              <a:chExt cx="665" cy="837"/>
            </a:xfrm>
            <a:solidFill>
              <a:srgbClr val="333333">
                <a:lumMod val="40000"/>
                <a:lumOff val="60000"/>
              </a:srgbClr>
            </a:solidFill>
          </p:grpSpPr>
          <p:sp>
            <p:nvSpPr>
              <p:cNvPr id="193" name="Freeform 91"/>
              <p:cNvSpPr>
                <a:spLocks noChangeAspect="1"/>
              </p:cNvSpPr>
              <p:nvPr/>
            </p:nvSpPr>
            <p:spPr bwMode="auto">
              <a:xfrm>
                <a:off x="1006" y="1859"/>
                <a:ext cx="665" cy="828"/>
              </a:xfrm>
              <a:custGeom>
                <a:avLst/>
                <a:gdLst>
                  <a:gd name="T0" fmla="*/ 216 w 665"/>
                  <a:gd name="T1" fmla="*/ 573 h 828"/>
                  <a:gd name="T2" fmla="*/ 143 w 665"/>
                  <a:gd name="T3" fmla="*/ 611 h 828"/>
                  <a:gd name="T4" fmla="*/ 124 w 665"/>
                  <a:gd name="T5" fmla="*/ 645 h 828"/>
                  <a:gd name="T6" fmla="*/ 166 w 665"/>
                  <a:gd name="T7" fmla="*/ 664 h 828"/>
                  <a:gd name="T8" fmla="*/ 202 w 665"/>
                  <a:gd name="T9" fmla="*/ 676 h 828"/>
                  <a:gd name="T10" fmla="*/ 265 w 665"/>
                  <a:gd name="T11" fmla="*/ 686 h 828"/>
                  <a:gd name="T12" fmla="*/ 224 w 665"/>
                  <a:gd name="T13" fmla="*/ 724 h 828"/>
                  <a:gd name="T14" fmla="*/ 128 w 665"/>
                  <a:gd name="T15" fmla="*/ 703 h 828"/>
                  <a:gd name="T16" fmla="*/ 60 w 665"/>
                  <a:gd name="T17" fmla="*/ 746 h 828"/>
                  <a:gd name="T18" fmla="*/ 3 w 665"/>
                  <a:gd name="T19" fmla="*/ 768 h 828"/>
                  <a:gd name="T20" fmla="*/ 32 w 665"/>
                  <a:gd name="T21" fmla="*/ 787 h 828"/>
                  <a:gd name="T22" fmla="*/ 87 w 665"/>
                  <a:gd name="T23" fmla="*/ 780 h 828"/>
                  <a:gd name="T24" fmla="*/ 162 w 665"/>
                  <a:gd name="T25" fmla="*/ 804 h 828"/>
                  <a:gd name="T26" fmla="*/ 218 w 665"/>
                  <a:gd name="T27" fmla="*/ 766 h 828"/>
                  <a:gd name="T28" fmla="*/ 268 w 665"/>
                  <a:gd name="T29" fmla="*/ 789 h 828"/>
                  <a:gd name="T30" fmla="*/ 339 w 665"/>
                  <a:gd name="T31" fmla="*/ 797 h 828"/>
                  <a:gd name="T32" fmla="*/ 390 w 665"/>
                  <a:gd name="T33" fmla="*/ 794 h 828"/>
                  <a:gd name="T34" fmla="*/ 462 w 665"/>
                  <a:gd name="T35" fmla="*/ 815 h 828"/>
                  <a:gd name="T36" fmla="*/ 524 w 665"/>
                  <a:gd name="T37" fmla="*/ 819 h 828"/>
                  <a:gd name="T38" fmla="*/ 584 w 665"/>
                  <a:gd name="T39" fmla="*/ 804 h 828"/>
                  <a:gd name="T40" fmla="*/ 559 w 665"/>
                  <a:gd name="T41" fmla="*/ 766 h 828"/>
                  <a:gd name="T42" fmla="*/ 562 w 665"/>
                  <a:gd name="T43" fmla="*/ 742 h 828"/>
                  <a:gd name="T44" fmla="*/ 642 w 665"/>
                  <a:gd name="T45" fmla="*/ 703 h 828"/>
                  <a:gd name="T46" fmla="*/ 664 w 665"/>
                  <a:gd name="T47" fmla="*/ 649 h 828"/>
                  <a:gd name="T48" fmla="*/ 607 w 665"/>
                  <a:gd name="T49" fmla="*/ 621 h 828"/>
                  <a:gd name="T50" fmla="*/ 565 w 665"/>
                  <a:gd name="T51" fmla="*/ 618 h 828"/>
                  <a:gd name="T52" fmla="*/ 579 w 665"/>
                  <a:gd name="T53" fmla="*/ 567 h 828"/>
                  <a:gd name="T54" fmla="*/ 579 w 665"/>
                  <a:gd name="T55" fmla="*/ 497 h 828"/>
                  <a:gd name="T56" fmla="*/ 520 w 665"/>
                  <a:gd name="T57" fmla="*/ 415 h 828"/>
                  <a:gd name="T58" fmla="*/ 520 w 665"/>
                  <a:gd name="T59" fmla="*/ 352 h 828"/>
                  <a:gd name="T60" fmla="*/ 501 w 665"/>
                  <a:gd name="T61" fmla="*/ 302 h 828"/>
                  <a:gd name="T62" fmla="*/ 437 w 665"/>
                  <a:gd name="T63" fmla="*/ 275 h 828"/>
                  <a:gd name="T64" fmla="*/ 431 w 665"/>
                  <a:gd name="T65" fmla="*/ 255 h 828"/>
                  <a:gd name="T66" fmla="*/ 486 w 665"/>
                  <a:gd name="T67" fmla="*/ 261 h 828"/>
                  <a:gd name="T68" fmla="*/ 571 w 665"/>
                  <a:gd name="T69" fmla="*/ 183 h 828"/>
                  <a:gd name="T70" fmla="*/ 565 w 665"/>
                  <a:gd name="T71" fmla="*/ 133 h 828"/>
                  <a:gd name="T72" fmla="*/ 486 w 665"/>
                  <a:gd name="T73" fmla="*/ 109 h 828"/>
                  <a:gd name="T74" fmla="*/ 434 w 665"/>
                  <a:gd name="T75" fmla="*/ 101 h 828"/>
                  <a:gd name="T76" fmla="*/ 501 w 665"/>
                  <a:gd name="T77" fmla="*/ 58 h 828"/>
                  <a:gd name="T78" fmla="*/ 577 w 665"/>
                  <a:gd name="T79" fmla="*/ 27 h 828"/>
                  <a:gd name="T80" fmla="*/ 470 w 665"/>
                  <a:gd name="T81" fmla="*/ 12 h 828"/>
                  <a:gd name="T82" fmla="*/ 409 w 665"/>
                  <a:gd name="T83" fmla="*/ 37 h 828"/>
                  <a:gd name="T84" fmla="*/ 342 w 665"/>
                  <a:gd name="T85" fmla="*/ 60 h 828"/>
                  <a:gd name="T86" fmla="*/ 317 w 665"/>
                  <a:gd name="T87" fmla="*/ 115 h 828"/>
                  <a:gd name="T88" fmla="*/ 275 w 665"/>
                  <a:gd name="T89" fmla="*/ 169 h 828"/>
                  <a:gd name="T90" fmla="*/ 314 w 665"/>
                  <a:gd name="T91" fmla="*/ 183 h 828"/>
                  <a:gd name="T92" fmla="*/ 237 w 665"/>
                  <a:gd name="T93" fmla="*/ 278 h 828"/>
                  <a:gd name="T94" fmla="*/ 293 w 665"/>
                  <a:gd name="T95" fmla="*/ 244 h 828"/>
                  <a:gd name="T96" fmla="*/ 314 w 665"/>
                  <a:gd name="T97" fmla="*/ 309 h 828"/>
                  <a:gd name="T98" fmla="*/ 259 w 665"/>
                  <a:gd name="T99" fmla="*/ 347 h 828"/>
                  <a:gd name="T100" fmla="*/ 339 w 665"/>
                  <a:gd name="T101" fmla="*/ 382 h 828"/>
                  <a:gd name="T102" fmla="*/ 342 w 665"/>
                  <a:gd name="T103" fmla="*/ 405 h 828"/>
                  <a:gd name="T104" fmla="*/ 389 w 665"/>
                  <a:gd name="T105" fmla="*/ 452 h 828"/>
                  <a:gd name="T106" fmla="*/ 342 w 665"/>
                  <a:gd name="T107" fmla="*/ 495 h 828"/>
                  <a:gd name="T108" fmla="*/ 290 w 665"/>
                  <a:gd name="T109" fmla="*/ 50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5" h="828">
                    <a:moveTo>
                      <a:pt x="199" y="532"/>
                    </a:moveTo>
                    <a:lnTo>
                      <a:pt x="230" y="553"/>
                    </a:lnTo>
                    <a:lnTo>
                      <a:pt x="216" y="573"/>
                    </a:lnTo>
                    <a:lnTo>
                      <a:pt x="197" y="589"/>
                    </a:lnTo>
                    <a:lnTo>
                      <a:pt x="166" y="601"/>
                    </a:lnTo>
                    <a:lnTo>
                      <a:pt x="143" y="611"/>
                    </a:lnTo>
                    <a:lnTo>
                      <a:pt x="118" y="613"/>
                    </a:lnTo>
                    <a:lnTo>
                      <a:pt x="105" y="621"/>
                    </a:lnTo>
                    <a:lnTo>
                      <a:pt x="124" y="645"/>
                    </a:lnTo>
                    <a:lnTo>
                      <a:pt x="153" y="645"/>
                    </a:lnTo>
                    <a:lnTo>
                      <a:pt x="166" y="647"/>
                    </a:lnTo>
                    <a:lnTo>
                      <a:pt x="166" y="664"/>
                    </a:lnTo>
                    <a:lnTo>
                      <a:pt x="183" y="664"/>
                    </a:lnTo>
                    <a:lnTo>
                      <a:pt x="194" y="659"/>
                    </a:lnTo>
                    <a:lnTo>
                      <a:pt x="202" y="676"/>
                    </a:lnTo>
                    <a:lnTo>
                      <a:pt x="218" y="690"/>
                    </a:lnTo>
                    <a:lnTo>
                      <a:pt x="246" y="690"/>
                    </a:lnTo>
                    <a:lnTo>
                      <a:pt x="265" y="686"/>
                    </a:lnTo>
                    <a:lnTo>
                      <a:pt x="281" y="690"/>
                    </a:lnTo>
                    <a:lnTo>
                      <a:pt x="240" y="717"/>
                    </a:lnTo>
                    <a:lnTo>
                      <a:pt x="224" y="724"/>
                    </a:lnTo>
                    <a:lnTo>
                      <a:pt x="202" y="717"/>
                    </a:lnTo>
                    <a:lnTo>
                      <a:pt x="153" y="703"/>
                    </a:lnTo>
                    <a:lnTo>
                      <a:pt x="128" y="703"/>
                    </a:lnTo>
                    <a:lnTo>
                      <a:pt x="106" y="717"/>
                    </a:lnTo>
                    <a:lnTo>
                      <a:pt x="77" y="736"/>
                    </a:lnTo>
                    <a:lnTo>
                      <a:pt x="60" y="746"/>
                    </a:lnTo>
                    <a:lnTo>
                      <a:pt x="41" y="750"/>
                    </a:lnTo>
                    <a:lnTo>
                      <a:pt x="19" y="758"/>
                    </a:lnTo>
                    <a:lnTo>
                      <a:pt x="3" y="768"/>
                    </a:lnTo>
                    <a:lnTo>
                      <a:pt x="0" y="775"/>
                    </a:lnTo>
                    <a:lnTo>
                      <a:pt x="19" y="777"/>
                    </a:lnTo>
                    <a:lnTo>
                      <a:pt x="32" y="787"/>
                    </a:lnTo>
                    <a:lnTo>
                      <a:pt x="52" y="794"/>
                    </a:lnTo>
                    <a:lnTo>
                      <a:pt x="71" y="787"/>
                    </a:lnTo>
                    <a:lnTo>
                      <a:pt x="87" y="780"/>
                    </a:lnTo>
                    <a:lnTo>
                      <a:pt x="106" y="783"/>
                    </a:lnTo>
                    <a:lnTo>
                      <a:pt x="134" y="795"/>
                    </a:lnTo>
                    <a:lnTo>
                      <a:pt x="162" y="804"/>
                    </a:lnTo>
                    <a:lnTo>
                      <a:pt x="180" y="795"/>
                    </a:lnTo>
                    <a:lnTo>
                      <a:pt x="188" y="779"/>
                    </a:lnTo>
                    <a:lnTo>
                      <a:pt x="218" y="766"/>
                    </a:lnTo>
                    <a:lnTo>
                      <a:pt x="237" y="766"/>
                    </a:lnTo>
                    <a:lnTo>
                      <a:pt x="255" y="780"/>
                    </a:lnTo>
                    <a:lnTo>
                      <a:pt x="268" y="789"/>
                    </a:lnTo>
                    <a:lnTo>
                      <a:pt x="290" y="789"/>
                    </a:lnTo>
                    <a:lnTo>
                      <a:pt x="319" y="791"/>
                    </a:lnTo>
                    <a:lnTo>
                      <a:pt x="339" y="797"/>
                    </a:lnTo>
                    <a:lnTo>
                      <a:pt x="358" y="787"/>
                    </a:lnTo>
                    <a:lnTo>
                      <a:pt x="374" y="787"/>
                    </a:lnTo>
                    <a:lnTo>
                      <a:pt x="390" y="794"/>
                    </a:lnTo>
                    <a:lnTo>
                      <a:pt x="409" y="808"/>
                    </a:lnTo>
                    <a:lnTo>
                      <a:pt x="434" y="810"/>
                    </a:lnTo>
                    <a:lnTo>
                      <a:pt x="462" y="815"/>
                    </a:lnTo>
                    <a:lnTo>
                      <a:pt x="481" y="823"/>
                    </a:lnTo>
                    <a:lnTo>
                      <a:pt x="505" y="827"/>
                    </a:lnTo>
                    <a:lnTo>
                      <a:pt x="524" y="819"/>
                    </a:lnTo>
                    <a:lnTo>
                      <a:pt x="549" y="808"/>
                    </a:lnTo>
                    <a:lnTo>
                      <a:pt x="565" y="806"/>
                    </a:lnTo>
                    <a:lnTo>
                      <a:pt x="584" y="804"/>
                    </a:lnTo>
                    <a:lnTo>
                      <a:pt x="604" y="791"/>
                    </a:lnTo>
                    <a:lnTo>
                      <a:pt x="590" y="779"/>
                    </a:lnTo>
                    <a:lnTo>
                      <a:pt x="559" y="766"/>
                    </a:lnTo>
                    <a:lnTo>
                      <a:pt x="549" y="758"/>
                    </a:lnTo>
                    <a:lnTo>
                      <a:pt x="549" y="750"/>
                    </a:lnTo>
                    <a:lnTo>
                      <a:pt x="562" y="742"/>
                    </a:lnTo>
                    <a:lnTo>
                      <a:pt x="584" y="739"/>
                    </a:lnTo>
                    <a:lnTo>
                      <a:pt x="607" y="732"/>
                    </a:lnTo>
                    <a:lnTo>
                      <a:pt x="642" y="703"/>
                    </a:lnTo>
                    <a:lnTo>
                      <a:pt x="658" y="688"/>
                    </a:lnTo>
                    <a:lnTo>
                      <a:pt x="664" y="664"/>
                    </a:lnTo>
                    <a:lnTo>
                      <a:pt x="664" y="649"/>
                    </a:lnTo>
                    <a:lnTo>
                      <a:pt x="648" y="639"/>
                    </a:lnTo>
                    <a:lnTo>
                      <a:pt x="626" y="627"/>
                    </a:lnTo>
                    <a:lnTo>
                      <a:pt x="607" y="621"/>
                    </a:lnTo>
                    <a:lnTo>
                      <a:pt x="584" y="623"/>
                    </a:lnTo>
                    <a:lnTo>
                      <a:pt x="571" y="628"/>
                    </a:lnTo>
                    <a:lnTo>
                      <a:pt x="565" y="618"/>
                    </a:lnTo>
                    <a:lnTo>
                      <a:pt x="577" y="602"/>
                    </a:lnTo>
                    <a:lnTo>
                      <a:pt x="582" y="589"/>
                    </a:lnTo>
                    <a:lnTo>
                      <a:pt x="579" y="567"/>
                    </a:lnTo>
                    <a:lnTo>
                      <a:pt x="577" y="536"/>
                    </a:lnTo>
                    <a:lnTo>
                      <a:pt x="584" y="512"/>
                    </a:lnTo>
                    <a:lnTo>
                      <a:pt x="579" y="497"/>
                    </a:lnTo>
                    <a:lnTo>
                      <a:pt x="565" y="478"/>
                    </a:lnTo>
                    <a:lnTo>
                      <a:pt x="533" y="435"/>
                    </a:lnTo>
                    <a:lnTo>
                      <a:pt x="520" y="415"/>
                    </a:lnTo>
                    <a:lnTo>
                      <a:pt x="514" y="391"/>
                    </a:lnTo>
                    <a:lnTo>
                      <a:pt x="511" y="376"/>
                    </a:lnTo>
                    <a:lnTo>
                      <a:pt x="520" y="352"/>
                    </a:lnTo>
                    <a:lnTo>
                      <a:pt x="520" y="333"/>
                    </a:lnTo>
                    <a:lnTo>
                      <a:pt x="514" y="312"/>
                    </a:lnTo>
                    <a:lnTo>
                      <a:pt x="501" y="302"/>
                    </a:lnTo>
                    <a:lnTo>
                      <a:pt x="476" y="283"/>
                    </a:lnTo>
                    <a:lnTo>
                      <a:pt x="456" y="278"/>
                    </a:lnTo>
                    <a:lnTo>
                      <a:pt x="437" y="275"/>
                    </a:lnTo>
                    <a:lnTo>
                      <a:pt x="424" y="273"/>
                    </a:lnTo>
                    <a:lnTo>
                      <a:pt x="424" y="263"/>
                    </a:lnTo>
                    <a:lnTo>
                      <a:pt x="431" y="255"/>
                    </a:lnTo>
                    <a:lnTo>
                      <a:pt x="453" y="253"/>
                    </a:lnTo>
                    <a:lnTo>
                      <a:pt x="473" y="259"/>
                    </a:lnTo>
                    <a:lnTo>
                      <a:pt x="486" y="261"/>
                    </a:lnTo>
                    <a:lnTo>
                      <a:pt x="495" y="251"/>
                    </a:lnTo>
                    <a:lnTo>
                      <a:pt x="492" y="239"/>
                    </a:lnTo>
                    <a:lnTo>
                      <a:pt x="571" y="183"/>
                    </a:lnTo>
                    <a:lnTo>
                      <a:pt x="584" y="171"/>
                    </a:lnTo>
                    <a:lnTo>
                      <a:pt x="584" y="145"/>
                    </a:lnTo>
                    <a:lnTo>
                      <a:pt x="565" y="133"/>
                    </a:lnTo>
                    <a:lnTo>
                      <a:pt x="543" y="131"/>
                    </a:lnTo>
                    <a:lnTo>
                      <a:pt x="524" y="109"/>
                    </a:lnTo>
                    <a:lnTo>
                      <a:pt x="486" y="109"/>
                    </a:lnTo>
                    <a:lnTo>
                      <a:pt x="451" y="113"/>
                    </a:lnTo>
                    <a:lnTo>
                      <a:pt x="443" y="111"/>
                    </a:lnTo>
                    <a:lnTo>
                      <a:pt x="434" y="101"/>
                    </a:lnTo>
                    <a:lnTo>
                      <a:pt x="451" y="92"/>
                    </a:lnTo>
                    <a:lnTo>
                      <a:pt x="467" y="80"/>
                    </a:lnTo>
                    <a:lnTo>
                      <a:pt x="501" y="58"/>
                    </a:lnTo>
                    <a:lnTo>
                      <a:pt x="527" y="56"/>
                    </a:lnTo>
                    <a:lnTo>
                      <a:pt x="552" y="41"/>
                    </a:lnTo>
                    <a:lnTo>
                      <a:pt x="577" y="27"/>
                    </a:lnTo>
                    <a:lnTo>
                      <a:pt x="521" y="17"/>
                    </a:lnTo>
                    <a:lnTo>
                      <a:pt x="498" y="14"/>
                    </a:lnTo>
                    <a:lnTo>
                      <a:pt x="470" y="12"/>
                    </a:lnTo>
                    <a:lnTo>
                      <a:pt x="437" y="0"/>
                    </a:lnTo>
                    <a:lnTo>
                      <a:pt x="408" y="24"/>
                    </a:lnTo>
                    <a:lnTo>
                      <a:pt x="409" y="37"/>
                    </a:lnTo>
                    <a:lnTo>
                      <a:pt x="393" y="41"/>
                    </a:lnTo>
                    <a:lnTo>
                      <a:pt x="367" y="53"/>
                    </a:lnTo>
                    <a:lnTo>
                      <a:pt x="342" y="60"/>
                    </a:lnTo>
                    <a:lnTo>
                      <a:pt x="342" y="78"/>
                    </a:lnTo>
                    <a:lnTo>
                      <a:pt x="339" y="92"/>
                    </a:lnTo>
                    <a:lnTo>
                      <a:pt x="317" y="115"/>
                    </a:lnTo>
                    <a:lnTo>
                      <a:pt x="281" y="144"/>
                    </a:lnTo>
                    <a:lnTo>
                      <a:pt x="268" y="159"/>
                    </a:lnTo>
                    <a:lnTo>
                      <a:pt x="275" y="169"/>
                    </a:lnTo>
                    <a:lnTo>
                      <a:pt x="312" y="167"/>
                    </a:lnTo>
                    <a:lnTo>
                      <a:pt x="314" y="172"/>
                    </a:lnTo>
                    <a:lnTo>
                      <a:pt x="314" y="183"/>
                    </a:lnTo>
                    <a:lnTo>
                      <a:pt x="265" y="230"/>
                    </a:lnTo>
                    <a:lnTo>
                      <a:pt x="249" y="255"/>
                    </a:lnTo>
                    <a:lnTo>
                      <a:pt x="237" y="278"/>
                    </a:lnTo>
                    <a:lnTo>
                      <a:pt x="249" y="288"/>
                    </a:lnTo>
                    <a:lnTo>
                      <a:pt x="271" y="268"/>
                    </a:lnTo>
                    <a:lnTo>
                      <a:pt x="293" y="244"/>
                    </a:lnTo>
                    <a:lnTo>
                      <a:pt x="309" y="251"/>
                    </a:lnTo>
                    <a:lnTo>
                      <a:pt x="312" y="285"/>
                    </a:lnTo>
                    <a:lnTo>
                      <a:pt x="314" y="309"/>
                    </a:lnTo>
                    <a:lnTo>
                      <a:pt x="284" y="321"/>
                    </a:lnTo>
                    <a:lnTo>
                      <a:pt x="265" y="335"/>
                    </a:lnTo>
                    <a:lnTo>
                      <a:pt x="259" y="347"/>
                    </a:lnTo>
                    <a:lnTo>
                      <a:pt x="297" y="372"/>
                    </a:lnTo>
                    <a:lnTo>
                      <a:pt x="331" y="367"/>
                    </a:lnTo>
                    <a:lnTo>
                      <a:pt x="339" y="382"/>
                    </a:lnTo>
                    <a:lnTo>
                      <a:pt x="374" y="365"/>
                    </a:lnTo>
                    <a:lnTo>
                      <a:pt x="371" y="379"/>
                    </a:lnTo>
                    <a:lnTo>
                      <a:pt x="342" y="405"/>
                    </a:lnTo>
                    <a:lnTo>
                      <a:pt x="355" y="434"/>
                    </a:lnTo>
                    <a:lnTo>
                      <a:pt x="358" y="450"/>
                    </a:lnTo>
                    <a:lnTo>
                      <a:pt x="389" y="452"/>
                    </a:lnTo>
                    <a:lnTo>
                      <a:pt x="390" y="466"/>
                    </a:lnTo>
                    <a:lnTo>
                      <a:pt x="355" y="500"/>
                    </a:lnTo>
                    <a:lnTo>
                      <a:pt x="342" y="495"/>
                    </a:lnTo>
                    <a:lnTo>
                      <a:pt x="328" y="505"/>
                    </a:lnTo>
                    <a:lnTo>
                      <a:pt x="325" y="522"/>
                    </a:lnTo>
                    <a:lnTo>
                      <a:pt x="290" y="507"/>
                    </a:lnTo>
                    <a:lnTo>
                      <a:pt x="199" y="532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92"/>
              <p:cNvSpPr>
                <a:spLocks noChangeAspect="1"/>
              </p:cNvSpPr>
              <p:nvPr/>
            </p:nvSpPr>
            <p:spPr bwMode="auto">
              <a:xfrm>
                <a:off x="1245" y="2261"/>
                <a:ext cx="58" cy="30"/>
              </a:xfrm>
              <a:custGeom>
                <a:avLst/>
                <a:gdLst>
                  <a:gd name="T0" fmla="*/ 29 w 58"/>
                  <a:gd name="T1" fmla="*/ 0 h 30"/>
                  <a:gd name="T2" fmla="*/ 54 w 58"/>
                  <a:gd name="T3" fmla="*/ 2 h 30"/>
                  <a:gd name="T4" fmla="*/ 57 w 58"/>
                  <a:gd name="T5" fmla="*/ 13 h 30"/>
                  <a:gd name="T6" fmla="*/ 31 w 58"/>
                  <a:gd name="T7" fmla="*/ 25 h 30"/>
                  <a:gd name="T8" fmla="*/ 3 w 58"/>
                  <a:gd name="T9" fmla="*/ 29 h 30"/>
                  <a:gd name="T10" fmla="*/ 0 w 58"/>
                  <a:gd name="T11" fmla="*/ 16 h 30"/>
                  <a:gd name="T12" fmla="*/ 29 w 58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0">
                    <a:moveTo>
                      <a:pt x="29" y="0"/>
                    </a:moveTo>
                    <a:lnTo>
                      <a:pt x="54" y="2"/>
                    </a:lnTo>
                    <a:lnTo>
                      <a:pt x="57" y="13"/>
                    </a:lnTo>
                    <a:lnTo>
                      <a:pt x="31" y="25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29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93"/>
              <p:cNvSpPr>
                <a:spLocks noChangeAspect="1"/>
              </p:cNvSpPr>
              <p:nvPr/>
            </p:nvSpPr>
            <p:spPr bwMode="auto">
              <a:xfrm>
                <a:off x="1206" y="2066"/>
                <a:ext cx="56" cy="31"/>
              </a:xfrm>
              <a:custGeom>
                <a:avLst/>
                <a:gdLst>
                  <a:gd name="T0" fmla="*/ 46 w 56"/>
                  <a:gd name="T1" fmla="*/ 0 h 31"/>
                  <a:gd name="T2" fmla="*/ 55 w 56"/>
                  <a:gd name="T3" fmla="*/ 14 h 31"/>
                  <a:gd name="T4" fmla="*/ 28 w 56"/>
                  <a:gd name="T5" fmla="*/ 26 h 31"/>
                  <a:gd name="T6" fmla="*/ 6 w 56"/>
                  <a:gd name="T7" fmla="*/ 30 h 31"/>
                  <a:gd name="T8" fmla="*/ 0 w 56"/>
                  <a:gd name="T9" fmla="*/ 16 h 31"/>
                  <a:gd name="T10" fmla="*/ 10 w 56"/>
                  <a:gd name="T11" fmla="*/ 6 h 31"/>
                  <a:gd name="T12" fmla="*/ 46 w 5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1">
                    <a:moveTo>
                      <a:pt x="46" y="0"/>
                    </a:moveTo>
                    <a:lnTo>
                      <a:pt x="55" y="14"/>
                    </a:lnTo>
                    <a:lnTo>
                      <a:pt x="28" y="26"/>
                    </a:lnTo>
                    <a:lnTo>
                      <a:pt x="6" y="30"/>
                    </a:lnTo>
                    <a:lnTo>
                      <a:pt x="0" y="16"/>
                    </a:lnTo>
                    <a:lnTo>
                      <a:pt x="10" y="6"/>
                    </a:lnTo>
                    <a:lnTo>
                      <a:pt x="46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94"/>
              <p:cNvSpPr>
                <a:spLocks noChangeAspect="1"/>
              </p:cNvSpPr>
              <p:nvPr/>
            </p:nvSpPr>
            <p:spPr bwMode="auto">
              <a:xfrm>
                <a:off x="1286" y="1915"/>
                <a:ext cx="30" cy="59"/>
              </a:xfrm>
              <a:custGeom>
                <a:avLst/>
                <a:gdLst>
                  <a:gd name="T0" fmla="*/ 13 w 30"/>
                  <a:gd name="T1" fmla="*/ 58 h 59"/>
                  <a:gd name="T2" fmla="*/ 29 w 30"/>
                  <a:gd name="T3" fmla="*/ 44 h 59"/>
                  <a:gd name="T4" fmla="*/ 23 w 30"/>
                  <a:gd name="T5" fmla="*/ 25 h 59"/>
                  <a:gd name="T6" fmla="*/ 19 w 30"/>
                  <a:gd name="T7" fmla="*/ 15 h 59"/>
                  <a:gd name="T8" fmla="*/ 13 w 30"/>
                  <a:gd name="T9" fmla="*/ 0 h 59"/>
                  <a:gd name="T10" fmla="*/ 0 w 30"/>
                  <a:gd name="T11" fmla="*/ 7 h 59"/>
                  <a:gd name="T12" fmla="*/ 7 w 30"/>
                  <a:gd name="T13" fmla="*/ 27 h 59"/>
                  <a:gd name="T14" fmla="*/ 13 w 30"/>
                  <a:gd name="T15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59">
                    <a:moveTo>
                      <a:pt x="13" y="58"/>
                    </a:moveTo>
                    <a:lnTo>
                      <a:pt x="29" y="44"/>
                    </a:lnTo>
                    <a:lnTo>
                      <a:pt x="23" y="25"/>
                    </a:lnTo>
                    <a:lnTo>
                      <a:pt x="19" y="15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7" y="27"/>
                    </a:lnTo>
                    <a:lnTo>
                      <a:pt x="13" y="58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Freeform 95"/>
              <p:cNvSpPr>
                <a:spLocks noChangeAspect="1"/>
              </p:cNvSpPr>
              <p:nvPr/>
            </p:nvSpPr>
            <p:spPr bwMode="auto">
              <a:xfrm>
                <a:off x="1070" y="2141"/>
                <a:ext cx="144" cy="110"/>
              </a:xfrm>
              <a:custGeom>
                <a:avLst/>
                <a:gdLst>
                  <a:gd name="T0" fmla="*/ 50 w 144"/>
                  <a:gd name="T1" fmla="*/ 0 h 110"/>
                  <a:gd name="T2" fmla="*/ 83 w 144"/>
                  <a:gd name="T3" fmla="*/ 0 h 110"/>
                  <a:gd name="T4" fmla="*/ 108 w 144"/>
                  <a:gd name="T5" fmla="*/ 4 h 110"/>
                  <a:gd name="T6" fmla="*/ 124 w 144"/>
                  <a:gd name="T7" fmla="*/ 22 h 110"/>
                  <a:gd name="T8" fmla="*/ 140 w 144"/>
                  <a:gd name="T9" fmla="*/ 51 h 110"/>
                  <a:gd name="T10" fmla="*/ 143 w 144"/>
                  <a:gd name="T11" fmla="*/ 75 h 110"/>
                  <a:gd name="T12" fmla="*/ 127 w 144"/>
                  <a:gd name="T13" fmla="*/ 87 h 110"/>
                  <a:gd name="T14" fmla="*/ 121 w 144"/>
                  <a:gd name="T15" fmla="*/ 103 h 110"/>
                  <a:gd name="T16" fmla="*/ 105 w 144"/>
                  <a:gd name="T17" fmla="*/ 109 h 110"/>
                  <a:gd name="T18" fmla="*/ 88 w 144"/>
                  <a:gd name="T19" fmla="*/ 95 h 110"/>
                  <a:gd name="T20" fmla="*/ 74 w 144"/>
                  <a:gd name="T21" fmla="*/ 68 h 110"/>
                  <a:gd name="T22" fmla="*/ 63 w 144"/>
                  <a:gd name="T23" fmla="*/ 58 h 110"/>
                  <a:gd name="T24" fmla="*/ 35 w 144"/>
                  <a:gd name="T25" fmla="*/ 56 h 110"/>
                  <a:gd name="T26" fmla="*/ 0 w 144"/>
                  <a:gd name="T27" fmla="*/ 29 h 110"/>
                  <a:gd name="T28" fmla="*/ 50 w 144"/>
                  <a:gd name="T2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110">
                    <a:moveTo>
                      <a:pt x="50" y="0"/>
                    </a:moveTo>
                    <a:lnTo>
                      <a:pt x="83" y="0"/>
                    </a:lnTo>
                    <a:lnTo>
                      <a:pt x="108" y="4"/>
                    </a:lnTo>
                    <a:lnTo>
                      <a:pt x="124" y="22"/>
                    </a:lnTo>
                    <a:lnTo>
                      <a:pt x="140" y="51"/>
                    </a:lnTo>
                    <a:lnTo>
                      <a:pt x="143" y="75"/>
                    </a:lnTo>
                    <a:lnTo>
                      <a:pt x="127" y="87"/>
                    </a:lnTo>
                    <a:lnTo>
                      <a:pt x="121" y="103"/>
                    </a:lnTo>
                    <a:lnTo>
                      <a:pt x="105" y="109"/>
                    </a:lnTo>
                    <a:lnTo>
                      <a:pt x="88" y="95"/>
                    </a:lnTo>
                    <a:lnTo>
                      <a:pt x="74" y="68"/>
                    </a:lnTo>
                    <a:lnTo>
                      <a:pt x="63" y="58"/>
                    </a:lnTo>
                    <a:lnTo>
                      <a:pt x="35" y="56"/>
                    </a:lnTo>
                    <a:lnTo>
                      <a:pt x="0" y="29"/>
                    </a:lnTo>
                    <a:lnTo>
                      <a:pt x="50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Freeform 96"/>
              <p:cNvSpPr>
                <a:spLocks noChangeAspect="1"/>
              </p:cNvSpPr>
              <p:nvPr/>
            </p:nvSpPr>
            <p:spPr bwMode="auto">
              <a:xfrm>
                <a:off x="1280" y="1850"/>
                <a:ext cx="75" cy="42"/>
              </a:xfrm>
              <a:custGeom>
                <a:avLst/>
                <a:gdLst>
                  <a:gd name="T0" fmla="*/ 65 w 75"/>
                  <a:gd name="T1" fmla="*/ 0 h 42"/>
                  <a:gd name="T2" fmla="*/ 74 w 75"/>
                  <a:gd name="T3" fmla="*/ 10 h 42"/>
                  <a:gd name="T4" fmla="*/ 46 w 75"/>
                  <a:gd name="T5" fmla="*/ 22 h 42"/>
                  <a:gd name="T6" fmla="*/ 19 w 75"/>
                  <a:gd name="T7" fmla="*/ 41 h 42"/>
                  <a:gd name="T8" fmla="*/ 3 w 75"/>
                  <a:gd name="T9" fmla="*/ 37 h 42"/>
                  <a:gd name="T10" fmla="*/ 0 w 75"/>
                  <a:gd name="T11" fmla="*/ 14 h 42"/>
                  <a:gd name="T12" fmla="*/ 0 w 75"/>
                  <a:gd name="T13" fmla="*/ 7 h 42"/>
                  <a:gd name="T14" fmla="*/ 44 w 75"/>
                  <a:gd name="T15" fmla="*/ 0 h 42"/>
                  <a:gd name="T16" fmla="*/ 65 w 75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42">
                    <a:moveTo>
                      <a:pt x="65" y="0"/>
                    </a:moveTo>
                    <a:lnTo>
                      <a:pt x="74" y="10"/>
                    </a:lnTo>
                    <a:lnTo>
                      <a:pt x="46" y="22"/>
                    </a:lnTo>
                    <a:lnTo>
                      <a:pt x="19" y="41"/>
                    </a:lnTo>
                    <a:lnTo>
                      <a:pt x="3" y="3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44" y="0"/>
                    </a:lnTo>
                    <a:lnTo>
                      <a:pt x="65" y="0"/>
                    </a:lnTo>
                  </a:path>
                </a:pathLst>
              </a:custGeom>
              <a:grpFill/>
              <a:ln w="222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defRPr/>
                </a:pPr>
                <a:endParaRPr lang="pt-P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0" name="Freeform 110"/>
            <p:cNvSpPr>
              <a:spLocks noChangeAspect="1"/>
            </p:cNvSpPr>
            <p:nvPr/>
          </p:nvSpPr>
          <p:spPr bwMode="auto">
            <a:xfrm>
              <a:off x="4739340" y="3931454"/>
              <a:ext cx="1238237" cy="1118224"/>
            </a:xfrm>
            <a:custGeom>
              <a:avLst/>
              <a:gdLst>
                <a:gd name="T0" fmla="*/ 360 w 720"/>
                <a:gd name="T1" fmla="*/ 402 h 518"/>
                <a:gd name="T2" fmla="*/ 382 w 720"/>
                <a:gd name="T3" fmla="*/ 361 h 518"/>
                <a:gd name="T4" fmla="*/ 421 w 720"/>
                <a:gd name="T5" fmla="*/ 361 h 518"/>
                <a:gd name="T6" fmla="*/ 448 w 720"/>
                <a:gd name="T7" fmla="*/ 379 h 518"/>
                <a:gd name="T8" fmla="*/ 489 w 720"/>
                <a:gd name="T9" fmla="*/ 392 h 518"/>
                <a:gd name="T10" fmla="*/ 480 w 720"/>
                <a:gd name="T11" fmla="*/ 467 h 518"/>
                <a:gd name="T12" fmla="*/ 510 w 720"/>
                <a:gd name="T13" fmla="*/ 504 h 518"/>
                <a:gd name="T14" fmla="*/ 529 w 720"/>
                <a:gd name="T15" fmla="*/ 510 h 518"/>
                <a:gd name="T16" fmla="*/ 572 w 720"/>
                <a:gd name="T17" fmla="*/ 517 h 518"/>
                <a:gd name="T18" fmla="*/ 625 w 720"/>
                <a:gd name="T19" fmla="*/ 495 h 518"/>
                <a:gd name="T20" fmla="*/ 701 w 720"/>
                <a:gd name="T21" fmla="*/ 492 h 518"/>
                <a:gd name="T22" fmla="*/ 704 w 720"/>
                <a:gd name="T23" fmla="*/ 464 h 518"/>
                <a:gd name="T24" fmla="*/ 687 w 720"/>
                <a:gd name="T25" fmla="*/ 402 h 518"/>
                <a:gd name="T26" fmla="*/ 660 w 720"/>
                <a:gd name="T27" fmla="*/ 384 h 518"/>
                <a:gd name="T28" fmla="*/ 670 w 720"/>
                <a:gd name="T29" fmla="*/ 341 h 518"/>
                <a:gd name="T30" fmla="*/ 701 w 720"/>
                <a:gd name="T31" fmla="*/ 299 h 518"/>
                <a:gd name="T32" fmla="*/ 700 w 720"/>
                <a:gd name="T33" fmla="*/ 259 h 518"/>
                <a:gd name="T34" fmla="*/ 660 w 720"/>
                <a:gd name="T35" fmla="*/ 229 h 518"/>
                <a:gd name="T36" fmla="*/ 675 w 720"/>
                <a:gd name="T37" fmla="*/ 203 h 518"/>
                <a:gd name="T38" fmla="*/ 670 w 720"/>
                <a:gd name="T39" fmla="*/ 185 h 518"/>
                <a:gd name="T40" fmla="*/ 644 w 720"/>
                <a:gd name="T41" fmla="*/ 163 h 518"/>
                <a:gd name="T42" fmla="*/ 625 w 720"/>
                <a:gd name="T43" fmla="*/ 133 h 518"/>
                <a:gd name="T44" fmla="*/ 582 w 720"/>
                <a:gd name="T45" fmla="*/ 146 h 518"/>
                <a:gd name="T46" fmla="*/ 572 w 720"/>
                <a:gd name="T47" fmla="*/ 108 h 518"/>
                <a:gd name="T48" fmla="*/ 527 w 720"/>
                <a:gd name="T49" fmla="*/ 73 h 518"/>
                <a:gd name="T50" fmla="*/ 516 w 720"/>
                <a:gd name="T51" fmla="*/ 43 h 518"/>
                <a:gd name="T52" fmla="*/ 494 w 720"/>
                <a:gd name="T53" fmla="*/ 23 h 518"/>
                <a:gd name="T54" fmla="*/ 476 w 720"/>
                <a:gd name="T55" fmla="*/ 3 h 518"/>
                <a:gd name="T56" fmla="*/ 399 w 720"/>
                <a:gd name="T57" fmla="*/ 6 h 518"/>
                <a:gd name="T58" fmla="*/ 308 w 720"/>
                <a:gd name="T59" fmla="*/ 65 h 518"/>
                <a:gd name="T60" fmla="*/ 330 w 720"/>
                <a:gd name="T61" fmla="*/ 103 h 518"/>
                <a:gd name="T62" fmla="*/ 306 w 720"/>
                <a:gd name="T63" fmla="*/ 113 h 518"/>
                <a:gd name="T64" fmla="*/ 264 w 720"/>
                <a:gd name="T65" fmla="*/ 92 h 518"/>
                <a:gd name="T66" fmla="*/ 196 w 720"/>
                <a:gd name="T67" fmla="*/ 99 h 518"/>
                <a:gd name="T68" fmla="*/ 174 w 720"/>
                <a:gd name="T69" fmla="*/ 100 h 518"/>
                <a:gd name="T70" fmla="*/ 127 w 720"/>
                <a:gd name="T71" fmla="*/ 79 h 518"/>
                <a:gd name="T72" fmla="*/ 27 w 720"/>
                <a:gd name="T73" fmla="*/ 96 h 518"/>
                <a:gd name="T74" fmla="*/ 0 w 720"/>
                <a:gd name="T75" fmla="*/ 112 h 518"/>
                <a:gd name="T76" fmla="*/ 80 w 720"/>
                <a:gd name="T77" fmla="*/ 196 h 518"/>
                <a:gd name="T78" fmla="*/ 131 w 720"/>
                <a:gd name="T79" fmla="*/ 216 h 518"/>
                <a:gd name="T80" fmla="*/ 224 w 720"/>
                <a:gd name="T81" fmla="*/ 301 h 518"/>
                <a:gd name="T82" fmla="*/ 212 w 720"/>
                <a:gd name="T83" fmla="*/ 33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0" h="518">
                  <a:moveTo>
                    <a:pt x="348" y="422"/>
                  </a:moveTo>
                  <a:lnTo>
                    <a:pt x="360" y="402"/>
                  </a:lnTo>
                  <a:lnTo>
                    <a:pt x="368" y="369"/>
                  </a:lnTo>
                  <a:lnTo>
                    <a:pt x="382" y="361"/>
                  </a:lnTo>
                  <a:lnTo>
                    <a:pt x="417" y="365"/>
                  </a:lnTo>
                  <a:lnTo>
                    <a:pt x="421" y="361"/>
                  </a:lnTo>
                  <a:lnTo>
                    <a:pt x="439" y="364"/>
                  </a:lnTo>
                  <a:lnTo>
                    <a:pt x="448" y="379"/>
                  </a:lnTo>
                  <a:lnTo>
                    <a:pt x="479" y="384"/>
                  </a:lnTo>
                  <a:lnTo>
                    <a:pt x="489" y="392"/>
                  </a:lnTo>
                  <a:lnTo>
                    <a:pt x="489" y="452"/>
                  </a:lnTo>
                  <a:lnTo>
                    <a:pt x="480" y="467"/>
                  </a:lnTo>
                  <a:lnTo>
                    <a:pt x="492" y="495"/>
                  </a:lnTo>
                  <a:lnTo>
                    <a:pt x="510" y="504"/>
                  </a:lnTo>
                  <a:lnTo>
                    <a:pt x="520" y="502"/>
                  </a:lnTo>
                  <a:lnTo>
                    <a:pt x="529" y="510"/>
                  </a:lnTo>
                  <a:lnTo>
                    <a:pt x="560" y="514"/>
                  </a:lnTo>
                  <a:lnTo>
                    <a:pt x="572" y="517"/>
                  </a:lnTo>
                  <a:lnTo>
                    <a:pt x="608" y="517"/>
                  </a:lnTo>
                  <a:lnTo>
                    <a:pt x="625" y="495"/>
                  </a:lnTo>
                  <a:lnTo>
                    <a:pt x="651" y="498"/>
                  </a:lnTo>
                  <a:lnTo>
                    <a:pt x="701" y="492"/>
                  </a:lnTo>
                  <a:lnTo>
                    <a:pt x="719" y="472"/>
                  </a:lnTo>
                  <a:lnTo>
                    <a:pt x="704" y="464"/>
                  </a:lnTo>
                  <a:lnTo>
                    <a:pt x="704" y="417"/>
                  </a:lnTo>
                  <a:lnTo>
                    <a:pt x="687" y="402"/>
                  </a:lnTo>
                  <a:lnTo>
                    <a:pt x="670" y="402"/>
                  </a:lnTo>
                  <a:lnTo>
                    <a:pt x="660" y="384"/>
                  </a:lnTo>
                  <a:lnTo>
                    <a:pt x="675" y="365"/>
                  </a:lnTo>
                  <a:lnTo>
                    <a:pt x="670" y="341"/>
                  </a:lnTo>
                  <a:lnTo>
                    <a:pt x="666" y="321"/>
                  </a:lnTo>
                  <a:lnTo>
                    <a:pt x="701" y="299"/>
                  </a:lnTo>
                  <a:lnTo>
                    <a:pt x="706" y="271"/>
                  </a:lnTo>
                  <a:lnTo>
                    <a:pt x="700" y="259"/>
                  </a:lnTo>
                  <a:lnTo>
                    <a:pt x="675" y="256"/>
                  </a:lnTo>
                  <a:lnTo>
                    <a:pt x="660" y="229"/>
                  </a:lnTo>
                  <a:lnTo>
                    <a:pt x="662" y="218"/>
                  </a:lnTo>
                  <a:lnTo>
                    <a:pt x="675" y="203"/>
                  </a:lnTo>
                  <a:lnTo>
                    <a:pt x="666" y="198"/>
                  </a:lnTo>
                  <a:lnTo>
                    <a:pt x="670" y="185"/>
                  </a:lnTo>
                  <a:lnTo>
                    <a:pt x="673" y="176"/>
                  </a:lnTo>
                  <a:lnTo>
                    <a:pt x="644" y="163"/>
                  </a:lnTo>
                  <a:lnTo>
                    <a:pt x="644" y="145"/>
                  </a:lnTo>
                  <a:lnTo>
                    <a:pt x="625" y="133"/>
                  </a:lnTo>
                  <a:lnTo>
                    <a:pt x="600" y="146"/>
                  </a:lnTo>
                  <a:lnTo>
                    <a:pt x="582" y="146"/>
                  </a:lnTo>
                  <a:lnTo>
                    <a:pt x="573" y="132"/>
                  </a:lnTo>
                  <a:lnTo>
                    <a:pt x="572" y="108"/>
                  </a:lnTo>
                  <a:lnTo>
                    <a:pt x="555" y="75"/>
                  </a:lnTo>
                  <a:lnTo>
                    <a:pt x="527" y="73"/>
                  </a:lnTo>
                  <a:lnTo>
                    <a:pt x="516" y="66"/>
                  </a:lnTo>
                  <a:lnTo>
                    <a:pt x="516" y="43"/>
                  </a:lnTo>
                  <a:lnTo>
                    <a:pt x="502" y="27"/>
                  </a:lnTo>
                  <a:lnTo>
                    <a:pt x="494" y="23"/>
                  </a:lnTo>
                  <a:lnTo>
                    <a:pt x="489" y="10"/>
                  </a:lnTo>
                  <a:lnTo>
                    <a:pt x="476" y="3"/>
                  </a:lnTo>
                  <a:lnTo>
                    <a:pt x="449" y="0"/>
                  </a:lnTo>
                  <a:lnTo>
                    <a:pt x="399" y="6"/>
                  </a:lnTo>
                  <a:lnTo>
                    <a:pt x="308" y="32"/>
                  </a:lnTo>
                  <a:lnTo>
                    <a:pt x="308" y="65"/>
                  </a:lnTo>
                  <a:lnTo>
                    <a:pt x="334" y="89"/>
                  </a:lnTo>
                  <a:lnTo>
                    <a:pt x="330" y="103"/>
                  </a:lnTo>
                  <a:lnTo>
                    <a:pt x="326" y="113"/>
                  </a:lnTo>
                  <a:lnTo>
                    <a:pt x="306" y="113"/>
                  </a:lnTo>
                  <a:lnTo>
                    <a:pt x="290" y="102"/>
                  </a:lnTo>
                  <a:lnTo>
                    <a:pt x="264" y="92"/>
                  </a:lnTo>
                  <a:lnTo>
                    <a:pt x="233" y="103"/>
                  </a:lnTo>
                  <a:lnTo>
                    <a:pt x="196" y="99"/>
                  </a:lnTo>
                  <a:lnTo>
                    <a:pt x="178" y="108"/>
                  </a:lnTo>
                  <a:lnTo>
                    <a:pt x="174" y="100"/>
                  </a:lnTo>
                  <a:lnTo>
                    <a:pt x="153" y="99"/>
                  </a:lnTo>
                  <a:lnTo>
                    <a:pt x="127" y="79"/>
                  </a:lnTo>
                  <a:lnTo>
                    <a:pt x="84" y="112"/>
                  </a:lnTo>
                  <a:lnTo>
                    <a:pt x="27" y="96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66" y="165"/>
                  </a:lnTo>
                  <a:lnTo>
                    <a:pt x="80" y="196"/>
                  </a:lnTo>
                  <a:lnTo>
                    <a:pt x="109" y="218"/>
                  </a:lnTo>
                  <a:lnTo>
                    <a:pt x="131" y="216"/>
                  </a:lnTo>
                  <a:lnTo>
                    <a:pt x="220" y="289"/>
                  </a:lnTo>
                  <a:lnTo>
                    <a:pt x="224" y="301"/>
                  </a:lnTo>
                  <a:lnTo>
                    <a:pt x="218" y="309"/>
                  </a:lnTo>
                  <a:lnTo>
                    <a:pt x="212" y="332"/>
                  </a:lnTo>
                  <a:lnTo>
                    <a:pt x="348" y="422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126"/>
            <p:cNvSpPr>
              <a:spLocks noChangeAspect="1"/>
            </p:cNvSpPr>
            <p:nvPr/>
          </p:nvSpPr>
          <p:spPr bwMode="auto">
            <a:xfrm>
              <a:off x="4878417" y="3147672"/>
              <a:ext cx="329747" cy="213386"/>
            </a:xfrm>
            <a:custGeom>
              <a:avLst/>
              <a:gdLst>
                <a:gd name="T0" fmla="*/ 0 w 193"/>
                <a:gd name="T1" fmla="*/ 96 h 97"/>
                <a:gd name="T2" fmla="*/ 31 w 193"/>
                <a:gd name="T3" fmla="*/ 89 h 97"/>
                <a:gd name="T4" fmla="*/ 59 w 193"/>
                <a:gd name="T5" fmla="*/ 89 h 97"/>
                <a:gd name="T6" fmla="*/ 78 w 193"/>
                <a:gd name="T7" fmla="*/ 63 h 97"/>
                <a:gd name="T8" fmla="*/ 89 w 193"/>
                <a:gd name="T9" fmla="*/ 37 h 97"/>
                <a:gd name="T10" fmla="*/ 136 w 193"/>
                <a:gd name="T11" fmla="*/ 19 h 97"/>
                <a:gd name="T12" fmla="*/ 163 w 193"/>
                <a:gd name="T13" fmla="*/ 19 h 97"/>
                <a:gd name="T14" fmla="*/ 192 w 1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97">
                  <a:moveTo>
                    <a:pt x="0" y="96"/>
                  </a:moveTo>
                  <a:lnTo>
                    <a:pt x="31" y="89"/>
                  </a:lnTo>
                  <a:lnTo>
                    <a:pt x="59" y="89"/>
                  </a:lnTo>
                  <a:lnTo>
                    <a:pt x="78" y="63"/>
                  </a:lnTo>
                  <a:lnTo>
                    <a:pt x="89" y="37"/>
                  </a:lnTo>
                  <a:lnTo>
                    <a:pt x="136" y="19"/>
                  </a:lnTo>
                  <a:lnTo>
                    <a:pt x="163" y="19"/>
                  </a:lnTo>
                  <a:lnTo>
                    <a:pt x="192" y="0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127"/>
            <p:cNvSpPr>
              <a:spLocks noChangeAspect="1"/>
            </p:cNvSpPr>
            <p:nvPr/>
          </p:nvSpPr>
          <p:spPr bwMode="auto">
            <a:xfrm>
              <a:off x="5140869" y="4177669"/>
              <a:ext cx="284885" cy="406254"/>
            </a:xfrm>
            <a:custGeom>
              <a:avLst/>
              <a:gdLst>
                <a:gd name="T0" fmla="*/ 87 w 166"/>
                <a:gd name="T1" fmla="*/ 3 h 189"/>
                <a:gd name="T2" fmla="*/ 118 w 166"/>
                <a:gd name="T3" fmla="*/ 0 h 189"/>
                <a:gd name="T4" fmla="*/ 141 w 166"/>
                <a:gd name="T5" fmla="*/ 0 h 189"/>
                <a:gd name="T6" fmla="*/ 165 w 166"/>
                <a:gd name="T7" fmla="*/ 0 h 189"/>
                <a:gd name="T8" fmla="*/ 157 w 166"/>
                <a:gd name="T9" fmla="*/ 23 h 189"/>
                <a:gd name="T10" fmla="*/ 126 w 166"/>
                <a:gd name="T11" fmla="*/ 31 h 189"/>
                <a:gd name="T12" fmla="*/ 101 w 166"/>
                <a:gd name="T13" fmla="*/ 31 h 189"/>
                <a:gd name="T14" fmla="*/ 95 w 166"/>
                <a:gd name="T15" fmla="*/ 54 h 189"/>
                <a:gd name="T16" fmla="*/ 70 w 166"/>
                <a:gd name="T17" fmla="*/ 62 h 189"/>
                <a:gd name="T18" fmla="*/ 62 w 166"/>
                <a:gd name="T19" fmla="*/ 85 h 189"/>
                <a:gd name="T20" fmla="*/ 87 w 166"/>
                <a:gd name="T21" fmla="*/ 93 h 189"/>
                <a:gd name="T22" fmla="*/ 87 w 166"/>
                <a:gd name="T23" fmla="*/ 118 h 189"/>
                <a:gd name="T24" fmla="*/ 87 w 166"/>
                <a:gd name="T25" fmla="*/ 141 h 189"/>
                <a:gd name="T26" fmla="*/ 62 w 166"/>
                <a:gd name="T27" fmla="*/ 157 h 189"/>
                <a:gd name="T28" fmla="*/ 39 w 166"/>
                <a:gd name="T29" fmla="*/ 157 h 189"/>
                <a:gd name="T30" fmla="*/ 23 w 166"/>
                <a:gd name="T31" fmla="*/ 180 h 189"/>
                <a:gd name="T32" fmla="*/ 0 w 166"/>
                <a:gd name="T33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89">
                  <a:moveTo>
                    <a:pt x="87" y="3"/>
                  </a:move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57" y="23"/>
                  </a:lnTo>
                  <a:lnTo>
                    <a:pt x="126" y="31"/>
                  </a:lnTo>
                  <a:lnTo>
                    <a:pt x="101" y="31"/>
                  </a:lnTo>
                  <a:lnTo>
                    <a:pt x="95" y="54"/>
                  </a:lnTo>
                  <a:lnTo>
                    <a:pt x="70" y="62"/>
                  </a:lnTo>
                  <a:lnTo>
                    <a:pt x="62" y="85"/>
                  </a:lnTo>
                  <a:lnTo>
                    <a:pt x="87" y="93"/>
                  </a:lnTo>
                  <a:lnTo>
                    <a:pt x="87" y="118"/>
                  </a:lnTo>
                  <a:lnTo>
                    <a:pt x="87" y="141"/>
                  </a:lnTo>
                  <a:lnTo>
                    <a:pt x="62" y="157"/>
                  </a:lnTo>
                  <a:lnTo>
                    <a:pt x="39" y="157"/>
                  </a:lnTo>
                  <a:lnTo>
                    <a:pt x="23" y="180"/>
                  </a:lnTo>
                  <a:lnTo>
                    <a:pt x="0" y="188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128"/>
            <p:cNvSpPr>
              <a:spLocks noChangeAspect="1"/>
            </p:cNvSpPr>
            <p:nvPr/>
          </p:nvSpPr>
          <p:spPr bwMode="auto">
            <a:xfrm>
              <a:off x="5582777" y="4746014"/>
              <a:ext cx="296100" cy="61554"/>
            </a:xfrm>
            <a:custGeom>
              <a:avLst/>
              <a:gdLst>
                <a:gd name="T0" fmla="*/ 21 w 173"/>
                <a:gd name="T1" fmla="*/ 26 h 30"/>
                <a:gd name="T2" fmla="*/ 0 w 173"/>
                <a:gd name="T3" fmla="*/ 14 h 30"/>
                <a:gd name="T4" fmla="*/ 7 w 173"/>
                <a:gd name="T5" fmla="*/ 19 h 30"/>
                <a:gd name="T6" fmla="*/ 14 w 173"/>
                <a:gd name="T7" fmla="*/ 24 h 30"/>
                <a:gd name="T8" fmla="*/ 21 w 173"/>
                <a:gd name="T9" fmla="*/ 24 h 30"/>
                <a:gd name="T10" fmla="*/ 28 w 173"/>
                <a:gd name="T11" fmla="*/ 26 h 30"/>
                <a:gd name="T12" fmla="*/ 36 w 173"/>
                <a:gd name="T13" fmla="*/ 29 h 30"/>
                <a:gd name="T14" fmla="*/ 43 w 173"/>
                <a:gd name="T15" fmla="*/ 29 h 30"/>
                <a:gd name="T16" fmla="*/ 50 w 173"/>
                <a:gd name="T17" fmla="*/ 24 h 30"/>
                <a:gd name="T18" fmla="*/ 57 w 173"/>
                <a:gd name="T19" fmla="*/ 24 h 30"/>
                <a:gd name="T20" fmla="*/ 64 w 173"/>
                <a:gd name="T21" fmla="*/ 19 h 30"/>
                <a:gd name="T22" fmla="*/ 72 w 173"/>
                <a:gd name="T23" fmla="*/ 14 h 30"/>
                <a:gd name="T24" fmla="*/ 79 w 173"/>
                <a:gd name="T25" fmla="*/ 12 h 30"/>
                <a:gd name="T26" fmla="*/ 86 w 173"/>
                <a:gd name="T27" fmla="*/ 9 h 30"/>
                <a:gd name="T28" fmla="*/ 93 w 173"/>
                <a:gd name="T29" fmla="*/ 5 h 30"/>
                <a:gd name="T30" fmla="*/ 100 w 173"/>
                <a:gd name="T31" fmla="*/ 5 h 30"/>
                <a:gd name="T32" fmla="*/ 108 w 173"/>
                <a:gd name="T33" fmla="*/ 2 h 30"/>
                <a:gd name="T34" fmla="*/ 115 w 173"/>
                <a:gd name="T35" fmla="*/ 0 h 30"/>
                <a:gd name="T36" fmla="*/ 122 w 173"/>
                <a:gd name="T37" fmla="*/ 0 h 30"/>
                <a:gd name="T38" fmla="*/ 129 w 173"/>
                <a:gd name="T39" fmla="*/ 0 h 30"/>
                <a:gd name="T40" fmla="*/ 136 w 173"/>
                <a:gd name="T41" fmla="*/ 0 h 30"/>
                <a:gd name="T42" fmla="*/ 144 w 173"/>
                <a:gd name="T43" fmla="*/ 0 h 30"/>
                <a:gd name="T44" fmla="*/ 151 w 173"/>
                <a:gd name="T45" fmla="*/ 0 h 30"/>
                <a:gd name="T46" fmla="*/ 158 w 173"/>
                <a:gd name="T47" fmla="*/ 5 h 30"/>
                <a:gd name="T48" fmla="*/ 165 w 173"/>
                <a:gd name="T49" fmla="*/ 5 h 30"/>
                <a:gd name="T50" fmla="*/ 172 w 173"/>
                <a:gd name="T5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30">
                  <a:moveTo>
                    <a:pt x="21" y="26"/>
                  </a:moveTo>
                  <a:lnTo>
                    <a:pt x="0" y="14"/>
                  </a:lnTo>
                  <a:lnTo>
                    <a:pt x="7" y="19"/>
                  </a:lnTo>
                  <a:lnTo>
                    <a:pt x="14" y="24"/>
                  </a:lnTo>
                  <a:lnTo>
                    <a:pt x="21" y="24"/>
                  </a:lnTo>
                  <a:lnTo>
                    <a:pt x="28" y="26"/>
                  </a:lnTo>
                  <a:lnTo>
                    <a:pt x="36" y="29"/>
                  </a:lnTo>
                  <a:lnTo>
                    <a:pt x="43" y="29"/>
                  </a:lnTo>
                  <a:lnTo>
                    <a:pt x="50" y="24"/>
                  </a:lnTo>
                  <a:lnTo>
                    <a:pt x="57" y="24"/>
                  </a:lnTo>
                  <a:lnTo>
                    <a:pt x="64" y="19"/>
                  </a:lnTo>
                  <a:lnTo>
                    <a:pt x="72" y="14"/>
                  </a:lnTo>
                  <a:lnTo>
                    <a:pt x="79" y="12"/>
                  </a:lnTo>
                  <a:lnTo>
                    <a:pt x="86" y="9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08" y="2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5"/>
                  </a:lnTo>
                  <a:lnTo>
                    <a:pt x="165" y="5"/>
                  </a:lnTo>
                  <a:lnTo>
                    <a:pt x="172" y="7"/>
                  </a:lnTo>
                </a:path>
              </a:pathLst>
            </a:custGeom>
            <a:solidFill>
              <a:srgbClr val="333333">
                <a:lumMod val="40000"/>
                <a:lumOff val="60000"/>
              </a:srgbClr>
            </a:solidFill>
            <a:ln w="222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103000"/>
                </a:lnSpc>
                <a:defRPr/>
              </a:pPr>
              <a:endParaRPr lang="pt-P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3049100" y="2777307"/>
              <a:ext cx="612388" cy="303664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none" lIns="72000" tIns="72000" rIns="72000" bIns="72000" anchor="ctr"/>
            <a:lstStyle/>
            <a:p>
              <a:pPr algn="ctr" eaLnBrk="0" hangingPunct="0">
                <a:lnSpc>
                  <a:spcPct val="103000"/>
                </a:lnSpc>
                <a:defRPr/>
              </a:pPr>
              <a:r>
                <a:rPr lang="pt-PT" sz="1400" b="1" kern="0" dirty="0" smtClean="0">
                  <a:solidFill>
                    <a:srgbClr val="FFFFFF"/>
                  </a:solidFill>
                </a:rPr>
                <a:t>376</a:t>
              </a:r>
              <a:endParaRPr lang="pt-PT" sz="14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209252" y="4281283"/>
              <a:ext cx="594443" cy="3508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none" lIns="72000" tIns="72000" rIns="72000" bIns="72000" anchor="ctr"/>
            <a:lstStyle/>
            <a:p>
              <a:pPr marL="530225" algn="r" eaLnBrk="0" hangingPunct="0">
                <a:lnSpc>
                  <a:spcPct val="103000"/>
                </a:lnSpc>
                <a:defRPr/>
              </a:pPr>
              <a:r>
                <a:rPr lang="pt-PT" sz="1400" b="1" kern="0" dirty="0" smtClean="0">
                  <a:solidFill>
                    <a:srgbClr val="FFFFFF"/>
                  </a:solidFill>
                </a:rPr>
                <a:t>173</a:t>
              </a:r>
              <a:endParaRPr lang="pt-PT" sz="1400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eardrop 2"/>
          <p:cNvSpPr/>
          <p:nvPr/>
        </p:nvSpPr>
        <p:spPr bwMode="auto">
          <a:xfrm>
            <a:off x="313277" y="238259"/>
            <a:ext cx="1639147" cy="1642269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algn="ctr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rgbClr val="FFFFFF"/>
                </a:solidFill>
              </a:rPr>
              <a:t>679</a:t>
            </a:r>
            <a:r>
              <a:rPr lang="pt-PT" dirty="0" smtClean="0">
                <a:solidFill>
                  <a:srgbClr val="FFFFFF"/>
                </a:solidFill>
              </a:rPr>
              <a:t> </a:t>
            </a:r>
            <a:r>
              <a:rPr lang="pt-PT" sz="1600" dirty="0">
                <a:solidFill>
                  <a:srgbClr val="FFFFFF"/>
                </a:solidFill>
              </a:rPr>
              <a:t>fornecedores </a:t>
            </a:r>
            <a:r>
              <a:rPr lang="pt-PT" sz="1600" dirty="0" smtClean="0">
                <a:solidFill>
                  <a:srgbClr val="FFFFFF"/>
                </a:solidFill>
              </a:rPr>
              <a:t>dos               </a:t>
            </a:r>
            <a:r>
              <a:rPr lang="pt-PT" sz="1600" b="1" dirty="0">
                <a:solidFill>
                  <a:srgbClr val="FFFFFF"/>
                </a:solidFill>
              </a:rPr>
              <a:t>4 modelos</a:t>
            </a:r>
            <a:endParaRPr lang="pt-PT" sz="1600" b="1" dirty="0" smtClean="0">
              <a:solidFill>
                <a:srgbClr val="3343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5499" y="906618"/>
            <a:ext cx="5822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geográfica de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Fornecedores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024776" y="3708411"/>
            <a:ext cx="400049" cy="2349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lIns="72000" tIns="72000" rIns="72000" bIns="72000" anchor="ctr"/>
          <a:lstStyle/>
          <a:p>
            <a:pPr algn="ctr" eaLnBrk="0" hangingPunct="0">
              <a:lnSpc>
                <a:spcPct val="103000"/>
              </a:lnSpc>
              <a:defRPr/>
            </a:pPr>
            <a:r>
              <a:rPr lang="pt-PT" sz="1400" b="1" kern="0" dirty="0" smtClean="0">
                <a:solidFill>
                  <a:srgbClr val="FFFFFF"/>
                </a:solidFill>
              </a:rPr>
              <a:t>101</a:t>
            </a:r>
            <a:endParaRPr lang="pt-PT" sz="1400" b="1" kern="0" dirty="0">
              <a:solidFill>
                <a:srgbClr val="FFFFFF"/>
              </a:solidFill>
            </a:endParaRPr>
          </a:p>
        </p:txBody>
      </p:sp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2706208"/>
              </p:ext>
            </p:extLst>
          </p:nvPr>
        </p:nvGraphicFramePr>
        <p:xfrm>
          <a:off x="4310854" y="1700808"/>
          <a:ext cx="4572000" cy="303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8176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152590" y="2112915"/>
            <a:ext cx="5257880" cy="4119287"/>
            <a:chOff x="208882" y="352514"/>
            <a:chExt cx="6670703" cy="4758674"/>
          </a:xfrm>
        </p:grpSpPr>
        <p:grpSp>
          <p:nvGrpSpPr>
            <p:cNvPr id="5" name="Group 4"/>
            <p:cNvGrpSpPr/>
            <p:nvPr/>
          </p:nvGrpSpPr>
          <p:grpSpPr>
            <a:xfrm>
              <a:off x="208882" y="352514"/>
              <a:ext cx="6066884" cy="4112608"/>
              <a:chOff x="1064568" y="1052736"/>
              <a:chExt cx="7419910" cy="525079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64568" y="1052736"/>
                <a:ext cx="7157391" cy="5097077"/>
                <a:chOff x="1291773" y="1214651"/>
                <a:chExt cx="7203317" cy="4672829"/>
              </a:xfrm>
            </p:grpSpPr>
            <p:pic>
              <p:nvPicPr>
                <p:cNvPr id="9" name="Picture 2" descr="mapa%20mundi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duotone>
                    <a:srgbClr val="FFFFF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1773" y="1214651"/>
                  <a:ext cx="7203317" cy="4672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Freeform 9"/>
                <p:cNvSpPr/>
                <p:nvPr/>
              </p:nvSpPr>
              <p:spPr bwMode="auto">
                <a:xfrm>
                  <a:off x="4749423" y="3193578"/>
                  <a:ext cx="2648164" cy="900753"/>
                </a:xfrm>
                <a:custGeom>
                  <a:avLst/>
                  <a:gdLst>
                    <a:gd name="connsiteX0" fmla="*/ 0 w 2648163"/>
                    <a:gd name="connsiteY0" fmla="*/ 0 h 900752"/>
                    <a:gd name="connsiteX1" fmla="*/ 313898 w 2648163"/>
                    <a:gd name="connsiteY1" fmla="*/ 13648 h 900752"/>
                    <a:gd name="connsiteX2" fmla="*/ 450376 w 2648163"/>
                    <a:gd name="connsiteY2" fmla="*/ 54591 h 900752"/>
                    <a:gd name="connsiteX3" fmla="*/ 532263 w 2648163"/>
                    <a:gd name="connsiteY3" fmla="*/ 95534 h 900752"/>
                    <a:gd name="connsiteX4" fmla="*/ 586854 w 2648163"/>
                    <a:gd name="connsiteY4" fmla="*/ 177421 h 900752"/>
                    <a:gd name="connsiteX5" fmla="*/ 614149 w 2648163"/>
                    <a:gd name="connsiteY5" fmla="*/ 218364 h 900752"/>
                    <a:gd name="connsiteX6" fmla="*/ 682388 w 2648163"/>
                    <a:gd name="connsiteY6" fmla="*/ 232012 h 900752"/>
                    <a:gd name="connsiteX7" fmla="*/ 709683 w 2648163"/>
                    <a:gd name="connsiteY7" fmla="*/ 272955 h 900752"/>
                    <a:gd name="connsiteX8" fmla="*/ 723331 w 2648163"/>
                    <a:gd name="connsiteY8" fmla="*/ 313899 h 900752"/>
                    <a:gd name="connsiteX9" fmla="*/ 777922 w 2648163"/>
                    <a:gd name="connsiteY9" fmla="*/ 395785 h 900752"/>
                    <a:gd name="connsiteX10" fmla="*/ 791570 w 2648163"/>
                    <a:gd name="connsiteY10" fmla="*/ 436728 h 900752"/>
                    <a:gd name="connsiteX11" fmla="*/ 832513 w 2648163"/>
                    <a:gd name="connsiteY11" fmla="*/ 464024 h 900752"/>
                    <a:gd name="connsiteX12" fmla="*/ 859809 w 2648163"/>
                    <a:gd name="connsiteY12" fmla="*/ 504967 h 900752"/>
                    <a:gd name="connsiteX13" fmla="*/ 887104 w 2648163"/>
                    <a:gd name="connsiteY13" fmla="*/ 586854 h 900752"/>
                    <a:gd name="connsiteX14" fmla="*/ 900752 w 2648163"/>
                    <a:gd name="connsiteY14" fmla="*/ 627797 h 900752"/>
                    <a:gd name="connsiteX15" fmla="*/ 941695 w 2648163"/>
                    <a:gd name="connsiteY15" fmla="*/ 655093 h 900752"/>
                    <a:gd name="connsiteX16" fmla="*/ 968991 w 2648163"/>
                    <a:gd name="connsiteY16" fmla="*/ 696036 h 900752"/>
                    <a:gd name="connsiteX17" fmla="*/ 1023582 w 2648163"/>
                    <a:gd name="connsiteY17" fmla="*/ 709684 h 900752"/>
                    <a:gd name="connsiteX18" fmla="*/ 1064525 w 2648163"/>
                    <a:gd name="connsiteY18" fmla="*/ 723331 h 900752"/>
                    <a:gd name="connsiteX19" fmla="*/ 1160060 w 2648163"/>
                    <a:gd name="connsiteY19" fmla="*/ 777923 h 900752"/>
                    <a:gd name="connsiteX20" fmla="*/ 1310185 w 2648163"/>
                    <a:gd name="connsiteY20" fmla="*/ 818866 h 900752"/>
                    <a:gd name="connsiteX21" fmla="*/ 1392072 w 2648163"/>
                    <a:gd name="connsiteY21" fmla="*/ 846161 h 900752"/>
                    <a:gd name="connsiteX22" fmla="*/ 1501254 w 2648163"/>
                    <a:gd name="connsiteY22" fmla="*/ 873457 h 900752"/>
                    <a:gd name="connsiteX23" fmla="*/ 1583140 w 2648163"/>
                    <a:gd name="connsiteY23" fmla="*/ 900752 h 900752"/>
                    <a:gd name="connsiteX24" fmla="*/ 2197289 w 2648163"/>
                    <a:gd name="connsiteY24" fmla="*/ 887105 h 900752"/>
                    <a:gd name="connsiteX25" fmla="*/ 2361063 w 2648163"/>
                    <a:gd name="connsiteY25" fmla="*/ 846161 h 900752"/>
                    <a:gd name="connsiteX26" fmla="*/ 2402006 w 2648163"/>
                    <a:gd name="connsiteY26" fmla="*/ 832514 h 900752"/>
                    <a:gd name="connsiteX27" fmla="*/ 2442949 w 2648163"/>
                    <a:gd name="connsiteY27" fmla="*/ 818866 h 900752"/>
                    <a:gd name="connsiteX28" fmla="*/ 2497540 w 2648163"/>
                    <a:gd name="connsiteY28" fmla="*/ 764275 h 900752"/>
                    <a:gd name="connsiteX29" fmla="*/ 2579427 w 2648163"/>
                    <a:gd name="connsiteY29" fmla="*/ 600502 h 900752"/>
                    <a:gd name="connsiteX30" fmla="*/ 2606722 w 2648163"/>
                    <a:gd name="connsiteY30" fmla="*/ 491320 h 900752"/>
                    <a:gd name="connsiteX31" fmla="*/ 2634018 w 2648163"/>
                    <a:gd name="connsiteY31" fmla="*/ 409433 h 900752"/>
                    <a:gd name="connsiteX32" fmla="*/ 2647666 w 2648163"/>
                    <a:gd name="connsiteY32" fmla="*/ 191069 h 900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648163" h="900752">
                      <a:moveTo>
                        <a:pt x="0" y="0"/>
                      </a:moveTo>
                      <a:cubicBezTo>
                        <a:pt x="104633" y="4549"/>
                        <a:pt x="209453" y="5911"/>
                        <a:pt x="313898" y="13648"/>
                      </a:cubicBezTo>
                      <a:cubicBezTo>
                        <a:pt x="335353" y="15237"/>
                        <a:pt x="444339" y="50566"/>
                        <a:pt x="450376" y="54591"/>
                      </a:cubicBezTo>
                      <a:cubicBezTo>
                        <a:pt x="503289" y="89867"/>
                        <a:pt x="475758" y="76700"/>
                        <a:pt x="532263" y="95534"/>
                      </a:cubicBezTo>
                      <a:cubicBezTo>
                        <a:pt x="556246" y="167489"/>
                        <a:pt x="530058" y="109267"/>
                        <a:pt x="586854" y="177421"/>
                      </a:cubicBezTo>
                      <a:cubicBezTo>
                        <a:pt x="597355" y="190022"/>
                        <a:pt x="599908" y="210226"/>
                        <a:pt x="614149" y="218364"/>
                      </a:cubicBezTo>
                      <a:cubicBezTo>
                        <a:pt x="634289" y="229873"/>
                        <a:pt x="659642" y="227463"/>
                        <a:pt x="682388" y="232012"/>
                      </a:cubicBezTo>
                      <a:cubicBezTo>
                        <a:pt x="691486" y="245660"/>
                        <a:pt x="702348" y="258284"/>
                        <a:pt x="709683" y="272955"/>
                      </a:cubicBezTo>
                      <a:cubicBezTo>
                        <a:pt x="716117" y="285822"/>
                        <a:pt x="716344" y="301323"/>
                        <a:pt x="723331" y="313899"/>
                      </a:cubicBezTo>
                      <a:cubicBezTo>
                        <a:pt x="739263" y="342576"/>
                        <a:pt x="759725" y="368490"/>
                        <a:pt x="777922" y="395785"/>
                      </a:cubicBezTo>
                      <a:cubicBezTo>
                        <a:pt x="785902" y="407755"/>
                        <a:pt x="782583" y="425494"/>
                        <a:pt x="791570" y="436728"/>
                      </a:cubicBezTo>
                      <a:cubicBezTo>
                        <a:pt x="801817" y="449536"/>
                        <a:pt x="818865" y="454925"/>
                        <a:pt x="832513" y="464024"/>
                      </a:cubicBezTo>
                      <a:cubicBezTo>
                        <a:pt x="841612" y="477672"/>
                        <a:pt x="853147" y="489978"/>
                        <a:pt x="859809" y="504967"/>
                      </a:cubicBezTo>
                      <a:cubicBezTo>
                        <a:pt x="871494" y="531259"/>
                        <a:pt x="878006" y="559558"/>
                        <a:pt x="887104" y="586854"/>
                      </a:cubicBezTo>
                      <a:lnTo>
                        <a:pt x="900752" y="627797"/>
                      </a:lnTo>
                      <a:cubicBezTo>
                        <a:pt x="905939" y="643358"/>
                        <a:pt x="928047" y="645994"/>
                        <a:pt x="941695" y="655093"/>
                      </a:cubicBezTo>
                      <a:cubicBezTo>
                        <a:pt x="950794" y="668741"/>
                        <a:pt x="955343" y="686938"/>
                        <a:pt x="968991" y="696036"/>
                      </a:cubicBezTo>
                      <a:cubicBezTo>
                        <a:pt x="984598" y="706441"/>
                        <a:pt x="1005547" y="704531"/>
                        <a:pt x="1023582" y="709684"/>
                      </a:cubicBezTo>
                      <a:cubicBezTo>
                        <a:pt x="1037414" y="713636"/>
                        <a:pt x="1050877" y="718782"/>
                        <a:pt x="1064525" y="723331"/>
                      </a:cubicBezTo>
                      <a:cubicBezTo>
                        <a:pt x="1101455" y="747951"/>
                        <a:pt x="1116773" y="760608"/>
                        <a:pt x="1160060" y="777923"/>
                      </a:cubicBezTo>
                      <a:cubicBezTo>
                        <a:pt x="1277883" y="825053"/>
                        <a:pt x="1202501" y="789498"/>
                        <a:pt x="1310185" y="818866"/>
                      </a:cubicBezTo>
                      <a:cubicBezTo>
                        <a:pt x="1337943" y="826436"/>
                        <a:pt x="1364776" y="837063"/>
                        <a:pt x="1392072" y="846161"/>
                      </a:cubicBezTo>
                      <a:cubicBezTo>
                        <a:pt x="1516312" y="887574"/>
                        <a:pt x="1320079" y="824046"/>
                        <a:pt x="1501254" y="873457"/>
                      </a:cubicBezTo>
                      <a:cubicBezTo>
                        <a:pt x="1529012" y="881027"/>
                        <a:pt x="1583140" y="900752"/>
                        <a:pt x="1583140" y="900752"/>
                      </a:cubicBezTo>
                      <a:lnTo>
                        <a:pt x="2197289" y="887105"/>
                      </a:lnTo>
                      <a:cubicBezTo>
                        <a:pt x="2259775" y="884655"/>
                        <a:pt x="2302605" y="865647"/>
                        <a:pt x="2361063" y="846161"/>
                      </a:cubicBezTo>
                      <a:lnTo>
                        <a:pt x="2402006" y="832514"/>
                      </a:lnTo>
                      <a:lnTo>
                        <a:pt x="2442949" y="818866"/>
                      </a:lnTo>
                      <a:cubicBezTo>
                        <a:pt x="2479344" y="709684"/>
                        <a:pt x="2424752" y="837064"/>
                        <a:pt x="2497540" y="764275"/>
                      </a:cubicBezTo>
                      <a:cubicBezTo>
                        <a:pt x="2550452" y="711362"/>
                        <a:pt x="2557227" y="667101"/>
                        <a:pt x="2579427" y="600502"/>
                      </a:cubicBezTo>
                      <a:cubicBezTo>
                        <a:pt x="2620837" y="476274"/>
                        <a:pt x="2557318" y="672469"/>
                        <a:pt x="2606722" y="491320"/>
                      </a:cubicBezTo>
                      <a:cubicBezTo>
                        <a:pt x="2614292" y="463562"/>
                        <a:pt x="2634018" y="409433"/>
                        <a:pt x="2634018" y="409433"/>
                      </a:cubicBezTo>
                      <a:cubicBezTo>
                        <a:pt x="2652180" y="264138"/>
                        <a:pt x="2647666" y="336928"/>
                        <a:pt x="2647666" y="191069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ysDash"/>
                  <a:round/>
                  <a:headEnd type="none" w="med" len="med"/>
                  <a:tailEnd type="arrow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vert="horz" wrap="none" lIns="540000" tIns="270000" rIns="91440" bIns="90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30225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t-PT" kern="0" smtClean="0">
                    <a:solidFill>
                      <a:srgbClr val="33434C"/>
                    </a:solidFill>
                  </a:endParaRPr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 bwMode="auto">
                <a:xfrm flipH="1">
                  <a:off x="2143762" y="3193578"/>
                  <a:ext cx="2366713" cy="1337784"/>
                </a:xfrm>
                <a:prstGeom prst="straightConnector1">
                  <a:avLst/>
                </a:prstGeom>
                <a:solidFill>
                  <a:srgbClr val="8994A0"/>
                </a:solidFill>
                <a:ln w="38100" cap="flat" cmpd="sng" algn="ctr">
                  <a:solidFill>
                    <a:srgbClr val="62C5E2"/>
                  </a:solidFill>
                  <a:prstDash val="sysDash"/>
                  <a:round/>
                  <a:headEnd type="none" w="med" len="med"/>
                  <a:tailEnd type="arrow" w="med" len="med"/>
                </a:ln>
                <a:effectLst>
                  <a:outerShdw dist="35921" dir="2700000" algn="ctr" rotWithShape="0">
                    <a:srgbClr val="FFFFFF">
                      <a:lumMod val="85000"/>
                    </a:srgbClr>
                  </a:outerShdw>
                </a:effectLst>
                <a:extLst/>
              </p:spPr>
            </p:cxnSp>
            <p:cxnSp>
              <p:nvCxnSpPr>
                <p:cNvPr id="12" name="Straight Arrow Connector 11"/>
                <p:cNvCxnSpPr/>
                <p:nvPr/>
              </p:nvCxnSpPr>
              <p:spPr bwMode="auto">
                <a:xfrm flipH="1">
                  <a:off x="3753135" y="3221002"/>
                  <a:ext cx="822445" cy="1664899"/>
                </a:xfrm>
                <a:prstGeom prst="straightConnector1">
                  <a:avLst/>
                </a:prstGeom>
                <a:solidFill>
                  <a:srgbClr val="8994A0"/>
                </a:solidFill>
                <a:ln w="38100" cap="flat" cmpd="sng" algn="ctr">
                  <a:solidFill>
                    <a:srgbClr val="62C5E2"/>
                  </a:solidFill>
                  <a:prstDash val="sysDash"/>
                  <a:round/>
                  <a:headEnd type="none" w="med" len="med"/>
                  <a:tailEnd type="arrow" w="med" len="med"/>
                </a:ln>
                <a:effectLst>
                  <a:outerShdw dist="35921" dir="2700000" algn="ctr" rotWithShape="0">
                    <a:srgbClr val="FFFFFF">
                      <a:lumMod val="85000"/>
                    </a:srgbClr>
                  </a:outerShdw>
                </a:effectLst>
                <a:extLst/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4312694" y="3766789"/>
                  <a:ext cx="580736" cy="1119117"/>
                </a:xfrm>
                <a:prstGeom prst="straightConnector1">
                  <a:avLst/>
                </a:prstGeom>
                <a:solidFill>
                  <a:srgbClr val="8994A0"/>
                </a:solidFill>
                <a:ln w="38100" cap="flat" cmpd="sng" algn="ctr">
                  <a:solidFill>
                    <a:srgbClr val="62C5E2"/>
                  </a:solidFill>
                  <a:prstDash val="sysDash"/>
                  <a:round/>
                  <a:headEnd type="none" w="med" len="med"/>
                  <a:tailEnd type="arrow" w="med" len="med"/>
                </a:ln>
                <a:effectLst>
                  <a:outerShdw dist="35921" dir="2700000" algn="ctr" rotWithShape="0">
                    <a:srgbClr val="FFFFFF">
                      <a:lumMod val="85000"/>
                    </a:srgbClr>
                  </a:outerShdw>
                </a:effectLst>
                <a:ex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 flipV="1">
                  <a:off x="4664970" y="2818200"/>
                  <a:ext cx="352100" cy="322776"/>
                </a:xfrm>
                <a:prstGeom prst="line">
                  <a:avLst/>
                </a:prstGeom>
                <a:solidFill>
                  <a:srgbClr val="8994A0"/>
                </a:solidFill>
                <a:ln w="38100" cap="flat" cmpd="sng" algn="ctr">
                  <a:solidFill>
                    <a:srgbClr val="62C5E2"/>
                  </a:solidFill>
                  <a:prstDash val="sysDash"/>
                  <a:round/>
                  <a:headEnd type="none" w="med" len="med"/>
                  <a:tailEnd type="arrow" w="med" len="med"/>
                </a:ln>
                <a:effectLst>
                  <a:outerShdw dist="35921" dir="2700000" algn="ctr" rotWithShape="0">
                    <a:srgbClr val="FFFFFF">
                      <a:lumMod val="85000"/>
                    </a:srgbClr>
                  </a:outerShdw>
                </a:effectLst>
                <a:extLst/>
              </p:spPr>
            </p:cxnSp>
            <p:grpSp>
              <p:nvGrpSpPr>
                <p:cNvPr id="15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4510472" y="2312611"/>
                  <a:ext cx="867411" cy="908390"/>
                  <a:chOff x="5903083" y="2814319"/>
                  <a:chExt cx="1966913" cy="2064069"/>
                </a:xfrm>
              </p:grpSpPr>
              <p:pic>
                <p:nvPicPr>
                  <p:cNvPr id="16" name="Picture 39" descr="Europäische-Unio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03083" y="2838451"/>
                    <a:ext cx="1275521" cy="2039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6105976" y="4036816"/>
                    <a:ext cx="1764020" cy="751078"/>
                  </a:xfrm>
                  <a:custGeom>
                    <a:avLst/>
                    <a:gdLst>
                      <a:gd name="T0" fmla="*/ 2147483647 w 1801"/>
                      <a:gd name="T1" fmla="*/ 0 h 767"/>
                      <a:gd name="T2" fmla="*/ 2147483647 w 1801"/>
                      <a:gd name="T3" fmla="*/ 2147483647 h 767"/>
                      <a:gd name="T4" fmla="*/ 2147483647 w 1801"/>
                      <a:gd name="T5" fmla="*/ 2147483647 h 767"/>
                      <a:gd name="T6" fmla="*/ 2147483647 w 1801"/>
                      <a:gd name="T7" fmla="*/ 2147483647 h 767"/>
                      <a:gd name="T8" fmla="*/ 0 w 1801"/>
                      <a:gd name="T9" fmla="*/ 2147483647 h 767"/>
                      <a:gd name="T10" fmla="*/ 2147483647 w 1801"/>
                      <a:gd name="T11" fmla="*/ 2147483647 h 767"/>
                      <a:gd name="T12" fmla="*/ 2147483647 w 1801"/>
                      <a:gd name="T13" fmla="*/ 2147483647 h 767"/>
                      <a:gd name="T14" fmla="*/ 2147483647 w 1801"/>
                      <a:gd name="T15" fmla="*/ 2147483647 h 767"/>
                      <a:gd name="T16" fmla="*/ 2147483647 w 1801"/>
                      <a:gd name="T17" fmla="*/ 2147483647 h 767"/>
                      <a:gd name="T18" fmla="*/ 2147483647 w 1801"/>
                      <a:gd name="T19" fmla="*/ 0 h 76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801" h="767">
                        <a:moveTo>
                          <a:pt x="1400" y="0"/>
                        </a:moveTo>
                        <a:cubicBezTo>
                          <a:pt x="1132" y="0"/>
                          <a:pt x="831" y="79"/>
                          <a:pt x="729" y="176"/>
                        </a:cubicBezTo>
                        <a:cubicBezTo>
                          <a:pt x="653" y="247"/>
                          <a:pt x="704" y="308"/>
                          <a:pt x="841" y="336"/>
                        </a:cubicBezTo>
                        <a:cubicBezTo>
                          <a:pt x="299" y="593"/>
                          <a:pt x="299" y="593"/>
                          <a:pt x="299" y="593"/>
                        </a:cubicBezTo>
                        <a:cubicBezTo>
                          <a:pt x="0" y="767"/>
                          <a:pt x="0" y="767"/>
                          <a:pt x="0" y="767"/>
                        </a:cubicBezTo>
                        <a:cubicBezTo>
                          <a:pt x="397" y="617"/>
                          <a:pt x="397" y="617"/>
                          <a:pt x="397" y="617"/>
                        </a:cubicBezTo>
                        <a:cubicBezTo>
                          <a:pt x="953" y="350"/>
                          <a:pt x="953" y="350"/>
                          <a:pt x="953" y="350"/>
                        </a:cubicBezTo>
                        <a:cubicBezTo>
                          <a:pt x="976" y="351"/>
                          <a:pt x="1001" y="352"/>
                          <a:pt x="1027" y="352"/>
                        </a:cubicBezTo>
                        <a:cubicBezTo>
                          <a:pt x="1295" y="352"/>
                          <a:pt x="1596" y="273"/>
                          <a:pt x="1699" y="176"/>
                        </a:cubicBezTo>
                        <a:cubicBezTo>
                          <a:pt x="1801" y="79"/>
                          <a:pt x="1668" y="0"/>
                          <a:pt x="1400" y="0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5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lnSpc>
                        <a:spcPct val="103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pt-PT" kern="0">
                      <a:solidFill>
                        <a:srgbClr val="33434C"/>
                      </a:solidFill>
                    </a:endParaRPr>
                  </a:p>
                </p:txBody>
              </p:sp>
              <p:pic>
                <p:nvPicPr>
                  <p:cNvPr id="18" name="Picture 474" descr="VW3D_CO_1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850616">
                    <a:off x="6188449" y="2814319"/>
                    <a:ext cx="930563" cy="934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4411749" y="3153952"/>
                <a:ext cx="2035768" cy="3149580"/>
              </a:xfrm>
              <a:prstGeom prst="line">
                <a:avLst/>
              </a:prstGeom>
              <a:noFill/>
              <a:ln w="25400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" name="Straight Connector 7"/>
              <p:cNvCxnSpPr>
                <a:stCxn id="16" idx="3"/>
              </p:cNvCxnSpPr>
              <p:nvPr/>
            </p:nvCxnSpPr>
            <p:spPr>
              <a:xfrm>
                <a:off x="4821667" y="2751604"/>
                <a:ext cx="3662811" cy="2128935"/>
              </a:xfrm>
              <a:prstGeom prst="line">
                <a:avLst/>
              </a:prstGeom>
              <a:noFill/>
              <a:ln w="25400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394807" y="3377919"/>
              <a:ext cx="2484778" cy="1733269"/>
              <a:chOff x="6105128" y="4300145"/>
              <a:chExt cx="2136161" cy="1505120"/>
            </a:xfrm>
          </p:grpSpPr>
          <p:grpSp>
            <p:nvGrpSpPr>
              <p:cNvPr id="20" name="Group 19"/>
              <p:cNvGrpSpPr/>
              <p:nvPr/>
            </p:nvGrpSpPr>
            <p:grpSpPr>
              <a:xfrm rot="990851">
                <a:off x="6509782" y="4300145"/>
                <a:ext cx="1488206" cy="1505120"/>
                <a:chOff x="5485934" y="1380414"/>
                <a:chExt cx="3178431" cy="3094446"/>
              </a:xfrm>
            </p:grpSpPr>
            <p:grpSp>
              <p:nvGrpSpPr>
                <p:cNvPr id="25" name="Group 354"/>
                <p:cNvGrpSpPr>
                  <a:grpSpLocks/>
                </p:cNvGrpSpPr>
                <p:nvPr/>
              </p:nvGrpSpPr>
              <p:grpSpPr bwMode="auto">
                <a:xfrm rot="21095296">
                  <a:off x="5485934" y="1380414"/>
                  <a:ext cx="3178431" cy="3094446"/>
                  <a:chOff x="1769" y="40"/>
                  <a:chExt cx="4422" cy="3734"/>
                </a:xfrm>
              </p:grpSpPr>
              <p:sp>
                <p:nvSpPr>
                  <p:cNvPr id="27" name="Freeform 37"/>
                  <p:cNvSpPr>
                    <a:spLocks noChangeAspect="1"/>
                  </p:cNvSpPr>
                  <p:nvPr/>
                </p:nvSpPr>
                <p:spPr bwMode="auto">
                  <a:xfrm rot="20649846">
                    <a:off x="2052" y="2030"/>
                    <a:ext cx="2403" cy="1744"/>
                  </a:xfrm>
                  <a:custGeom>
                    <a:avLst/>
                    <a:gdLst>
                      <a:gd name="T0" fmla="*/ 217 w 1196"/>
                      <a:gd name="T1" fmla="*/ 671 h 798"/>
                      <a:gd name="T2" fmla="*/ 368 w 1196"/>
                      <a:gd name="T3" fmla="*/ 402 h 798"/>
                      <a:gd name="T4" fmla="*/ 327 w 1196"/>
                      <a:gd name="T5" fmla="*/ 304 h 798"/>
                      <a:gd name="T6" fmla="*/ 257 w 1196"/>
                      <a:gd name="T7" fmla="*/ 210 h 798"/>
                      <a:gd name="T8" fmla="*/ 516 w 1196"/>
                      <a:gd name="T9" fmla="*/ 98 h 798"/>
                      <a:gd name="T10" fmla="*/ 709 w 1196"/>
                      <a:gd name="T11" fmla="*/ 57 h 798"/>
                      <a:gd name="T12" fmla="*/ 908 w 1196"/>
                      <a:gd name="T13" fmla="*/ 20 h 798"/>
                      <a:gd name="T14" fmla="*/ 1290 w 1196"/>
                      <a:gd name="T15" fmla="*/ 288 h 798"/>
                      <a:gd name="T16" fmla="*/ 1569 w 1196"/>
                      <a:gd name="T17" fmla="*/ 304 h 798"/>
                      <a:gd name="T18" fmla="*/ 2323 w 1196"/>
                      <a:gd name="T19" fmla="*/ 616 h 798"/>
                      <a:gd name="T20" fmla="*/ 2642 w 1196"/>
                      <a:gd name="T21" fmla="*/ 686 h 798"/>
                      <a:gd name="T22" fmla="*/ 2863 w 1196"/>
                      <a:gd name="T23" fmla="*/ 844 h 798"/>
                      <a:gd name="T24" fmla="*/ 3080 w 1196"/>
                      <a:gd name="T25" fmla="*/ 863 h 798"/>
                      <a:gd name="T26" fmla="*/ 3080 w 1196"/>
                      <a:gd name="T27" fmla="*/ 957 h 798"/>
                      <a:gd name="T28" fmla="*/ 3424 w 1196"/>
                      <a:gd name="T29" fmla="*/ 1246 h 798"/>
                      <a:gd name="T30" fmla="*/ 3703 w 1196"/>
                      <a:gd name="T31" fmla="*/ 1364 h 798"/>
                      <a:gd name="T32" fmla="*/ 4133 w 1196"/>
                      <a:gd name="T33" fmla="*/ 1475 h 798"/>
                      <a:gd name="T34" fmla="*/ 4221 w 1196"/>
                      <a:gd name="T35" fmla="*/ 1611 h 798"/>
                      <a:gd name="T36" fmla="*/ 4386 w 1196"/>
                      <a:gd name="T37" fmla="*/ 1665 h 798"/>
                      <a:gd name="T38" fmla="*/ 4563 w 1196"/>
                      <a:gd name="T39" fmla="*/ 1665 h 798"/>
                      <a:gd name="T40" fmla="*/ 4673 w 1196"/>
                      <a:gd name="T41" fmla="*/ 1665 h 798"/>
                      <a:gd name="T42" fmla="*/ 4714 w 1196"/>
                      <a:gd name="T43" fmla="*/ 1842 h 798"/>
                      <a:gd name="T44" fmla="*/ 4308 w 1196"/>
                      <a:gd name="T45" fmla="*/ 2129 h 798"/>
                      <a:gd name="T46" fmla="*/ 3727 w 1196"/>
                      <a:gd name="T47" fmla="*/ 2227 h 798"/>
                      <a:gd name="T48" fmla="*/ 3574 w 1196"/>
                      <a:gd name="T49" fmla="*/ 2356 h 798"/>
                      <a:gd name="T50" fmla="*/ 3400 w 1196"/>
                      <a:gd name="T51" fmla="*/ 2417 h 798"/>
                      <a:gd name="T52" fmla="*/ 3227 w 1196"/>
                      <a:gd name="T53" fmla="*/ 2585 h 798"/>
                      <a:gd name="T54" fmla="*/ 3034 w 1196"/>
                      <a:gd name="T55" fmla="*/ 2706 h 798"/>
                      <a:gd name="T56" fmla="*/ 3096 w 1196"/>
                      <a:gd name="T57" fmla="*/ 2911 h 798"/>
                      <a:gd name="T58" fmla="*/ 3120 w 1196"/>
                      <a:gd name="T59" fmla="*/ 3066 h 798"/>
                      <a:gd name="T60" fmla="*/ 3010 w 1196"/>
                      <a:gd name="T61" fmla="*/ 3127 h 798"/>
                      <a:gd name="T62" fmla="*/ 2714 w 1196"/>
                      <a:gd name="T63" fmla="*/ 3355 h 798"/>
                      <a:gd name="T64" fmla="*/ 2604 w 1196"/>
                      <a:gd name="T65" fmla="*/ 3449 h 798"/>
                      <a:gd name="T66" fmla="*/ 2411 w 1196"/>
                      <a:gd name="T67" fmla="*/ 3510 h 798"/>
                      <a:gd name="T68" fmla="*/ 2212 w 1196"/>
                      <a:gd name="T69" fmla="*/ 3547 h 798"/>
                      <a:gd name="T70" fmla="*/ 2110 w 1196"/>
                      <a:gd name="T71" fmla="*/ 3663 h 798"/>
                      <a:gd name="T72" fmla="*/ 1937 w 1196"/>
                      <a:gd name="T73" fmla="*/ 3700 h 798"/>
                      <a:gd name="T74" fmla="*/ 1593 w 1196"/>
                      <a:gd name="T75" fmla="*/ 3663 h 798"/>
                      <a:gd name="T76" fmla="*/ 1053 w 1196"/>
                      <a:gd name="T77" fmla="*/ 3510 h 798"/>
                      <a:gd name="T78" fmla="*/ 798 w 1196"/>
                      <a:gd name="T79" fmla="*/ 3608 h 798"/>
                      <a:gd name="T80" fmla="*/ 557 w 1196"/>
                      <a:gd name="T81" fmla="*/ 3683 h 798"/>
                      <a:gd name="T82" fmla="*/ 257 w 1196"/>
                      <a:gd name="T83" fmla="*/ 3490 h 798"/>
                      <a:gd name="T84" fmla="*/ 151 w 1196"/>
                      <a:gd name="T85" fmla="*/ 3047 h 798"/>
                      <a:gd name="T86" fmla="*/ 0 w 1196"/>
                      <a:gd name="T87" fmla="*/ 2898 h 798"/>
                      <a:gd name="T88" fmla="*/ 62 w 1196"/>
                      <a:gd name="T89" fmla="*/ 2721 h 798"/>
                      <a:gd name="T90" fmla="*/ 279 w 1196"/>
                      <a:gd name="T91" fmla="*/ 2627 h 798"/>
                      <a:gd name="T92" fmla="*/ 193 w 1196"/>
                      <a:gd name="T93" fmla="*/ 2417 h 798"/>
                      <a:gd name="T94" fmla="*/ 390 w 1196"/>
                      <a:gd name="T95" fmla="*/ 2188 h 798"/>
                      <a:gd name="T96" fmla="*/ 344 w 1196"/>
                      <a:gd name="T97" fmla="*/ 2011 h 798"/>
                      <a:gd name="T98" fmla="*/ 406 w 1196"/>
                      <a:gd name="T99" fmla="*/ 1862 h 798"/>
                      <a:gd name="T100" fmla="*/ 516 w 1196"/>
                      <a:gd name="T101" fmla="*/ 1919 h 798"/>
                      <a:gd name="T102" fmla="*/ 603 w 1196"/>
                      <a:gd name="T103" fmla="*/ 1628 h 798"/>
                      <a:gd name="T104" fmla="*/ 774 w 1196"/>
                      <a:gd name="T105" fmla="*/ 1418 h 798"/>
                      <a:gd name="T106" fmla="*/ 946 w 1196"/>
                      <a:gd name="T107" fmla="*/ 1270 h 798"/>
                      <a:gd name="T108" fmla="*/ 1121 w 1196"/>
                      <a:gd name="T109" fmla="*/ 1204 h 798"/>
                      <a:gd name="T110" fmla="*/ 922 w 1196"/>
                      <a:gd name="T111" fmla="*/ 957 h 798"/>
                      <a:gd name="T112" fmla="*/ 757 w 1196"/>
                      <a:gd name="T113" fmla="*/ 979 h 798"/>
                      <a:gd name="T114" fmla="*/ 540 w 1196"/>
                      <a:gd name="T115" fmla="*/ 900 h 798"/>
                      <a:gd name="T116" fmla="*/ 454 w 1196"/>
                      <a:gd name="T117" fmla="*/ 876 h 798"/>
                      <a:gd name="T118" fmla="*/ 390 w 1196"/>
                      <a:gd name="T119" fmla="*/ 728 h 798"/>
                      <a:gd name="T120" fmla="*/ 237 w 1196"/>
                      <a:gd name="T121" fmla="*/ 728 h 79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196"/>
                      <a:gd name="T184" fmla="*/ 0 h 798"/>
                      <a:gd name="T185" fmla="*/ 1196 w 1196"/>
                      <a:gd name="T186" fmla="*/ 798 h 79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196" h="798">
                        <a:moveTo>
                          <a:pt x="60" y="156"/>
                        </a:moveTo>
                        <a:lnTo>
                          <a:pt x="55" y="144"/>
                        </a:lnTo>
                        <a:lnTo>
                          <a:pt x="60" y="127"/>
                        </a:lnTo>
                        <a:lnTo>
                          <a:pt x="93" y="86"/>
                        </a:lnTo>
                        <a:lnTo>
                          <a:pt x="77" y="78"/>
                        </a:lnTo>
                        <a:lnTo>
                          <a:pt x="83" y="65"/>
                        </a:lnTo>
                        <a:lnTo>
                          <a:pt x="65" y="62"/>
                        </a:lnTo>
                        <a:lnTo>
                          <a:pt x="65" y="45"/>
                        </a:lnTo>
                        <a:lnTo>
                          <a:pt x="77" y="33"/>
                        </a:lnTo>
                        <a:lnTo>
                          <a:pt x="131" y="21"/>
                        </a:lnTo>
                        <a:lnTo>
                          <a:pt x="175" y="24"/>
                        </a:lnTo>
                        <a:lnTo>
                          <a:pt x="180" y="12"/>
                        </a:lnTo>
                        <a:lnTo>
                          <a:pt x="212" y="0"/>
                        </a:lnTo>
                        <a:lnTo>
                          <a:pt x="230" y="4"/>
                        </a:lnTo>
                        <a:lnTo>
                          <a:pt x="267" y="41"/>
                        </a:lnTo>
                        <a:lnTo>
                          <a:pt x="327" y="62"/>
                        </a:lnTo>
                        <a:lnTo>
                          <a:pt x="382" y="62"/>
                        </a:lnTo>
                        <a:lnTo>
                          <a:pt x="398" y="65"/>
                        </a:lnTo>
                        <a:lnTo>
                          <a:pt x="545" y="127"/>
                        </a:lnTo>
                        <a:lnTo>
                          <a:pt x="589" y="132"/>
                        </a:lnTo>
                        <a:lnTo>
                          <a:pt x="622" y="156"/>
                        </a:lnTo>
                        <a:lnTo>
                          <a:pt x="670" y="147"/>
                        </a:lnTo>
                        <a:lnTo>
                          <a:pt x="698" y="161"/>
                        </a:lnTo>
                        <a:lnTo>
                          <a:pt x="726" y="181"/>
                        </a:lnTo>
                        <a:lnTo>
                          <a:pt x="759" y="181"/>
                        </a:lnTo>
                        <a:lnTo>
                          <a:pt x="781" y="185"/>
                        </a:lnTo>
                        <a:lnTo>
                          <a:pt x="791" y="193"/>
                        </a:lnTo>
                        <a:lnTo>
                          <a:pt x="781" y="205"/>
                        </a:lnTo>
                        <a:lnTo>
                          <a:pt x="781" y="222"/>
                        </a:lnTo>
                        <a:lnTo>
                          <a:pt x="868" y="267"/>
                        </a:lnTo>
                        <a:lnTo>
                          <a:pt x="917" y="296"/>
                        </a:lnTo>
                        <a:lnTo>
                          <a:pt x="939" y="292"/>
                        </a:lnTo>
                        <a:lnTo>
                          <a:pt x="965" y="287"/>
                        </a:lnTo>
                        <a:lnTo>
                          <a:pt x="1048" y="316"/>
                        </a:lnTo>
                        <a:lnTo>
                          <a:pt x="1058" y="337"/>
                        </a:lnTo>
                        <a:lnTo>
                          <a:pt x="1070" y="345"/>
                        </a:lnTo>
                        <a:lnTo>
                          <a:pt x="1096" y="349"/>
                        </a:lnTo>
                        <a:lnTo>
                          <a:pt x="1112" y="357"/>
                        </a:lnTo>
                        <a:lnTo>
                          <a:pt x="1135" y="357"/>
                        </a:lnTo>
                        <a:lnTo>
                          <a:pt x="1157" y="357"/>
                        </a:lnTo>
                        <a:lnTo>
                          <a:pt x="1179" y="361"/>
                        </a:lnTo>
                        <a:lnTo>
                          <a:pt x="1185" y="357"/>
                        </a:lnTo>
                        <a:lnTo>
                          <a:pt x="1195" y="374"/>
                        </a:lnTo>
                        <a:lnTo>
                          <a:pt x="1195" y="395"/>
                        </a:lnTo>
                        <a:lnTo>
                          <a:pt x="1179" y="407"/>
                        </a:lnTo>
                        <a:lnTo>
                          <a:pt x="1092" y="456"/>
                        </a:lnTo>
                        <a:lnTo>
                          <a:pt x="1054" y="456"/>
                        </a:lnTo>
                        <a:lnTo>
                          <a:pt x="945" y="477"/>
                        </a:lnTo>
                        <a:lnTo>
                          <a:pt x="906" y="481"/>
                        </a:lnTo>
                        <a:lnTo>
                          <a:pt x="906" y="505"/>
                        </a:lnTo>
                        <a:lnTo>
                          <a:pt x="884" y="505"/>
                        </a:lnTo>
                        <a:lnTo>
                          <a:pt x="862" y="518"/>
                        </a:lnTo>
                        <a:lnTo>
                          <a:pt x="840" y="539"/>
                        </a:lnTo>
                        <a:lnTo>
                          <a:pt x="818" y="554"/>
                        </a:lnTo>
                        <a:lnTo>
                          <a:pt x="791" y="559"/>
                        </a:lnTo>
                        <a:lnTo>
                          <a:pt x="769" y="580"/>
                        </a:lnTo>
                        <a:lnTo>
                          <a:pt x="769" y="609"/>
                        </a:lnTo>
                        <a:lnTo>
                          <a:pt x="785" y="624"/>
                        </a:lnTo>
                        <a:lnTo>
                          <a:pt x="791" y="636"/>
                        </a:lnTo>
                        <a:lnTo>
                          <a:pt x="791" y="657"/>
                        </a:lnTo>
                        <a:lnTo>
                          <a:pt x="785" y="665"/>
                        </a:lnTo>
                        <a:lnTo>
                          <a:pt x="763" y="670"/>
                        </a:lnTo>
                        <a:lnTo>
                          <a:pt x="731" y="691"/>
                        </a:lnTo>
                        <a:lnTo>
                          <a:pt x="688" y="719"/>
                        </a:lnTo>
                        <a:lnTo>
                          <a:pt x="670" y="732"/>
                        </a:lnTo>
                        <a:lnTo>
                          <a:pt x="660" y="739"/>
                        </a:lnTo>
                        <a:lnTo>
                          <a:pt x="660" y="752"/>
                        </a:lnTo>
                        <a:lnTo>
                          <a:pt x="611" y="752"/>
                        </a:lnTo>
                        <a:lnTo>
                          <a:pt x="584" y="756"/>
                        </a:lnTo>
                        <a:lnTo>
                          <a:pt x="561" y="760"/>
                        </a:lnTo>
                        <a:lnTo>
                          <a:pt x="551" y="768"/>
                        </a:lnTo>
                        <a:lnTo>
                          <a:pt x="535" y="785"/>
                        </a:lnTo>
                        <a:lnTo>
                          <a:pt x="507" y="793"/>
                        </a:lnTo>
                        <a:lnTo>
                          <a:pt x="491" y="793"/>
                        </a:lnTo>
                        <a:lnTo>
                          <a:pt x="458" y="789"/>
                        </a:lnTo>
                        <a:lnTo>
                          <a:pt x="404" y="785"/>
                        </a:lnTo>
                        <a:lnTo>
                          <a:pt x="305" y="756"/>
                        </a:lnTo>
                        <a:lnTo>
                          <a:pt x="267" y="752"/>
                        </a:lnTo>
                        <a:lnTo>
                          <a:pt x="230" y="760"/>
                        </a:lnTo>
                        <a:lnTo>
                          <a:pt x="202" y="773"/>
                        </a:lnTo>
                        <a:lnTo>
                          <a:pt x="169" y="776"/>
                        </a:lnTo>
                        <a:lnTo>
                          <a:pt x="141" y="789"/>
                        </a:lnTo>
                        <a:lnTo>
                          <a:pt x="125" y="797"/>
                        </a:lnTo>
                        <a:lnTo>
                          <a:pt x="65" y="748"/>
                        </a:lnTo>
                        <a:lnTo>
                          <a:pt x="65" y="678"/>
                        </a:lnTo>
                        <a:lnTo>
                          <a:pt x="38" y="653"/>
                        </a:lnTo>
                        <a:lnTo>
                          <a:pt x="6" y="633"/>
                        </a:lnTo>
                        <a:lnTo>
                          <a:pt x="0" y="621"/>
                        </a:lnTo>
                        <a:lnTo>
                          <a:pt x="0" y="595"/>
                        </a:lnTo>
                        <a:lnTo>
                          <a:pt x="16" y="583"/>
                        </a:lnTo>
                        <a:lnTo>
                          <a:pt x="60" y="571"/>
                        </a:lnTo>
                        <a:lnTo>
                          <a:pt x="71" y="563"/>
                        </a:lnTo>
                        <a:lnTo>
                          <a:pt x="55" y="546"/>
                        </a:lnTo>
                        <a:lnTo>
                          <a:pt x="49" y="518"/>
                        </a:lnTo>
                        <a:lnTo>
                          <a:pt x="65" y="493"/>
                        </a:lnTo>
                        <a:lnTo>
                          <a:pt x="99" y="469"/>
                        </a:lnTo>
                        <a:lnTo>
                          <a:pt x="99" y="448"/>
                        </a:lnTo>
                        <a:lnTo>
                          <a:pt x="87" y="431"/>
                        </a:lnTo>
                        <a:lnTo>
                          <a:pt x="99" y="402"/>
                        </a:lnTo>
                        <a:lnTo>
                          <a:pt x="103" y="399"/>
                        </a:lnTo>
                        <a:lnTo>
                          <a:pt x="119" y="399"/>
                        </a:lnTo>
                        <a:lnTo>
                          <a:pt x="131" y="411"/>
                        </a:lnTo>
                        <a:lnTo>
                          <a:pt x="147" y="395"/>
                        </a:lnTo>
                        <a:lnTo>
                          <a:pt x="153" y="349"/>
                        </a:lnTo>
                        <a:lnTo>
                          <a:pt x="196" y="320"/>
                        </a:lnTo>
                        <a:lnTo>
                          <a:pt x="196" y="304"/>
                        </a:lnTo>
                        <a:lnTo>
                          <a:pt x="196" y="292"/>
                        </a:lnTo>
                        <a:lnTo>
                          <a:pt x="240" y="272"/>
                        </a:lnTo>
                        <a:lnTo>
                          <a:pt x="273" y="267"/>
                        </a:lnTo>
                        <a:lnTo>
                          <a:pt x="284" y="258"/>
                        </a:lnTo>
                        <a:lnTo>
                          <a:pt x="256" y="238"/>
                        </a:lnTo>
                        <a:lnTo>
                          <a:pt x="234" y="205"/>
                        </a:lnTo>
                        <a:lnTo>
                          <a:pt x="224" y="197"/>
                        </a:lnTo>
                        <a:lnTo>
                          <a:pt x="192" y="210"/>
                        </a:lnTo>
                        <a:lnTo>
                          <a:pt x="169" y="202"/>
                        </a:lnTo>
                        <a:lnTo>
                          <a:pt x="137" y="193"/>
                        </a:lnTo>
                        <a:lnTo>
                          <a:pt x="125" y="197"/>
                        </a:lnTo>
                        <a:lnTo>
                          <a:pt x="115" y="188"/>
                        </a:lnTo>
                        <a:lnTo>
                          <a:pt x="115" y="173"/>
                        </a:lnTo>
                        <a:lnTo>
                          <a:pt x="99" y="156"/>
                        </a:lnTo>
                        <a:lnTo>
                          <a:pt x="87" y="152"/>
                        </a:lnTo>
                        <a:lnTo>
                          <a:pt x="60" y="156"/>
                        </a:lnTo>
                      </a:path>
                    </a:pathLst>
                  </a:custGeom>
                  <a:solidFill>
                    <a:srgbClr val="DDDDDD"/>
                  </a:solidFill>
                  <a:ln w="12700" cap="rnd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" name="Freeform 35"/>
                  <p:cNvSpPr>
                    <a:spLocks noChangeAspect="1"/>
                  </p:cNvSpPr>
                  <p:nvPr/>
                </p:nvSpPr>
                <p:spPr bwMode="auto">
                  <a:xfrm rot="20645993">
                    <a:off x="1769" y="2593"/>
                    <a:ext cx="892" cy="1072"/>
                  </a:xfrm>
                  <a:custGeom>
                    <a:avLst/>
                    <a:gdLst>
                      <a:gd name="T0" fmla="*/ 1972 w 450"/>
                      <a:gd name="T1" fmla="*/ 0 h 486"/>
                      <a:gd name="T2" fmla="*/ 2165 w 450"/>
                      <a:gd name="T3" fmla="*/ 351 h 486"/>
                      <a:gd name="T4" fmla="*/ 2351 w 450"/>
                      <a:gd name="T5" fmla="*/ 357 h 486"/>
                      <a:gd name="T6" fmla="*/ 2858 w 450"/>
                      <a:gd name="T7" fmla="*/ 428 h 486"/>
                      <a:gd name="T8" fmla="*/ 3108 w 450"/>
                      <a:gd name="T9" fmla="*/ 523 h 486"/>
                      <a:gd name="T10" fmla="*/ 3318 w 450"/>
                      <a:gd name="T11" fmla="*/ 836 h 486"/>
                      <a:gd name="T12" fmla="*/ 3380 w 450"/>
                      <a:gd name="T13" fmla="*/ 960 h 486"/>
                      <a:gd name="T14" fmla="*/ 2767 w 450"/>
                      <a:gd name="T15" fmla="*/ 1189 h 486"/>
                      <a:gd name="T16" fmla="*/ 2583 w 450"/>
                      <a:gd name="T17" fmla="*/ 1559 h 486"/>
                      <a:gd name="T18" fmla="*/ 2410 w 450"/>
                      <a:gd name="T19" fmla="*/ 1923 h 486"/>
                      <a:gd name="T20" fmla="*/ 2287 w 450"/>
                      <a:gd name="T21" fmla="*/ 2199 h 486"/>
                      <a:gd name="T22" fmla="*/ 2002 w 450"/>
                      <a:gd name="T23" fmla="*/ 2129 h 486"/>
                      <a:gd name="T24" fmla="*/ 1956 w 450"/>
                      <a:gd name="T25" fmla="*/ 2409 h 486"/>
                      <a:gd name="T26" fmla="*/ 1984 w 450"/>
                      <a:gd name="T27" fmla="*/ 2709 h 486"/>
                      <a:gd name="T28" fmla="*/ 1723 w 450"/>
                      <a:gd name="T29" fmla="*/ 2960 h 486"/>
                      <a:gd name="T30" fmla="*/ 1697 w 450"/>
                      <a:gd name="T31" fmla="*/ 3335 h 486"/>
                      <a:gd name="T32" fmla="*/ 1746 w 450"/>
                      <a:gd name="T33" fmla="*/ 3560 h 486"/>
                      <a:gd name="T34" fmla="*/ 1284 w 450"/>
                      <a:gd name="T35" fmla="*/ 3750 h 486"/>
                      <a:gd name="T36" fmla="*/ 1281 w 450"/>
                      <a:gd name="T37" fmla="*/ 4072 h 486"/>
                      <a:gd name="T38" fmla="*/ 660 w 450"/>
                      <a:gd name="T39" fmla="*/ 4105 h 486"/>
                      <a:gd name="T40" fmla="*/ 210 w 450"/>
                      <a:gd name="T41" fmla="*/ 3825 h 486"/>
                      <a:gd name="T42" fmla="*/ 0 w 450"/>
                      <a:gd name="T43" fmla="*/ 3717 h 486"/>
                      <a:gd name="T44" fmla="*/ 242 w 450"/>
                      <a:gd name="T45" fmla="*/ 3401 h 486"/>
                      <a:gd name="T46" fmla="*/ 529 w 450"/>
                      <a:gd name="T47" fmla="*/ 2960 h 486"/>
                      <a:gd name="T48" fmla="*/ 496 w 450"/>
                      <a:gd name="T49" fmla="*/ 2713 h 486"/>
                      <a:gd name="T50" fmla="*/ 333 w 450"/>
                      <a:gd name="T51" fmla="*/ 2548 h 486"/>
                      <a:gd name="T52" fmla="*/ 571 w 450"/>
                      <a:gd name="T53" fmla="*/ 2367 h 486"/>
                      <a:gd name="T54" fmla="*/ 242 w 450"/>
                      <a:gd name="T55" fmla="*/ 2400 h 486"/>
                      <a:gd name="T56" fmla="*/ 333 w 450"/>
                      <a:gd name="T57" fmla="*/ 2120 h 486"/>
                      <a:gd name="T58" fmla="*/ 452 w 450"/>
                      <a:gd name="T59" fmla="*/ 1877 h 486"/>
                      <a:gd name="T60" fmla="*/ 571 w 450"/>
                      <a:gd name="T61" fmla="*/ 1745 h 486"/>
                      <a:gd name="T62" fmla="*/ 918 w 450"/>
                      <a:gd name="T63" fmla="*/ 1559 h 486"/>
                      <a:gd name="T64" fmla="*/ 1362 w 450"/>
                      <a:gd name="T65" fmla="*/ 1083 h 486"/>
                      <a:gd name="T66" fmla="*/ 1522 w 450"/>
                      <a:gd name="T67" fmla="*/ 732 h 486"/>
                      <a:gd name="T68" fmla="*/ 1645 w 450"/>
                      <a:gd name="T69" fmla="*/ 357 h 48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450" h="486">
                        <a:moveTo>
                          <a:pt x="227" y="4"/>
                        </a:moveTo>
                        <a:lnTo>
                          <a:pt x="260" y="0"/>
                        </a:lnTo>
                        <a:lnTo>
                          <a:pt x="282" y="19"/>
                        </a:lnTo>
                        <a:lnTo>
                          <a:pt x="285" y="41"/>
                        </a:lnTo>
                        <a:lnTo>
                          <a:pt x="293" y="46"/>
                        </a:lnTo>
                        <a:lnTo>
                          <a:pt x="310" y="42"/>
                        </a:lnTo>
                        <a:lnTo>
                          <a:pt x="361" y="58"/>
                        </a:lnTo>
                        <a:lnTo>
                          <a:pt x="376" y="50"/>
                        </a:lnTo>
                        <a:lnTo>
                          <a:pt x="396" y="49"/>
                        </a:lnTo>
                        <a:lnTo>
                          <a:pt x="409" y="62"/>
                        </a:lnTo>
                        <a:lnTo>
                          <a:pt x="421" y="84"/>
                        </a:lnTo>
                        <a:lnTo>
                          <a:pt x="437" y="99"/>
                        </a:lnTo>
                        <a:lnTo>
                          <a:pt x="449" y="107"/>
                        </a:lnTo>
                        <a:lnTo>
                          <a:pt x="445" y="114"/>
                        </a:lnTo>
                        <a:lnTo>
                          <a:pt x="406" y="122"/>
                        </a:lnTo>
                        <a:lnTo>
                          <a:pt x="364" y="140"/>
                        </a:lnTo>
                        <a:lnTo>
                          <a:pt x="365" y="170"/>
                        </a:lnTo>
                        <a:lnTo>
                          <a:pt x="340" y="185"/>
                        </a:lnTo>
                        <a:lnTo>
                          <a:pt x="320" y="199"/>
                        </a:lnTo>
                        <a:lnTo>
                          <a:pt x="317" y="228"/>
                        </a:lnTo>
                        <a:lnTo>
                          <a:pt x="317" y="246"/>
                        </a:lnTo>
                        <a:lnTo>
                          <a:pt x="301" y="260"/>
                        </a:lnTo>
                        <a:lnTo>
                          <a:pt x="288" y="246"/>
                        </a:lnTo>
                        <a:lnTo>
                          <a:pt x="264" y="252"/>
                        </a:lnTo>
                        <a:lnTo>
                          <a:pt x="261" y="261"/>
                        </a:lnTo>
                        <a:lnTo>
                          <a:pt x="257" y="285"/>
                        </a:lnTo>
                        <a:lnTo>
                          <a:pt x="266" y="294"/>
                        </a:lnTo>
                        <a:lnTo>
                          <a:pt x="261" y="320"/>
                        </a:lnTo>
                        <a:lnTo>
                          <a:pt x="247" y="331"/>
                        </a:lnTo>
                        <a:lnTo>
                          <a:pt x="227" y="350"/>
                        </a:lnTo>
                        <a:lnTo>
                          <a:pt x="219" y="365"/>
                        </a:lnTo>
                        <a:lnTo>
                          <a:pt x="223" y="394"/>
                        </a:lnTo>
                        <a:lnTo>
                          <a:pt x="239" y="411"/>
                        </a:lnTo>
                        <a:lnTo>
                          <a:pt x="229" y="421"/>
                        </a:lnTo>
                        <a:lnTo>
                          <a:pt x="186" y="431"/>
                        </a:lnTo>
                        <a:lnTo>
                          <a:pt x="170" y="443"/>
                        </a:lnTo>
                        <a:lnTo>
                          <a:pt x="169" y="456"/>
                        </a:lnTo>
                        <a:lnTo>
                          <a:pt x="169" y="481"/>
                        </a:lnTo>
                        <a:lnTo>
                          <a:pt x="120" y="481"/>
                        </a:lnTo>
                        <a:lnTo>
                          <a:pt x="87" y="485"/>
                        </a:lnTo>
                        <a:lnTo>
                          <a:pt x="48" y="452"/>
                        </a:lnTo>
                        <a:lnTo>
                          <a:pt x="28" y="452"/>
                        </a:lnTo>
                        <a:lnTo>
                          <a:pt x="10" y="452"/>
                        </a:lnTo>
                        <a:lnTo>
                          <a:pt x="0" y="439"/>
                        </a:lnTo>
                        <a:lnTo>
                          <a:pt x="10" y="427"/>
                        </a:lnTo>
                        <a:lnTo>
                          <a:pt x="32" y="403"/>
                        </a:lnTo>
                        <a:lnTo>
                          <a:pt x="44" y="378"/>
                        </a:lnTo>
                        <a:lnTo>
                          <a:pt x="70" y="350"/>
                        </a:lnTo>
                        <a:lnTo>
                          <a:pt x="76" y="333"/>
                        </a:lnTo>
                        <a:lnTo>
                          <a:pt x="65" y="321"/>
                        </a:lnTo>
                        <a:lnTo>
                          <a:pt x="48" y="309"/>
                        </a:lnTo>
                        <a:lnTo>
                          <a:pt x="44" y="301"/>
                        </a:lnTo>
                        <a:lnTo>
                          <a:pt x="65" y="296"/>
                        </a:lnTo>
                        <a:lnTo>
                          <a:pt x="76" y="280"/>
                        </a:lnTo>
                        <a:lnTo>
                          <a:pt x="54" y="275"/>
                        </a:lnTo>
                        <a:lnTo>
                          <a:pt x="32" y="284"/>
                        </a:lnTo>
                        <a:lnTo>
                          <a:pt x="32" y="263"/>
                        </a:lnTo>
                        <a:lnTo>
                          <a:pt x="44" y="251"/>
                        </a:lnTo>
                        <a:lnTo>
                          <a:pt x="54" y="239"/>
                        </a:lnTo>
                        <a:lnTo>
                          <a:pt x="60" y="222"/>
                        </a:lnTo>
                        <a:lnTo>
                          <a:pt x="65" y="210"/>
                        </a:lnTo>
                        <a:lnTo>
                          <a:pt x="76" y="206"/>
                        </a:lnTo>
                        <a:lnTo>
                          <a:pt x="92" y="214"/>
                        </a:lnTo>
                        <a:lnTo>
                          <a:pt x="120" y="185"/>
                        </a:lnTo>
                        <a:lnTo>
                          <a:pt x="136" y="165"/>
                        </a:lnTo>
                        <a:lnTo>
                          <a:pt x="179" y="128"/>
                        </a:lnTo>
                        <a:lnTo>
                          <a:pt x="179" y="112"/>
                        </a:lnTo>
                        <a:lnTo>
                          <a:pt x="201" y="87"/>
                        </a:lnTo>
                        <a:lnTo>
                          <a:pt x="207" y="58"/>
                        </a:lnTo>
                        <a:lnTo>
                          <a:pt x="217" y="42"/>
                        </a:lnTo>
                        <a:lnTo>
                          <a:pt x="227" y="4"/>
                        </a:lnTo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29" name="Group 63"/>
                  <p:cNvGrpSpPr>
                    <a:grpSpLocks noChangeAspect="1"/>
                  </p:cNvGrpSpPr>
                  <p:nvPr/>
                </p:nvGrpSpPr>
                <p:grpSpPr bwMode="auto">
                  <a:xfrm rot="-780531">
                    <a:off x="4858" y="40"/>
                    <a:ext cx="1333" cy="1522"/>
                    <a:chOff x="1957" y="2389"/>
                    <a:chExt cx="753" cy="760"/>
                  </a:xfrm>
                </p:grpSpPr>
                <p:sp>
                  <p:nvSpPr>
                    <p:cNvPr id="38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96" y="2448"/>
                      <a:ext cx="39" cy="26"/>
                    </a:xfrm>
                    <a:custGeom>
                      <a:avLst/>
                      <a:gdLst>
                        <a:gd name="T0" fmla="*/ 3 w 38"/>
                        <a:gd name="T1" fmla="*/ 0 h 26"/>
                        <a:gd name="T2" fmla="*/ 0 w 38"/>
                        <a:gd name="T3" fmla="*/ 5 h 26"/>
                        <a:gd name="T4" fmla="*/ 3 w 38"/>
                        <a:gd name="T5" fmla="*/ 17 h 26"/>
                        <a:gd name="T6" fmla="*/ 26 w 38"/>
                        <a:gd name="T7" fmla="*/ 25 h 26"/>
                        <a:gd name="T8" fmla="*/ 40 w 38"/>
                        <a:gd name="T9" fmla="*/ 15 h 26"/>
                        <a:gd name="T10" fmla="*/ 3 w 38"/>
                        <a:gd name="T11" fmla="*/ 0 h 2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8" h="26">
                          <a:moveTo>
                            <a:pt x="3" y="0"/>
                          </a:moveTo>
                          <a:lnTo>
                            <a:pt x="0" y="5"/>
                          </a:lnTo>
                          <a:lnTo>
                            <a:pt x="3" y="17"/>
                          </a:lnTo>
                          <a:lnTo>
                            <a:pt x="23" y="25"/>
                          </a:lnTo>
                          <a:lnTo>
                            <a:pt x="37" y="15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9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57" y="2389"/>
                      <a:ext cx="753" cy="760"/>
                    </a:xfrm>
                    <a:custGeom>
                      <a:avLst/>
                      <a:gdLst>
                        <a:gd name="T0" fmla="*/ 294 w 753"/>
                        <a:gd name="T1" fmla="*/ 17 h 760"/>
                        <a:gd name="T2" fmla="*/ 303 w 753"/>
                        <a:gd name="T3" fmla="*/ 53 h 760"/>
                        <a:gd name="T4" fmla="*/ 297 w 753"/>
                        <a:gd name="T5" fmla="*/ 80 h 760"/>
                        <a:gd name="T6" fmla="*/ 338 w 753"/>
                        <a:gd name="T7" fmla="*/ 119 h 760"/>
                        <a:gd name="T8" fmla="*/ 278 w 753"/>
                        <a:gd name="T9" fmla="*/ 107 h 760"/>
                        <a:gd name="T10" fmla="*/ 231 w 753"/>
                        <a:gd name="T11" fmla="*/ 135 h 760"/>
                        <a:gd name="T12" fmla="*/ 199 w 753"/>
                        <a:gd name="T13" fmla="*/ 111 h 760"/>
                        <a:gd name="T14" fmla="*/ 138 w 753"/>
                        <a:gd name="T15" fmla="*/ 135 h 760"/>
                        <a:gd name="T16" fmla="*/ 150 w 753"/>
                        <a:gd name="T17" fmla="*/ 174 h 760"/>
                        <a:gd name="T18" fmla="*/ 119 w 753"/>
                        <a:gd name="T19" fmla="*/ 195 h 760"/>
                        <a:gd name="T20" fmla="*/ 125 w 753"/>
                        <a:gd name="T21" fmla="*/ 232 h 760"/>
                        <a:gd name="T22" fmla="*/ 84 w 753"/>
                        <a:gd name="T23" fmla="*/ 271 h 760"/>
                        <a:gd name="T24" fmla="*/ 41 w 753"/>
                        <a:gd name="T25" fmla="*/ 301 h 760"/>
                        <a:gd name="T26" fmla="*/ 28 w 753"/>
                        <a:gd name="T27" fmla="*/ 361 h 760"/>
                        <a:gd name="T28" fmla="*/ 22 w 753"/>
                        <a:gd name="T29" fmla="*/ 387 h 760"/>
                        <a:gd name="T30" fmla="*/ 3 w 753"/>
                        <a:gd name="T31" fmla="*/ 443 h 760"/>
                        <a:gd name="T32" fmla="*/ 28 w 753"/>
                        <a:gd name="T33" fmla="*/ 469 h 760"/>
                        <a:gd name="T34" fmla="*/ 0 w 753"/>
                        <a:gd name="T35" fmla="*/ 504 h 760"/>
                        <a:gd name="T36" fmla="*/ 41 w 753"/>
                        <a:gd name="T37" fmla="*/ 542 h 760"/>
                        <a:gd name="T38" fmla="*/ 118 w 753"/>
                        <a:gd name="T39" fmla="*/ 549 h 760"/>
                        <a:gd name="T40" fmla="*/ 131 w 753"/>
                        <a:gd name="T41" fmla="*/ 576 h 760"/>
                        <a:gd name="T42" fmla="*/ 96 w 753"/>
                        <a:gd name="T43" fmla="*/ 614 h 760"/>
                        <a:gd name="T44" fmla="*/ 65 w 753"/>
                        <a:gd name="T45" fmla="*/ 675 h 760"/>
                        <a:gd name="T46" fmla="*/ 106 w 753"/>
                        <a:gd name="T47" fmla="*/ 711 h 760"/>
                        <a:gd name="T48" fmla="*/ 144 w 753"/>
                        <a:gd name="T49" fmla="*/ 697 h 760"/>
                        <a:gd name="T50" fmla="*/ 182 w 753"/>
                        <a:gd name="T51" fmla="*/ 708 h 760"/>
                        <a:gd name="T52" fmla="*/ 218 w 753"/>
                        <a:gd name="T53" fmla="*/ 732 h 760"/>
                        <a:gd name="T54" fmla="*/ 288 w 753"/>
                        <a:gd name="T55" fmla="*/ 740 h 760"/>
                        <a:gd name="T56" fmla="*/ 336 w 753"/>
                        <a:gd name="T57" fmla="*/ 747 h 760"/>
                        <a:gd name="T58" fmla="*/ 406 w 753"/>
                        <a:gd name="T59" fmla="*/ 747 h 760"/>
                        <a:gd name="T60" fmla="*/ 452 w 753"/>
                        <a:gd name="T61" fmla="*/ 742 h 760"/>
                        <a:gd name="T62" fmla="*/ 502 w 753"/>
                        <a:gd name="T63" fmla="*/ 742 h 760"/>
                        <a:gd name="T64" fmla="*/ 561 w 753"/>
                        <a:gd name="T65" fmla="*/ 752 h 760"/>
                        <a:gd name="T66" fmla="*/ 547 w 753"/>
                        <a:gd name="T67" fmla="*/ 720 h 760"/>
                        <a:gd name="T68" fmla="*/ 634 w 753"/>
                        <a:gd name="T69" fmla="*/ 658 h 760"/>
                        <a:gd name="T70" fmla="*/ 592 w 753"/>
                        <a:gd name="T71" fmla="*/ 629 h 760"/>
                        <a:gd name="T72" fmla="*/ 509 w 753"/>
                        <a:gd name="T73" fmla="*/ 566 h 760"/>
                        <a:gd name="T74" fmla="*/ 489 w 753"/>
                        <a:gd name="T75" fmla="*/ 510 h 760"/>
                        <a:gd name="T76" fmla="*/ 517 w 753"/>
                        <a:gd name="T77" fmla="*/ 497 h 760"/>
                        <a:gd name="T78" fmla="*/ 680 w 753"/>
                        <a:gd name="T79" fmla="*/ 443 h 760"/>
                        <a:gd name="T80" fmla="*/ 739 w 753"/>
                        <a:gd name="T81" fmla="*/ 439 h 760"/>
                        <a:gd name="T82" fmla="*/ 752 w 753"/>
                        <a:gd name="T83" fmla="*/ 402 h 760"/>
                        <a:gd name="T84" fmla="*/ 736 w 753"/>
                        <a:gd name="T85" fmla="*/ 332 h 760"/>
                        <a:gd name="T86" fmla="*/ 723 w 753"/>
                        <a:gd name="T87" fmla="*/ 283 h 760"/>
                        <a:gd name="T88" fmla="*/ 703 w 753"/>
                        <a:gd name="T89" fmla="*/ 230 h 760"/>
                        <a:gd name="T90" fmla="*/ 673 w 753"/>
                        <a:gd name="T91" fmla="*/ 144 h 760"/>
                        <a:gd name="T92" fmla="*/ 608 w 753"/>
                        <a:gd name="T93" fmla="*/ 94 h 760"/>
                        <a:gd name="T94" fmla="*/ 556 w 753"/>
                        <a:gd name="T95" fmla="*/ 92 h 760"/>
                        <a:gd name="T96" fmla="*/ 468 w 753"/>
                        <a:gd name="T97" fmla="*/ 118 h 760"/>
                        <a:gd name="T98" fmla="*/ 461 w 753"/>
                        <a:gd name="T99" fmla="*/ 97 h 760"/>
                        <a:gd name="T100" fmla="*/ 416 w 753"/>
                        <a:gd name="T101" fmla="*/ 65 h 760"/>
                        <a:gd name="T102" fmla="*/ 381 w 753"/>
                        <a:gd name="T103" fmla="*/ 17 h 760"/>
                        <a:gd name="T104" fmla="*/ 330 w 753"/>
                        <a:gd name="T105" fmla="*/ 2 h 760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753" h="760">
                          <a:moveTo>
                            <a:pt x="311" y="0"/>
                          </a:moveTo>
                          <a:lnTo>
                            <a:pt x="294" y="8"/>
                          </a:lnTo>
                          <a:lnTo>
                            <a:pt x="294" y="17"/>
                          </a:lnTo>
                          <a:lnTo>
                            <a:pt x="297" y="24"/>
                          </a:lnTo>
                          <a:lnTo>
                            <a:pt x="300" y="37"/>
                          </a:lnTo>
                          <a:lnTo>
                            <a:pt x="303" y="53"/>
                          </a:lnTo>
                          <a:lnTo>
                            <a:pt x="294" y="60"/>
                          </a:lnTo>
                          <a:lnTo>
                            <a:pt x="294" y="70"/>
                          </a:lnTo>
                          <a:lnTo>
                            <a:pt x="297" y="80"/>
                          </a:lnTo>
                          <a:lnTo>
                            <a:pt x="319" y="94"/>
                          </a:lnTo>
                          <a:lnTo>
                            <a:pt x="333" y="97"/>
                          </a:lnTo>
                          <a:lnTo>
                            <a:pt x="338" y="119"/>
                          </a:lnTo>
                          <a:lnTo>
                            <a:pt x="308" y="113"/>
                          </a:lnTo>
                          <a:lnTo>
                            <a:pt x="291" y="101"/>
                          </a:lnTo>
                          <a:lnTo>
                            <a:pt x="278" y="107"/>
                          </a:lnTo>
                          <a:lnTo>
                            <a:pt x="253" y="130"/>
                          </a:lnTo>
                          <a:lnTo>
                            <a:pt x="243" y="138"/>
                          </a:lnTo>
                          <a:lnTo>
                            <a:pt x="231" y="135"/>
                          </a:lnTo>
                          <a:lnTo>
                            <a:pt x="230" y="125"/>
                          </a:lnTo>
                          <a:lnTo>
                            <a:pt x="221" y="118"/>
                          </a:lnTo>
                          <a:lnTo>
                            <a:pt x="199" y="111"/>
                          </a:lnTo>
                          <a:lnTo>
                            <a:pt x="166" y="111"/>
                          </a:lnTo>
                          <a:lnTo>
                            <a:pt x="156" y="121"/>
                          </a:lnTo>
                          <a:lnTo>
                            <a:pt x="138" y="135"/>
                          </a:lnTo>
                          <a:lnTo>
                            <a:pt x="153" y="145"/>
                          </a:lnTo>
                          <a:lnTo>
                            <a:pt x="153" y="164"/>
                          </a:lnTo>
                          <a:lnTo>
                            <a:pt x="150" y="174"/>
                          </a:lnTo>
                          <a:lnTo>
                            <a:pt x="144" y="183"/>
                          </a:lnTo>
                          <a:lnTo>
                            <a:pt x="125" y="193"/>
                          </a:lnTo>
                          <a:lnTo>
                            <a:pt x="119" y="195"/>
                          </a:lnTo>
                          <a:lnTo>
                            <a:pt x="122" y="210"/>
                          </a:lnTo>
                          <a:lnTo>
                            <a:pt x="131" y="220"/>
                          </a:lnTo>
                          <a:lnTo>
                            <a:pt x="125" y="232"/>
                          </a:lnTo>
                          <a:lnTo>
                            <a:pt x="112" y="246"/>
                          </a:lnTo>
                          <a:lnTo>
                            <a:pt x="96" y="261"/>
                          </a:lnTo>
                          <a:lnTo>
                            <a:pt x="84" y="271"/>
                          </a:lnTo>
                          <a:lnTo>
                            <a:pt x="65" y="282"/>
                          </a:lnTo>
                          <a:lnTo>
                            <a:pt x="52" y="284"/>
                          </a:lnTo>
                          <a:lnTo>
                            <a:pt x="41" y="301"/>
                          </a:lnTo>
                          <a:lnTo>
                            <a:pt x="38" y="325"/>
                          </a:lnTo>
                          <a:lnTo>
                            <a:pt x="28" y="340"/>
                          </a:lnTo>
                          <a:lnTo>
                            <a:pt x="28" y="361"/>
                          </a:lnTo>
                          <a:lnTo>
                            <a:pt x="16" y="371"/>
                          </a:lnTo>
                          <a:lnTo>
                            <a:pt x="13" y="377"/>
                          </a:lnTo>
                          <a:lnTo>
                            <a:pt x="22" y="387"/>
                          </a:lnTo>
                          <a:lnTo>
                            <a:pt x="28" y="404"/>
                          </a:lnTo>
                          <a:lnTo>
                            <a:pt x="41" y="418"/>
                          </a:lnTo>
                          <a:lnTo>
                            <a:pt x="3" y="443"/>
                          </a:lnTo>
                          <a:lnTo>
                            <a:pt x="10" y="457"/>
                          </a:lnTo>
                          <a:lnTo>
                            <a:pt x="25" y="467"/>
                          </a:lnTo>
                          <a:lnTo>
                            <a:pt x="28" y="469"/>
                          </a:lnTo>
                          <a:lnTo>
                            <a:pt x="28" y="479"/>
                          </a:lnTo>
                          <a:lnTo>
                            <a:pt x="9" y="489"/>
                          </a:lnTo>
                          <a:lnTo>
                            <a:pt x="0" y="504"/>
                          </a:lnTo>
                          <a:lnTo>
                            <a:pt x="9" y="523"/>
                          </a:lnTo>
                          <a:lnTo>
                            <a:pt x="19" y="535"/>
                          </a:lnTo>
                          <a:lnTo>
                            <a:pt x="41" y="542"/>
                          </a:lnTo>
                          <a:lnTo>
                            <a:pt x="68" y="545"/>
                          </a:lnTo>
                          <a:lnTo>
                            <a:pt x="96" y="547"/>
                          </a:lnTo>
                          <a:lnTo>
                            <a:pt x="118" y="549"/>
                          </a:lnTo>
                          <a:lnTo>
                            <a:pt x="134" y="558"/>
                          </a:lnTo>
                          <a:lnTo>
                            <a:pt x="150" y="568"/>
                          </a:lnTo>
                          <a:lnTo>
                            <a:pt x="131" y="576"/>
                          </a:lnTo>
                          <a:lnTo>
                            <a:pt x="115" y="588"/>
                          </a:lnTo>
                          <a:lnTo>
                            <a:pt x="99" y="599"/>
                          </a:lnTo>
                          <a:lnTo>
                            <a:pt x="96" y="614"/>
                          </a:lnTo>
                          <a:lnTo>
                            <a:pt x="87" y="644"/>
                          </a:lnTo>
                          <a:lnTo>
                            <a:pt x="74" y="662"/>
                          </a:lnTo>
                          <a:lnTo>
                            <a:pt x="65" y="675"/>
                          </a:lnTo>
                          <a:lnTo>
                            <a:pt x="87" y="697"/>
                          </a:lnTo>
                          <a:lnTo>
                            <a:pt x="93" y="704"/>
                          </a:lnTo>
                          <a:lnTo>
                            <a:pt x="106" y="711"/>
                          </a:lnTo>
                          <a:lnTo>
                            <a:pt x="119" y="710"/>
                          </a:lnTo>
                          <a:lnTo>
                            <a:pt x="137" y="704"/>
                          </a:lnTo>
                          <a:lnTo>
                            <a:pt x="144" y="697"/>
                          </a:lnTo>
                          <a:lnTo>
                            <a:pt x="147" y="694"/>
                          </a:lnTo>
                          <a:lnTo>
                            <a:pt x="172" y="697"/>
                          </a:lnTo>
                          <a:lnTo>
                            <a:pt x="182" y="708"/>
                          </a:lnTo>
                          <a:lnTo>
                            <a:pt x="191" y="720"/>
                          </a:lnTo>
                          <a:lnTo>
                            <a:pt x="202" y="730"/>
                          </a:lnTo>
                          <a:lnTo>
                            <a:pt x="218" y="732"/>
                          </a:lnTo>
                          <a:lnTo>
                            <a:pt x="250" y="730"/>
                          </a:lnTo>
                          <a:lnTo>
                            <a:pt x="266" y="728"/>
                          </a:lnTo>
                          <a:lnTo>
                            <a:pt x="288" y="740"/>
                          </a:lnTo>
                          <a:lnTo>
                            <a:pt x="305" y="735"/>
                          </a:lnTo>
                          <a:lnTo>
                            <a:pt x="321" y="738"/>
                          </a:lnTo>
                          <a:lnTo>
                            <a:pt x="336" y="747"/>
                          </a:lnTo>
                          <a:lnTo>
                            <a:pt x="362" y="738"/>
                          </a:lnTo>
                          <a:lnTo>
                            <a:pt x="387" y="738"/>
                          </a:lnTo>
                          <a:lnTo>
                            <a:pt x="406" y="747"/>
                          </a:lnTo>
                          <a:lnTo>
                            <a:pt x="419" y="751"/>
                          </a:lnTo>
                          <a:lnTo>
                            <a:pt x="436" y="742"/>
                          </a:lnTo>
                          <a:lnTo>
                            <a:pt x="452" y="742"/>
                          </a:lnTo>
                          <a:lnTo>
                            <a:pt x="480" y="738"/>
                          </a:lnTo>
                          <a:lnTo>
                            <a:pt x="499" y="747"/>
                          </a:lnTo>
                          <a:lnTo>
                            <a:pt x="502" y="742"/>
                          </a:lnTo>
                          <a:lnTo>
                            <a:pt x="522" y="752"/>
                          </a:lnTo>
                          <a:lnTo>
                            <a:pt x="540" y="759"/>
                          </a:lnTo>
                          <a:lnTo>
                            <a:pt x="561" y="752"/>
                          </a:lnTo>
                          <a:lnTo>
                            <a:pt x="564" y="742"/>
                          </a:lnTo>
                          <a:lnTo>
                            <a:pt x="550" y="728"/>
                          </a:lnTo>
                          <a:lnTo>
                            <a:pt x="547" y="720"/>
                          </a:lnTo>
                          <a:lnTo>
                            <a:pt x="540" y="696"/>
                          </a:lnTo>
                          <a:lnTo>
                            <a:pt x="615" y="658"/>
                          </a:lnTo>
                          <a:lnTo>
                            <a:pt x="634" y="658"/>
                          </a:lnTo>
                          <a:lnTo>
                            <a:pt x="637" y="652"/>
                          </a:lnTo>
                          <a:lnTo>
                            <a:pt x="611" y="645"/>
                          </a:lnTo>
                          <a:lnTo>
                            <a:pt x="592" y="629"/>
                          </a:lnTo>
                          <a:lnTo>
                            <a:pt x="543" y="596"/>
                          </a:lnTo>
                          <a:lnTo>
                            <a:pt x="537" y="570"/>
                          </a:lnTo>
                          <a:lnTo>
                            <a:pt x="509" y="566"/>
                          </a:lnTo>
                          <a:lnTo>
                            <a:pt x="506" y="542"/>
                          </a:lnTo>
                          <a:lnTo>
                            <a:pt x="500" y="520"/>
                          </a:lnTo>
                          <a:lnTo>
                            <a:pt x="489" y="510"/>
                          </a:lnTo>
                          <a:lnTo>
                            <a:pt x="496" y="500"/>
                          </a:lnTo>
                          <a:lnTo>
                            <a:pt x="502" y="496"/>
                          </a:lnTo>
                          <a:lnTo>
                            <a:pt x="517" y="497"/>
                          </a:lnTo>
                          <a:lnTo>
                            <a:pt x="562" y="487"/>
                          </a:lnTo>
                          <a:lnTo>
                            <a:pt x="659" y="449"/>
                          </a:lnTo>
                          <a:lnTo>
                            <a:pt x="680" y="443"/>
                          </a:lnTo>
                          <a:lnTo>
                            <a:pt x="700" y="433"/>
                          </a:lnTo>
                          <a:lnTo>
                            <a:pt x="717" y="446"/>
                          </a:lnTo>
                          <a:lnTo>
                            <a:pt x="739" y="439"/>
                          </a:lnTo>
                          <a:lnTo>
                            <a:pt x="745" y="423"/>
                          </a:lnTo>
                          <a:lnTo>
                            <a:pt x="743" y="413"/>
                          </a:lnTo>
                          <a:lnTo>
                            <a:pt x="752" y="402"/>
                          </a:lnTo>
                          <a:lnTo>
                            <a:pt x="740" y="388"/>
                          </a:lnTo>
                          <a:lnTo>
                            <a:pt x="727" y="365"/>
                          </a:lnTo>
                          <a:lnTo>
                            <a:pt x="736" y="332"/>
                          </a:lnTo>
                          <a:lnTo>
                            <a:pt x="721" y="315"/>
                          </a:lnTo>
                          <a:lnTo>
                            <a:pt x="715" y="298"/>
                          </a:lnTo>
                          <a:lnTo>
                            <a:pt x="723" y="283"/>
                          </a:lnTo>
                          <a:lnTo>
                            <a:pt x="718" y="271"/>
                          </a:lnTo>
                          <a:lnTo>
                            <a:pt x="687" y="245"/>
                          </a:lnTo>
                          <a:lnTo>
                            <a:pt x="703" y="230"/>
                          </a:lnTo>
                          <a:lnTo>
                            <a:pt x="703" y="203"/>
                          </a:lnTo>
                          <a:lnTo>
                            <a:pt x="706" y="172"/>
                          </a:lnTo>
                          <a:lnTo>
                            <a:pt x="673" y="144"/>
                          </a:lnTo>
                          <a:lnTo>
                            <a:pt x="656" y="128"/>
                          </a:lnTo>
                          <a:lnTo>
                            <a:pt x="637" y="113"/>
                          </a:lnTo>
                          <a:lnTo>
                            <a:pt x="608" y="94"/>
                          </a:lnTo>
                          <a:lnTo>
                            <a:pt x="589" y="84"/>
                          </a:lnTo>
                          <a:lnTo>
                            <a:pt x="575" y="82"/>
                          </a:lnTo>
                          <a:lnTo>
                            <a:pt x="556" y="92"/>
                          </a:lnTo>
                          <a:lnTo>
                            <a:pt x="542" y="99"/>
                          </a:lnTo>
                          <a:lnTo>
                            <a:pt x="499" y="123"/>
                          </a:lnTo>
                          <a:lnTo>
                            <a:pt x="468" y="118"/>
                          </a:lnTo>
                          <a:lnTo>
                            <a:pt x="455" y="118"/>
                          </a:lnTo>
                          <a:lnTo>
                            <a:pt x="455" y="109"/>
                          </a:lnTo>
                          <a:lnTo>
                            <a:pt x="461" y="97"/>
                          </a:lnTo>
                          <a:lnTo>
                            <a:pt x="468" y="87"/>
                          </a:lnTo>
                          <a:lnTo>
                            <a:pt x="428" y="68"/>
                          </a:lnTo>
                          <a:lnTo>
                            <a:pt x="416" y="65"/>
                          </a:lnTo>
                          <a:lnTo>
                            <a:pt x="397" y="53"/>
                          </a:lnTo>
                          <a:lnTo>
                            <a:pt x="390" y="31"/>
                          </a:lnTo>
                          <a:lnTo>
                            <a:pt x="381" y="17"/>
                          </a:lnTo>
                          <a:lnTo>
                            <a:pt x="368" y="19"/>
                          </a:lnTo>
                          <a:lnTo>
                            <a:pt x="352" y="4"/>
                          </a:lnTo>
                          <a:lnTo>
                            <a:pt x="330" y="2"/>
                          </a:lnTo>
                          <a:lnTo>
                            <a:pt x="311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30" name="Freeform 29"/>
                  <p:cNvSpPr>
                    <a:spLocks noChangeAspect="1"/>
                  </p:cNvSpPr>
                  <p:nvPr/>
                </p:nvSpPr>
                <p:spPr bwMode="auto">
                  <a:xfrm rot="-971320">
                    <a:off x="4841" y="1415"/>
                    <a:ext cx="866" cy="434"/>
                  </a:xfrm>
                  <a:custGeom>
                    <a:avLst/>
                    <a:gdLst>
                      <a:gd name="T0" fmla="*/ 6993 w 438"/>
                      <a:gd name="T1" fmla="*/ 991 h 215"/>
                      <a:gd name="T2" fmla="*/ 6270 w 438"/>
                      <a:gd name="T3" fmla="*/ 640 h 215"/>
                      <a:gd name="T4" fmla="*/ 6392 w 438"/>
                      <a:gd name="T5" fmla="*/ 525 h 215"/>
                      <a:gd name="T6" fmla="*/ 5957 w 438"/>
                      <a:gd name="T7" fmla="*/ 297 h 215"/>
                      <a:gd name="T8" fmla="*/ 5589 w 438"/>
                      <a:gd name="T9" fmla="*/ 0 h 215"/>
                      <a:gd name="T10" fmla="*/ 5208 w 438"/>
                      <a:gd name="T11" fmla="*/ 297 h 215"/>
                      <a:gd name="T12" fmla="*/ 4957 w 438"/>
                      <a:gd name="T13" fmla="*/ 200 h 215"/>
                      <a:gd name="T14" fmla="*/ 4453 w 438"/>
                      <a:gd name="T15" fmla="*/ 448 h 215"/>
                      <a:gd name="T16" fmla="*/ 4453 w 438"/>
                      <a:gd name="T17" fmla="*/ 571 h 215"/>
                      <a:gd name="T18" fmla="*/ 3901 w 438"/>
                      <a:gd name="T19" fmla="*/ 745 h 215"/>
                      <a:gd name="T20" fmla="*/ 2392 w 438"/>
                      <a:gd name="T21" fmla="*/ 1447 h 215"/>
                      <a:gd name="T22" fmla="*/ 2001 w 438"/>
                      <a:gd name="T23" fmla="*/ 1732 h 215"/>
                      <a:gd name="T24" fmla="*/ 2001 w 438"/>
                      <a:gd name="T25" fmla="*/ 2087 h 215"/>
                      <a:gd name="T26" fmla="*/ 1493 w 438"/>
                      <a:gd name="T27" fmla="*/ 2184 h 215"/>
                      <a:gd name="T28" fmla="*/ 384 w 438"/>
                      <a:gd name="T29" fmla="*/ 2877 h 215"/>
                      <a:gd name="T30" fmla="*/ 384 w 438"/>
                      <a:gd name="T31" fmla="*/ 3109 h 215"/>
                      <a:gd name="T32" fmla="*/ 0 w 438"/>
                      <a:gd name="T33" fmla="*/ 3411 h 215"/>
                      <a:gd name="T34" fmla="*/ 192 w 438"/>
                      <a:gd name="T35" fmla="*/ 3773 h 215"/>
                      <a:gd name="T36" fmla="*/ 672 w 438"/>
                      <a:gd name="T37" fmla="*/ 3565 h 215"/>
                      <a:gd name="T38" fmla="*/ 1149 w 438"/>
                      <a:gd name="T39" fmla="*/ 3272 h 215"/>
                      <a:gd name="T40" fmla="*/ 1904 w 438"/>
                      <a:gd name="T41" fmla="*/ 3173 h 215"/>
                      <a:gd name="T42" fmla="*/ 2392 w 438"/>
                      <a:gd name="T43" fmla="*/ 3272 h 215"/>
                      <a:gd name="T44" fmla="*/ 2576 w 438"/>
                      <a:gd name="T45" fmla="*/ 3773 h 215"/>
                      <a:gd name="T46" fmla="*/ 2479 w 438"/>
                      <a:gd name="T47" fmla="*/ 4104 h 215"/>
                      <a:gd name="T48" fmla="*/ 2823 w 438"/>
                      <a:gd name="T49" fmla="*/ 4344 h 215"/>
                      <a:gd name="T50" fmla="*/ 3229 w 438"/>
                      <a:gd name="T51" fmla="*/ 4516 h 215"/>
                      <a:gd name="T52" fmla="*/ 4065 w 438"/>
                      <a:gd name="T53" fmla="*/ 4560 h 215"/>
                      <a:gd name="T54" fmla="*/ 5880 w 438"/>
                      <a:gd name="T55" fmla="*/ 4685 h 215"/>
                      <a:gd name="T56" fmla="*/ 6270 w 438"/>
                      <a:gd name="T57" fmla="*/ 4560 h 215"/>
                      <a:gd name="T58" fmla="*/ 6540 w 438"/>
                      <a:gd name="T59" fmla="*/ 4344 h 215"/>
                      <a:gd name="T60" fmla="*/ 6724 w 438"/>
                      <a:gd name="T61" fmla="*/ 3892 h 215"/>
                      <a:gd name="T62" fmla="*/ 7385 w 438"/>
                      <a:gd name="T63" fmla="*/ 3868 h 215"/>
                      <a:gd name="T64" fmla="*/ 7646 w 438"/>
                      <a:gd name="T65" fmla="*/ 4156 h 215"/>
                      <a:gd name="T66" fmla="*/ 7646 w 438"/>
                      <a:gd name="T67" fmla="*/ 4820 h 215"/>
                      <a:gd name="T68" fmla="*/ 8506 w 438"/>
                      <a:gd name="T69" fmla="*/ 5176 h 215"/>
                      <a:gd name="T70" fmla="*/ 9113 w 438"/>
                      <a:gd name="T71" fmla="*/ 4596 h 215"/>
                      <a:gd name="T72" fmla="*/ 9769 w 438"/>
                      <a:gd name="T73" fmla="*/ 4405 h 215"/>
                      <a:gd name="T74" fmla="*/ 10534 w 438"/>
                      <a:gd name="T75" fmla="*/ 4449 h 215"/>
                      <a:gd name="T76" fmla="*/ 11133 w 438"/>
                      <a:gd name="T77" fmla="*/ 4629 h 215"/>
                      <a:gd name="T78" fmla="*/ 11353 w 438"/>
                      <a:gd name="T79" fmla="*/ 4816 h 215"/>
                      <a:gd name="T80" fmla="*/ 11517 w 438"/>
                      <a:gd name="T81" fmla="*/ 4292 h 215"/>
                      <a:gd name="T82" fmla="*/ 11978 w 438"/>
                      <a:gd name="T83" fmla="*/ 3704 h 215"/>
                      <a:gd name="T84" fmla="*/ 12950 w 438"/>
                      <a:gd name="T85" fmla="*/ 3615 h 215"/>
                      <a:gd name="T86" fmla="*/ 13261 w 438"/>
                      <a:gd name="T87" fmla="*/ 3204 h 215"/>
                      <a:gd name="T88" fmla="*/ 12950 w 438"/>
                      <a:gd name="T89" fmla="*/ 2889 h 215"/>
                      <a:gd name="T90" fmla="*/ 12494 w 438"/>
                      <a:gd name="T91" fmla="*/ 2768 h 215"/>
                      <a:gd name="T92" fmla="*/ 11262 w 438"/>
                      <a:gd name="T93" fmla="*/ 2628 h 215"/>
                      <a:gd name="T94" fmla="*/ 11185 w 438"/>
                      <a:gd name="T95" fmla="*/ 2269 h 215"/>
                      <a:gd name="T96" fmla="*/ 11185 w 438"/>
                      <a:gd name="T97" fmla="*/ 1863 h 215"/>
                      <a:gd name="T98" fmla="*/ 11185 w 438"/>
                      <a:gd name="T99" fmla="*/ 1560 h 215"/>
                      <a:gd name="T100" fmla="*/ 10441 w 438"/>
                      <a:gd name="T101" fmla="*/ 1344 h 215"/>
                      <a:gd name="T102" fmla="*/ 10026 w 438"/>
                      <a:gd name="T103" fmla="*/ 1447 h 215"/>
                      <a:gd name="T104" fmla="*/ 9374 w 438"/>
                      <a:gd name="T105" fmla="*/ 1112 h 215"/>
                      <a:gd name="T106" fmla="*/ 9273 w 438"/>
                      <a:gd name="T107" fmla="*/ 949 h 215"/>
                      <a:gd name="T108" fmla="*/ 9010 w 438"/>
                      <a:gd name="T109" fmla="*/ 696 h 215"/>
                      <a:gd name="T110" fmla="*/ 9010 w 438"/>
                      <a:gd name="T111" fmla="*/ 571 h 215"/>
                      <a:gd name="T112" fmla="*/ 8314 w 438"/>
                      <a:gd name="T113" fmla="*/ 448 h 215"/>
                      <a:gd name="T114" fmla="*/ 8049 w 438"/>
                      <a:gd name="T115" fmla="*/ 640 h 215"/>
                      <a:gd name="T116" fmla="*/ 7557 w 438"/>
                      <a:gd name="T117" fmla="*/ 848 h 215"/>
                      <a:gd name="T118" fmla="*/ 6993 w 438"/>
                      <a:gd name="T119" fmla="*/ 991 h 21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38"/>
                      <a:gd name="T181" fmla="*/ 0 h 215"/>
                      <a:gd name="T182" fmla="*/ 438 w 438"/>
                      <a:gd name="T183" fmla="*/ 215 h 21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38" h="215">
                        <a:moveTo>
                          <a:pt x="230" y="41"/>
                        </a:moveTo>
                        <a:lnTo>
                          <a:pt x="207" y="26"/>
                        </a:lnTo>
                        <a:lnTo>
                          <a:pt x="210" y="21"/>
                        </a:lnTo>
                        <a:lnTo>
                          <a:pt x="197" y="12"/>
                        </a:lnTo>
                        <a:lnTo>
                          <a:pt x="185" y="0"/>
                        </a:lnTo>
                        <a:lnTo>
                          <a:pt x="172" y="12"/>
                        </a:lnTo>
                        <a:lnTo>
                          <a:pt x="163" y="8"/>
                        </a:lnTo>
                        <a:lnTo>
                          <a:pt x="147" y="19"/>
                        </a:lnTo>
                        <a:lnTo>
                          <a:pt x="147" y="24"/>
                        </a:lnTo>
                        <a:lnTo>
                          <a:pt x="128" y="31"/>
                        </a:lnTo>
                        <a:lnTo>
                          <a:pt x="79" y="60"/>
                        </a:lnTo>
                        <a:lnTo>
                          <a:pt x="66" y="72"/>
                        </a:lnTo>
                        <a:lnTo>
                          <a:pt x="66" y="86"/>
                        </a:lnTo>
                        <a:lnTo>
                          <a:pt x="49" y="90"/>
                        </a:lnTo>
                        <a:lnTo>
                          <a:pt x="13" y="119"/>
                        </a:lnTo>
                        <a:lnTo>
                          <a:pt x="13" y="129"/>
                        </a:lnTo>
                        <a:lnTo>
                          <a:pt x="0" y="141"/>
                        </a:lnTo>
                        <a:lnTo>
                          <a:pt x="6" y="156"/>
                        </a:lnTo>
                        <a:lnTo>
                          <a:pt x="22" y="148"/>
                        </a:lnTo>
                        <a:lnTo>
                          <a:pt x="38" y="135"/>
                        </a:lnTo>
                        <a:lnTo>
                          <a:pt x="63" y="131"/>
                        </a:lnTo>
                        <a:lnTo>
                          <a:pt x="79" y="135"/>
                        </a:lnTo>
                        <a:lnTo>
                          <a:pt x="85" y="156"/>
                        </a:lnTo>
                        <a:lnTo>
                          <a:pt x="82" y="170"/>
                        </a:lnTo>
                        <a:lnTo>
                          <a:pt x="93" y="180"/>
                        </a:lnTo>
                        <a:lnTo>
                          <a:pt x="106" y="186"/>
                        </a:lnTo>
                        <a:lnTo>
                          <a:pt x="134" y="189"/>
                        </a:lnTo>
                        <a:lnTo>
                          <a:pt x="194" y="194"/>
                        </a:lnTo>
                        <a:lnTo>
                          <a:pt x="207" y="189"/>
                        </a:lnTo>
                        <a:lnTo>
                          <a:pt x="216" y="180"/>
                        </a:lnTo>
                        <a:lnTo>
                          <a:pt x="222" y="161"/>
                        </a:lnTo>
                        <a:lnTo>
                          <a:pt x="244" y="160"/>
                        </a:lnTo>
                        <a:lnTo>
                          <a:pt x="252" y="172"/>
                        </a:lnTo>
                        <a:lnTo>
                          <a:pt x="252" y="200"/>
                        </a:lnTo>
                        <a:lnTo>
                          <a:pt x="280" y="214"/>
                        </a:lnTo>
                        <a:lnTo>
                          <a:pt x="300" y="190"/>
                        </a:lnTo>
                        <a:lnTo>
                          <a:pt x="322" y="182"/>
                        </a:lnTo>
                        <a:lnTo>
                          <a:pt x="347" y="184"/>
                        </a:lnTo>
                        <a:lnTo>
                          <a:pt x="366" y="192"/>
                        </a:lnTo>
                        <a:lnTo>
                          <a:pt x="374" y="199"/>
                        </a:lnTo>
                        <a:lnTo>
                          <a:pt x="380" y="178"/>
                        </a:lnTo>
                        <a:lnTo>
                          <a:pt x="394" y="153"/>
                        </a:lnTo>
                        <a:lnTo>
                          <a:pt x="427" y="149"/>
                        </a:lnTo>
                        <a:lnTo>
                          <a:pt x="437" y="133"/>
                        </a:lnTo>
                        <a:lnTo>
                          <a:pt x="427" y="120"/>
                        </a:lnTo>
                        <a:lnTo>
                          <a:pt x="412" y="115"/>
                        </a:lnTo>
                        <a:lnTo>
                          <a:pt x="371" y="109"/>
                        </a:lnTo>
                        <a:lnTo>
                          <a:pt x="369" y="94"/>
                        </a:lnTo>
                        <a:lnTo>
                          <a:pt x="369" y="77"/>
                        </a:lnTo>
                        <a:lnTo>
                          <a:pt x="369" y="65"/>
                        </a:lnTo>
                        <a:lnTo>
                          <a:pt x="344" y="55"/>
                        </a:lnTo>
                        <a:lnTo>
                          <a:pt x="331" y="60"/>
                        </a:lnTo>
                        <a:lnTo>
                          <a:pt x="309" y="47"/>
                        </a:lnTo>
                        <a:lnTo>
                          <a:pt x="306" y="39"/>
                        </a:lnTo>
                        <a:lnTo>
                          <a:pt x="297" y="29"/>
                        </a:lnTo>
                        <a:lnTo>
                          <a:pt x="297" y="24"/>
                        </a:lnTo>
                        <a:lnTo>
                          <a:pt x="274" y="19"/>
                        </a:lnTo>
                        <a:lnTo>
                          <a:pt x="265" y="26"/>
                        </a:lnTo>
                        <a:lnTo>
                          <a:pt x="249" y="35"/>
                        </a:lnTo>
                        <a:lnTo>
                          <a:pt x="230" y="41"/>
                        </a:lnTo>
                      </a:path>
                    </a:pathLst>
                  </a:custGeom>
                  <a:solidFill>
                    <a:srgbClr val="DDDDDD"/>
                  </a:solidFill>
                  <a:ln w="12700" cap="rnd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" name="Freeform 52"/>
                  <p:cNvSpPr>
                    <a:spLocks noChangeAspect="1"/>
                  </p:cNvSpPr>
                  <p:nvPr/>
                </p:nvSpPr>
                <p:spPr bwMode="auto">
                  <a:xfrm rot="-780531">
                    <a:off x="4376" y="772"/>
                    <a:ext cx="613" cy="415"/>
                  </a:xfrm>
                  <a:custGeom>
                    <a:avLst/>
                    <a:gdLst>
                      <a:gd name="T0" fmla="*/ 0 w 309"/>
                      <a:gd name="T1" fmla="*/ 836 h 205"/>
                      <a:gd name="T2" fmla="*/ 220 w 309"/>
                      <a:gd name="T3" fmla="*/ 656 h 205"/>
                      <a:gd name="T4" fmla="*/ 121 w 309"/>
                      <a:gd name="T5" fmla="*/ 443 h 205"/>
                      <a:gd name="T6" fmla="*/ 1524 w 309"/>
                      <a:gd name="T7" fmla="*/ 0 h 205"/>
                      <a:gd name="T8" fmla="*/ 1680 w 309"/>
                      <a:gd name="T9" fmla="*/ 140 h 205"/>
                      <a:gd name="T10" fmla="*/ 2640 w 309"/>
                      <a:gd name="T11" fmla="*/ 8 h 205"/>
                      <a:gd name="T12" fmla="*/ 3464 w 309"/>
                      <a:gd name="T13" fmla="*/ 8 h 205"/>
                      <a:gd name="T14" fmla="*/ 3180 w 309"/>
                      <a:gd name="T15" fmla="*/ 300 h 205"/>
                      <a:gd name="T16" fmla="*/ 3305 w 309"/>
                      <a:gd name="T17" fmla="*/ 619 h 205"/>
                      <a:gd name="T18" fmla="*/ 3984 w 309"/>
                      <a:gd name="T19" fmla="*/ 741 h 205"/>
                      <a:gd name="T20" fmla="*/ 4620 w 309"/>
                      <a:gd name="T21" fmla="*/ 696 h 205"/>
                      <a:gd name="T22" fmla="*/ 5180 w 309"/>
                      <a:gd name="T23" fmla="*/ 468 h 205"/>
                      <a:gd name="T24" fmla="*/ 6021 w 309"/>
                      <a:gd name="T25" fmla="*/ 443 h 205"/>
                      <a:gd name="T26" fmla="*/ 6305 w 309"/>
                      <a:gd name="T27" fmla="*/ 652 h 205"/>
                      <a:gd name="T28" fmla="*/ 6832 w 309"/>
                      <a:gd name="T29" fmla="*/ 796 h 205"/>
                      <a:gd name="T30" fmla="*/ 7564 w 309"/>
                      <a:gd name="T31" fmla="*/ 836 h 205"/>
                      <a:gd name="T32" fmla="*/ 7441 w 309"/>
                      <a:gd name="T33" fmla="*/ 1205 h 205"/>
                      <a:gd name="T34" fmla="*/ 7465 w 309"/>
                      <a:gd name="T35" fmla="*/ 1943 h 205"/>
                      <a:gd name="T36" fmla="*/ 7600 w 309"/>
                      <a:gd name="T37" fmla="*/ 2385 h 205"/>
                      <a:gd name="T38" fmla="*/ 8429 w 309"/>
                      <a:gd name="T39" fmla="*/ 2328 h 205"/>
                      <a:gd name="T40" fmla="*/ 8709 w 309"/>
                      <a:gd name="T41" fmla="*/ 2628 h 205"/>
                      <a:gd name="T42" fmla="*/ 8741 w 309"/>
                      <a:gd name="T43" fmla="*/ 2897 h 205"/>
                      <a:gd name="T44" fmla="*/ 9193 w 309"/>
                      <a:gd name="T45" fmla="*/ 3273 h 205"/>
                      <a:gd name="T46" fmla="*/ 8661 w 309"/>
                      <a:gd name="T47" fmla="*/ 3529 h 205"/>
                      <a:gd name="T48" fmla="*/ 8177 w 309"/>
                      <a:gd name="T49" fmla="*/ 3737 h 205"/>
                      <a:gd name="T50" fmla="*/ 7669 w 309"/>
                      <a:gd name="T51" fmla="*/ 3737 h 205"/>
                      <a:gd name="T52" fmla="*/ 7056 w 309"/>
                      <a:gd name="T53" fmla="*/ 3848 h 205"/>
                      <a:gd name="T54" fmla="*/ 7056 w 309"/>
                      <a:gd name="T55" fmla="*/ 4245 h 205"/>
                      <a:gd name="T56" fmla="*/ 6777 w 309"/>
                      <a:gd name="T57" fmla="*/ 4525 h 205"/>
                      <a:gd name="T58" fmla="*/ 6124 w 309"/>
                      <a:gd name="T59" fmla="*/ 4824 h 205"/>
                      <a:gd name="T60" fmla="*/ 5057 w 309"/>
                      <a:gd name="T61" fmla="*/ 4312 h 205"/>
                      <a:gd name="T62" fmla="*/ 4723 w 309"/>
                      <a:gd name="T63" fmla="*/ 3869 h 205"/>
                      <a:gd name="T64" fmla="*/ 3747 w 309"/>
                      <a:gd name="T65" fmla="*/ 3737 h 205"/>
                      <a:gd name="T66" fmla="*/ 3376 w 309"/>
                      <a:gd name="T67" fmla="*/ 3168 h 205"/>
                      <a:gd name="T68" fmla="*/ 2640 w 309"/>
                      <a:gd name="T69" fmla="*/ 2828 h 205"/>
                      <a:gd name="T70" fmla="*/ 2404 w 309"/>
                      <a:gd name="T71" fmla="*/ 2405 h 205"/>
                      <a:gd name="T72" fmla="*/ 1869 w 309"/>
                      <a:gd name="T73" fmla="*/ 1980 h 205"/>
                      <a:gd name="T74" fmla="*/ 1432 w 309"/>
                      <a:gd name="T75" fmla="*/ 1573 h 205"/>
                      <a:gd name="T76" fmla="*/ 680 w 309"/>
                      <a:gd name="T77" fmla="*/ 1245 h 205"/>
                      <a:gd name="T78" fmla="*/ 0 w 309"/>
                      <a:gd name="T79" fmla="*/ 836 h 20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309"/>
                      <a:gd name="T121" fmla="*/ 0 h 205"/>
                      <a:gd name="T122" fmla="*/ 309 w 309"/>
                      <a:gd name="T123" fmla="*/ 205 h 20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309" h="205">
                        <a:moveTo>
                          <a:pt x="0" y="35"/>
                        </a:moveTo>
                        <a:lnTo>
                          <a:pt x="7" y="28"/>
                        </a:lnTo>
                        <a:lnTo>
                          <a:pt x="4" y="18"/>
                        </a:lnTo>
                        <a:lnTo>
                          <a:pt x="51" y="0"/>
                        </a:lnTo>
                        <a:lnTo>
                          <a:pt x="56" y="6"/>
                        </a:lnTo>
                        <a:lnTo>
                          <a:pt x="89" y="2"/>
                        </a:lnTo>
                        <a:lnTo>
                          <a:pt x="116" y="2"/>
                        </a:lnTo>
                        <a:lnTo>
                          <a:pt x="106" y="12"/>
                        </a:lnTo>
                        <a:lnTo>
                          <a:pt x="111" y="26"/>
                        </a:lnTo>
                        <a:lnTo>
                          <a:pt x="133" y="31"/>
                        </a:lnTo>
                        <a:lnTo>
                          <a:pt x="155" y="30"/>
                        </a:lnTo>
                        <a:lnTo>
                          <a:pt x="173" y="20"/>
                        </a:lnTo>
                        <a:lnTo>
                          <a:pt x="202" y="18"/>
                        </a:lnTo>
                        <a:lnTo>
                          <a:pt x="211" y="27"/>
                        </a:lnTo>
                        <a:lnTo>
                          <a:pt x="229" y="34"/>
                        </a:lnTo>
                        <a:lnTo>
                          <a:pt x="254" y="35"/>
                        </a:lnTo>
                        <a:lnTo>
                          <a:pt x="249" y="51"/>
                        </a:lnTo>
                        <a:lnTo>
                          <a:pt x="251" y="82"/>
                        </a:lnTo>
                        <a:lnTo>
                          <a:pt x="255" y="101"/>
                        </a:lnTo>
                        <a:lnTo>
                          <a:pt x="283" y="99"/>
                        </a:lnTo>
                        <a:lnTo>
                          <a:pt x="292" y="112"/>
                        </a:lnTo>
                        <a:lnTo>
                          <a:pt x="293" y="123"/>
                        </a:lnTo>
                        <a:lnTo>
                          <a:pt x="308" y="139"/>
                        </a:lnTo>
                        <a:lnTo>
                          <a:pt x="290" y="150"/>
                        </a:lnTo>
                        <a:lnTo>
                          <a:pt x="274" y="159"/>
                        </a:lnTo>
                        <a:lnTo>
                          <a:pt x="257" y="159"/>
                        </a:lnTo>
                        <a:lnTo>
                          <a:pt x="236" y="163"/>
                        </a:lnTo>
                        <a:lnTo>
                          <a:pt x="236" y="180"/>
                        </a:lnTo>
                        <a:lnTo>
                          <a:pt x="227" y="191"/>
                        </a:lnTo>
                        <a:lnTo>
                          <a:pt x="205" y="204"/>
                        </a:lnTo>
                        <a:lnTo>
                          <a:pt x="169" y="183"/>
                        </a:lnTo>
                        <a:lnTo>
                          <a:pt x="158" y="164"/>
                        </a:lnTo>
                        <a:lnTo>
                          <a:pt x="125" y="159"/>
                        </a:lnTo>
                        <a:lnTo>
                          <a:pt x="113" y="134"/>
                        </a:lnTo>
                        <a:lnTo>
                          <a:pt x="89" y="120"/>
                        </a:lnTo>
                        <a:lnTo>
                          <a:pt x="81" y="102"/>
                        </a:lnTo>
                        <a:lnTo>
                          <a:pt x="62" y="84"/>
                        </a:lnTo>
                        <a:lnTo>
                          <a:pt x="48" y="67"/>
                        </a:lnTo>
                        <a:lnTo>
                          <a:pt x="23" y="53"/>
                        </a:lnTo>
                        <a:lnTo>
                          <a:pt x="0" y="35"/>
                        </a:lnTo>
                      </a:path>
                    </a:pathLst>
                  </a:custGeom>
                  <a:solidFill>
                    <a:srgbClr val="DDDDDD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2" name="Freeform 53"/>
                  <p:cNvSpPr>
                    <a:spLocks noChangeAspect="1"/>
                  </p:cNvSpPr>
                  <p:nvPr/>
                </p:nvSpPr>
                <p:spPr bwMode="auto">
                  <a:xfrm rot="-780531">
                    <a:off x="4822" y="1039"/>
                    <a:ext cx="165" cy="153"/>
                  </a:xfrm>
                  <a:custGeom>
                    <a:avLst/>
                    <a:gdLst>
                      <a:gd name="T0" fmla="*/ 1489 w 85"/>
                      <a:gd name="T1" fmla="*/ 1272 h 79"/>
                      <a:gd name="T2" fmla="*/ 1638 w 85"/>
                      <a:gd name="T3" fmla="*/ 856 h 79"/>
                      <a:gd name="T4" fmla="*/ 2118 w 85"/>
                      <a:gd name="T5" fmla="*/ 717 h 79"/>
                      <a:gd name="T6" fmla="*/ 2118 w 85"/>
                      <a:gd name="T7" fmla="*/ 492 h 79"/>
                      <a:gd name="T8" fmla="*/ 1838 w 85"/>
                      <a:gd name="T9" fmla="*/ 352 h 79"/>
                      <a:gd name="T10" fmla="*/ 1598 w 85"/>
                      <a:gd name="T11" fmla="*/ 157 h 79"/>
                      <a:gd name="T12" fmla="*/ 1421 w 85"/>
                      <a:gd name="T13" fmla="*/ 0 h 79"/>
                      <a:gd name="T14" fmla="*/ 969 w 85"/>
                      <a:gd name="T15" fmla="*/ 0 h 79"/>
                      <a:gd name="T16" fmla="*/ 633 w 85"/>
                      <a:gd name="T17" fmla="*/ 68 h 79"/>
                      <a:gd name="T18" fmla="*/ 633 w 85"/>
                      <a:gd name="T19" fmla="*/ 341 h 79"/>
                      <a:gd name="T20" fmla="*/ 336 w 85"/>
                      <a:gd name="T21" fmla="*/ 566 h 79"/>
                      <a:gd name="T22" fmla="*/ 0 w 85"/>
                      <a:gd name="T23" fmla="*/ 653 h 79"/>
                      <a:gd name="T24" fmla="*/ 151 w 85"/>
                      <a:gd name="T25" fmla="*/ 852 h 79"/>
                      <a:gd name="T26" fmla="*/ 610 w 85"/>
                      <a:gd name="T27" fmla="*/ 904 h 79"/>
                      <a:gd name="T28" fmla="*/ 1048 w 85"/>
                      <a:gd name="T29" fmla="*/ 941 h 79"/>
                      <a:gd name="T30" fmla="*/ 1304 w 85"/>
                      <a:gd name="T31" fmla="*/ 1081 h 79"/>
                      <a:gd name="T32" fmla="*/ 1489 w 85"/>
                      <a:gd name="T33" fmla="*/ 1272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5"/>
                      <a:gd name="T52" fmla="*/ 0 h 79"/>
                      <a:gd name="T53" fmla="*/ 85 w 85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5" h="79">
                        <a:moveTo>
                          <a:pt x="60" y="78"/>
                        </a:moveTo>
                        <a:lnTo>
                          <a:pt x="65" y="53"/>
                        </a:lnTo>
                        <a:lnTo>
                          <a:pt x="84" y="43"/>
                        </a:lnTo>
                        <a:lnTo>
                          <a:pt x="84" y="31"/>
                        </a:lnTo>
                        <a:lnTo>
                          <a:pt x="74" y="22"/>
                        </a:lnTo>
                        <a:lnTo>
                          <a:pt x="63" y="10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5" y="4"/>
                        </a:lnTo>
                        <a:lnTo>
                          <a:pt x="25" y="21"/>
                        </a:lnTo>
                        <a:lnTo>
                          <a:pt x="13" y="35"/>
                        </a:lnTo>
                        <a:lnTo>
                          <a:pt x="0" y="40"/>
                        </a:lnTo>
                        <a:lnTo>
                          <a:pt x="6" y="52"/>
                        </a:lnTo>
                        <a:lnTo>
                          <a:pt x="24" y="55"/>
                        </a:lnTo>
                        <a:lnTo>
                          <a:pt x="41" y="58"/>
                        </a:lnTo>
                        <a:lnTo>
                          <a:pt x="52" y="66"/>
                        </a:lnTo>
                        <a:lnTo>
                          <a:pt x="60" y="78"/>
                        </a:lnTo>
                      </a:path>
                    </a:pathLst>
                  </a:custGeom>
                  <a:solidFill>
                    <a:srgbClr val="DDDDDD"/>
                  </a:solidFill>
                  <a:ln w="12700" cap="rnd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" name="Freeform 54"/>
                  <p:cNvSpPr>
                    <a:spLocks noChangeAspect="1"/>
                  </p:cNvSpPr>
                  <p:nvPr/>
                </p:nvSpPr>
                <p:spPr bwMode="auto">
                  <a:xfrm rot="-780531">
                    <a:off x="4522" y="432"/>
                    <a:ext cx="625" cy="509"/>
                  </a:xfrm>
                  <a:custGeom>
                    <a:avLst/>
                    <a:gdLst>
                      <a:gd name="T0" fmla="*/ 4129 w 315"/>
                      <a:gd name="T1" fmla="*/ 168 h 252"/>
                      <a:gd name="T2" fmla="*/ 3105 w 315"/>
                      <a:gd name="T3" fmla="*/ 873 h 252"/>
                      <a:gd name="T4" fmla="*/ 3105 w 315"/>
                      <a:gd name="T5" fmla="*/ 1089 h 252"/>
                      <a:gd name="T6" fmla="*/ 2504 w 315"/>
                      <a:gd name="T7" fmla="*/ 1408 h 252"/>
                      <a:gd name="T8" fmla="*/ 2595 w 315"/>
                      <a:gd name="T9" fmla="*/ 1477 h 252"/>
                      <a:gd name="T10" fmla="*/ 2401 w 315"/>
                      <a:gd name="T11" fmla="*/ 1709 h 252"/>
                      <a:gd name="T12" fmla="*/ 1823 w 315"/>
                      <a:gd name="T13" fmla="*/ 2072 h 252"/>
                      <a:gd name="T14" fmla="*/ 1200 w 315"/>
                      <a:gd name="T15" fmla="*/ 2432 h 252"/>
                      <a:gd name="T16" fmla="*/ 917 w 315"/>
                      <a:gd name="T17" fmla="*/ 2644 h 252"/>
                      <a:gd name="T18" fmla="*/ 1200 w 315"/>
                      <a:gd name="T19" fmla="*/ 2852 h 252"/>
                      <a:gd name="T20" fmla="*/ 992 w 315"/>
                      <a:gd name="T21" fmla="*/ 3121 h 252"/>
                      <a:gd name="T22" fmla="*/ 688 w 315"/>
                      <a:gd name="T23" fmla="*/ 3349 h 252"/>
                      <a:gd name="T24" fmla="*/ 393 w 315"/>
                      <a:gd name="T25" fmla="*/ 3476 h 252"/>
                      <a:gd name="T26" fmla="*/ 0 w 315"/>
                      <a:gd name="T27" fmla="*/ 3717 h 252"/>
                      <a:gd name="T28" fmla="*/ 4 w 315"/>
                      <a:gd name="T29" fmla="*/ 4019 h 252"/>
                      <a:gd name="T30" fmla="*/ 496 w 315"/>
                      <a:gd name="T31" fmla="*/ 4161 h 252"/>
                      <a:gd name="T32" fmla="*/ 1613 w 315"/>
                      <a:gd name="T33" fmla="*/ 4161 h 252"/>
                      <a:gd name="T34" fmla="*/ 2300 w 315"/>
                      <a:gd name="T35" fmla="*/ 3957 h 252"/>
                      <a:gd name="T36" fmla="*/ 2901 w 315"/>
                      <a:gd name="T37" fmla="*/ 3921 h 252"/>
                      <a:gd name="T38" fmla="*/ 3444 w 315"/>
                      <a:gd name="T39" fmla="*/ 4161 h 252"/>
                      <a:gd name="T40" fmla="*/ 3960 w 315"/>
                      <a:gd name="T41" fmla="*/ 4292 h 252"/>
                      <a:gd name="T42" fmla="*/ 4653 w 315"/>
                      <a:gd name="T43" fmla="*/ 4341 h 252"/>
                      <a:gd name="T44" fmla="*/ 4440 w 315"/>
                      <a:gd name="T45" fmla="*/ 4781 h 252"/>
                      <a:gd name="T46" fmla="*/ 4685 w 315"/>
                      <a:gd name="T47" fmla="*/ 5872 h 252"/>
                      <a:gd name="T48" fmla="*/ 5268 w 315"/>
                      <a:gd name="T49" fmla="*/ 5868 h 252"/>
                      <a:gd name="T50" fmla="*/ 5661 w 315"/>
                      <a:gd name="T51" fmla="*/ 5833 h 252"/>
                      <a:gd name="T52" fmla="*/ 5808 w 315"/>
                      <a:gd name="T53" fmla="*/ 5496 h 252"/>
                      <a:gd name="T54" fmla="*/ 5869 w 315"/>
                      <a:gd name="T55" fmla="*/ 4880 h 252"/>
                      <a:gd name="T56" fmla="*/ 6345 w 315"/>
                      <a:gd name="T57" fmla="*/ 4512 h 252"/>
                      <a:gd name="T58" fmla="*/ 6345 w 315"/>
                      <a:gd name="T59" fmla="*/ 3957 h 252"/>
                      <a:gd name="T60" fmla="*/ 6724 w 315"/>
                      <a:gd name="T61" fmla="*/ 3611 h 252"/>
                      <a:gd name="T62" fmla="*/ 7440 w 315"/>
                      <a:gd name="T63" fmla="*/ 3476 h 252"/>
                      <a:gd name="T64" fmla="*/ 8889 w 315"/>
                      <a:gd name="T65" fmla="*/ 2549 h 252"/>
                      <a:gd name="T66" fmla="*/ 9085 w 315"/>
                      <a:gd name="T67" fmla="*/ 2153 h 252"/>
                      <a:gd name="T68" fmla="*/ 8845 w 315"/>
                      <a:gd name="T69" fmla="*/ 1543 h 252"/>
                      <a:gd name="T70" fmla="*/ 9802 w 315"/>
                      <a:gd name="T71" fmla="*/ 1113 h 252"/>
                      <a:gd name="T72" fmla="*/ 9925 w 315"/>
                      <a:gd name="T73" fmla="*/ 440 h 252"/>
                      <a:gd name="T74" fmla="*/ 9244 w 315"/>
                      <a:gd name="T75" fmla="*/ 93 h 252"/>
                      <a:gd name="T76" fmla="*/ 8845 w 315"/>
                      <a:gd name="T77" fmla="*/ 8 h 252"/>
                      <a:gd name="T78" fmla="*/ 8048 w 315"/>
                      <a:gd name="T79" fmla="*/ 0 h 252"/>
                      <a:gd name="T80" fmla="*/ 6345 w 315"/>
                      <a:gd name="T81" fmla="*/ 0 h 252"/>
                      <a:gd name="T82" fmla="*/ 5865 w 315"/>
                      <a:gd name="T83" fmla="*/ 244 h 252"/>
                      <a:gd name="T84" fmla="*/ 5429 w 315"/>
                      <a:gd name="T85" fmla="*/ 535 h 252"/>
                      <a:gd name="T86" fmla="*/ 5567 w 315"/>
                      <a:gd name="T87" fmla="*/ 788 h 252"/>
                      <a:gd name="T88" fmla="*/ 6141 w 315"/>
                      <a:gd name="T89" fmla="*/ 1000 h 252"/>
                      <a:gd name="T90" fmla="*/ 6552 w 315"/>
                      <a:gd name="T91" fmla="*/ 1321 h 252"/>
                      <a:gd name="T92" fmla="*/ 6552 w 315"/>
                      <a:gd name="T93" fmla="*/ 1693 h 252"/>
                      <a:gd name="T94" fmla="*/ 5865 w 315"/>
                      <a:gd name="T95" fmla="*/ 1971 h 252"/>
                      <a:gd name="T96" fmla="*/ 5141 w 315"/>
                      <a:gd name="T97" fmla="*/ 2072 h 252"/>
                      <a:gd name="T98" fmla="*/ 4653 w 315"/>
                      <a:gd name="T99" fmla="*/ 2101 h 252"/>
                      <a:gd name="T100" fmla="*/ 4417 w 315"/>
                      <a:gd name="T101" fmla="*/ 1872 h 252"/>
                      <a:gd name="T102" fmla="*/ 4232 w 315"/>
                      <a:gd name="T103" fmla="*/ 1543 h 252"/>
                      <a:gd name="T104" fmla="*/ 4536 w 315"/>
                      <a:gd name="T105" fmla="*/ 1240 h 252"/>
                      <a:gd name="T106" fmla="*/ 4440 w 315"/>
                      <a:gd name="T107" fmla="*/ 905 h 252"/>
                      <a:gd name="T108" fmla="*/ 4417 w 315"/>
                      <a:gd name="T109" fmla="*/ 564 h 252"/>
                      <a:gd name="T110" fmla="*/ 4129 w 315"/>
                      <a:gd name="T111" fmla="*/ 168 h 25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315"/>
                      <a:gd name="T169" fmla="*/ 0 h 252"/>
                      <a:gd name="T170" fmla="*/ 315 w 315"/>
                      <a:gd name="T171" fmla="*/ 252 h 25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315" h="252">
                        <a:moveTo>
                          <a:pt x="131" y="7"/>
                        </a:moveTo>
                        <a:lnTo>
                          <a:pt x="98" y="37"/>
                        </a:lnTo>
                        <a:lnTo>
                          <a:pt x="98" y="46"/>
                        </a:lnTo>
                        <a:lnTo>
                          <a:pt x="79" y="60"/>
                        </a:lnTo>
                        <a:lnTo>
                          <a:pt x="82" y="63"/>
                        </a:lnTo>
                        <a:lnTo>
                          <a:pt x="76" y="73"/>
                        </a:lnTo>
                        <a:lnTo>
                          <a:pt x="57" y="88"/>
                        </a:lnTo>
                        <a:lnTo>
                          <a:pt x="38" y="104"/>
                        </a:lnTo>
                        <a:lnTo>
                          <a:pt x="29" y="113"/>
                        </a:lnTo>
                        <a:lnTo>
                          <a:pt x="38" y="121"/>
                        </a:lnTo>
                        <a:lnTo>
                          <a:pt x="32" y="133"/>
                        </a:lnTo>
                        <a:lnTo>
                          <a:pt x="22" y="143"/>
                        </a:lnTo>
                        <a:lnTo>
                          <a:pt x="13" y="148"/>
                        </a:lnTo>
                        <a:lnTo>
                          <a:pt x="0" y="159"/>
                        </a:lnTo>
                        <a:lnTo>
                          <a:pt x="1" y="171"/>
                        </a:lnTo>
                        <a:lnTo>
                          <a:pt x="16" y="178"/>
                        </a:lnTo>
                        <a:lnTo>
                          <a:pt x="51" y="178"/>
                        </a:lnTo>
                        <a:lnTo>
                          <a:pt x="72" y="169"/>
                        </a:lnTo>
                        <a:lnTo>
                          <a:pt x="92" y="167"/>
                        </a:lnTo>
                        <a:lnTo>
                          <a:pt x="109" y="178"/>
                        </a:lnTo>
                        <a:lnTo>
                          <a:pt x="125" y="183"/>
                        </a:lnTo>
                        <a:lnTo>
                          <a:pt x="147" y="185"/>
                        </a:lnTo>
                        <a:lnTo>
                          <a:pt x="141" y="204"/>
                        </a:lnTo>
                        <a:lnTo>
                          <a:pt x="148" y="251"/>
                        </a:lnTo>
                        <a:lnTo>
                          <a:pt x="167" y="250"/>
                        </a:lnTo>
                        <a:lnTo>
                          <a:pt x="179" y="249"/>
                        </a:lnTo>
                        <a:lnTo>
                          <a:pt x="183" y="235"/>
                        </a:lnTo>
                        <a:lnTo>
                          <a:pt x="186" y="208"/>
                        </a:lnTo>
                        <a:lnTo>
                          <a:pt x="201" y="193"/>
                        </a:lnTo>
                        <a:lnTo>
                          <a:pt x="201" y="169"/>
                        </a:lnTo>
                        <a:lnTo>
                          <a:pt x="213" y="154"/>
                        </a:lnTo>
                        <a:lnTo>
                          <a:pt x="236" y="148"/>
                        </a:lnTo>
                        <a:lnTo>
                          <a:pt x="282" y="109"/>
                        </a:lnTo>
                        <a:lnTo>
                          <a:pt x="288" y="92"/>
                        </a:lnTo>
                        <a:lnTo>
                          <a:pt x="280" y="66"/>
                        </a:lnTo>
                        <a:lnTo>
                          <a:pt x="310" y="48"/>
                        </a:lnTo>
                        <a:lnTo>
                          <a:pt x="314" y="18"/>
                        </a:lnTo>
                        <a:lnTo>
                          <a:pt x="293" y="4"/>
                        </a:lnTo>
                        <a:lnTo>
                          <a:pt x="280" y="2"/>
                        </a:lnTo>
                        <a:lnTo>
                          <a:pt x="255" y="0"/>
                        </a:lnTo>
                        <a:lnTo>
                          <a:pt x="201" y="0"/>
                        </a:lnTo>
                        <a:lnTo>
                          <a:pt x="185" y="10"/>
                        </a:lnTo>
                        <a:lnTo>
                          <a:pt x="172" y="22"/>
                        </a:lnTo>
                        <a:lnTo>
                          <a:pt x="175" y="33"/>
                        </a:lnTo>
                        <a:lnTo>
                          <a:pt x="194" y="43"/>
                        </a:lnTo>
                        <a:lnTo>
                          <a:pt x="207" y="56"/>
                        </a:lnTo>
                        <a:lnTo>
                          <a:pt x="207" y="72"/>
                        </a:lnTo>
                        <a:lnTo>
                          <a:pt x="185" y="84"/>
                        </a:lnTo>
                        <a:lnTo>
                          <a:pt x="163" y="88"/>
                        </a:lnTo>
                        <a:lnTo>
                          <a:pt x="147" y="90"/>
                        </a:lnTo>
                        <a:lnTo>
                          <a:pt x="139" y="80"/>
                        </a:lnTo>
                        <a:lnTo>
                          <a:pt x="134" y="66"/>
                        </a:lnTo>
                        <a:lnTo>
                          <a:pt x="144" y="53"/>
                        </a:lnTo>
                        <a:lnTo>
                          <a:pt x="141" y="39"/>
                        </a:lnTo>
                        <a:lnTo>
                          <a:pt x="139" y="24"/>
                        </a:lnTo>
                        <a:lnTo>
                          <a:pt x="131" y="7"/>
                        </a:lnTo>
                      </a:path>
                    </a:pathLst>
                  </a:custGeom>
                  <a:solidFill>
                    <a:srgbClr val="DDDDDD"/>
                  </a:solidFill>
                  <a:ln w="12700" cap="rnd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4" name="Freeform 86"/>
                  <p:cNvSpPr>
                    <a:spLocks noChangeAspect="1"/>
                  </p:cNvSpPr>
                  <p:nvPr/>
                </p:nvSpPr>
                <p:spPr bwMode="auto">
                  <a:xfrm rot="20819469">
                    <a:off x="3159" y="897"/>
                    <a:ext cx="2241" cy="1681"/>
                  </a:xfrm>
                  <a:custGeom>
                    <a:avLst/>
                    <a:gdLst>
                      <a:gd name="T0" fmla="*/ 487 w 1123"/>
                      <a:gd name="T1" fmla="*/ 3713 h 829"/>
                      <a:gd name="T2" fmla="*/ 587 w 1123"/>
                      <a:gd name="T3" fmla="*/ 4465 h 829"/>
                      <a:gd name="T4" fmla="*/ 3392 w 1123"/>
                      <a:gd name="T5" fmla="*/ 5659 h 829"/>
                      <a:gd name="T6" fmla="*/ 5609 w 1123"/>
                      <a:gd name="T7" fmla="*/ 6404 h 829"/>
                      <a:gd name="T8" fmla="*/ 5368 w 1123"/>
                      <a:gd name="T9" fmla="*/ 7476 h 829"/>
                      <a:gd name="T10" fmla="*/ 6679 w 1123"/>
                      <a:gd name="T11" fmla="*/ 8977 h 829"/>
                      <a:gd name="T12" fmla="*/ 7296 w 1123"/>
                      <a:gd name="T13" fmla="*/ 11031 h 829"/>
                      <a:gd name="T14" fmla="*/ 6072 w 1123"/>
                      <a:gd name="T15" fmla="*/ 11031 h 829"/>
                      <a:gd name="T16" fmla="*/ 5290 w 1123"/>
                      <a:gd name="T17" fmla="*/ 12069 h 829"/>
                      <a:gd name="T18" fmla="*/ 4498 w 1123"/>
                      <a:gd name="T19" fmla="*/ 13140 h 829"/>
                      <a:gd name="T20" fmla="*/ 2620 w 1123"/>
                      <a:gd name="T21" fmla="*/ 14969 h 829"/>
                      <a:gd name="T22" fmla="*/ 2696 w 1123"/>
                      <a:gd name="T23" fmla="*/ 15885 h 829"/>
                      <a:gd name="T24" fmla="*/ 7411 w 1123"/>
                      <a:gd name="T25" fmla="*/ 17570 h 829"/>
                      <a:gd name="T26" fmla="*/ 11423 w 1123"/>
                      <a:gd name="T27" fmla="*/ 18633 h 829"/>
                      <a:gd name="T28" fmla="*/ 14927 w 1123"/>
                      <a:gd name="T29" fmla="*/ 19148 h 829"/>
                      <a:gd name="T30" fmla="*/ 16216 w 1123"/>
                      <a:gd name="T31" fmla="*/ 17692 h 829"/>
                      <a:gd name="T32" fmla="*/ 19391 w 1123"/>
                      <a:gd name="T33" fmla="*/ 17049 h 829"/>
                      <a:gd name="T34" fmla="*/ 21716 w 1123"/>
                      <a:gd name="T35" fmla="*/ 17720 h 829"/>
                      <a:gd name="T36" fmla="*/ 24863 w 1123"/>
                      <a:gd name="T37" fmla="*/ 18633 h 829"/>
                      <a:gd name="T38" fmla="*/ 27786 w 1123"/>
                      <a:gd name="T39" fmla="*/ 18256 h 829"/>
                      <a:gd name="T40" fmla="*/ 29927 w 1123"/>
                      <a:gd name="T41" fmla="*/ 17017 h 829"/>
                      <a:gd name="T42" fmla="*/ 28608 w 1123"/>
                      <a:gd name="T43" fmla="*/ 16473 h 829"/>
                      <a:gd name="T44" fmla="*/ 28395 w 1123"/>
                      <a:gd name="T45" fmla="*/ 14732 h 829"/>
                      <a:gd name="T46" fmla="*/ 29219 w 1123"/>
                      <a:gd name="T47" fmla="*/ 13140 h 829"/>
                      <a:gd name="T48" fmla="*/ 29219 w 1123"/>
                      <a:gd name="T49" fmla="*/ 11639 h 829"/>
                      <a:gd name="T50" fmla="*/ 27714 w 1123"/>
                      <a:gd name="T51" fmla="*/ 11692 h 829"/>
                      <a:gd name="T52" fmla="*/ 27010 w 1123"/>
                      <a:gd name="T53" fmla="*/ 11439 h 829"/>
                      <a:gd name="T54" fmla="*/ 28608 w 1123"/>
                      <a:gd name="T55" fmla="*/ 10425 h 829"/>
                      <a:gd name="T56" fmla="*/ 31095 w 1123"/>
                      <a:gd name="T57" fmla="*/ 9062 h 829"/>
                      <a:gd name="T58" fmla="*/ 32382 w 1123"/>
                      <a:gd name="T59" fmla="*/ 8433 h 829"/>
                      <a:gd name="T60" fmla="*/ 33443 w 1123"/>
                      <a:gd name="T61" fmla="*/ 7107 h 829"/>
                      <a:gd name="T62" fmla="*/ 35122 w 1123"/>
                      <a:gd name="T63" fmla="*/ 6000 h 829"/>
                      <a:gd name="T64" fmla="*/ 33078 w 1123"/>
                      <a:gd name="T65" fmla="*/ 5461 h 829"/>
                      <a:gd name="T66" fmla="*/ 30703 w 1123"/>
                      <a:gd name="T67" fmla="*/ 5007 h 829"/>
                      <a:gd name="T68" fmla="*/ 29063 w 1123"/>
                      <a:gd name="T69" fmla="*/ 4163 h 829"/>
                      <a:gd name="T70" fmla="*/ 26744 w 1123"/>
                      <a:gd name="T71" fmla="*/ 3056 h 829"/>
                      <a:gd name="T72" fmla="*/ 24789 w 1123"/>
                      <a:gd name="T73" fmla="*/ 1955 h 829"/>
                      <a:gd name="T74" fmla="*/ 23402 w 1123"/>
                      <a:gd name="T75" fmla="*/ 752 h 829"/>
                      <a:gd name="T76" fmla="*/ 20404 w 1123"/>
                      <a:gd name="T77" fmla="*/ 8 h 829"/>
                      <a:gd name="T78" fmla="*/ 19143 w 1123"/>
                      <a:gd name="T79" fmla="*/ 904 h 829"/>
                      <a:gd name="T80" fmla="*/ 14617 w 1123"/>
                      <a:gd name="T81" fmla="*/ 2216 h 829"/>
                      <a:gd name="T82" fmla="*/ 12227 w 1123"/>
                      <a:gd name="T83" fmla="*/ 2666 h 829"/>
                      <a:gd name="T84" fmla="*/ 10095 w 1123"/>
                      <a:gd name="T85" fmla="*/ 1983 h 829"/>
                      <a:gd name="T86" fmla="*/ 9130 w 1123"/>
                      <a:gd name="T87" fmla="*/ 1419 h 829"/>
                      <a:gd name="T88" fmla="*/ 9371 w 1123"/>
                      <a:gd name="T89" fmla="*/ 2131 h 829"/>
                      <a:gd name="T90" fmla="*/ 9078 w 1123"/>
                      <a:gd name="T91" fmla="*/ 2888 h 829"/>
                      <a:gd name="T92" fmla="*/ 8373 w 1123"/>
                      <a:gd name="T93" fmla="*/ 3500 h 829"/>
                      <a:gd name="T94" fmla="*/ 6525 w 1123"/>
                      <a:gd name="T95" fmla="*/ 3238 h 829"/>
                      <a:gd name="T96" fmla="*/ 4268 w 1123"/>
                      <a:gd name="T97" fmla="*/ 2458 h 829"/>
                      <a:gd name="T98" fmla="*/ 2696 w 1123"/>
                      <a:gd name="T99" fmla="*/ 2756 h 82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23"/>
                      <a:gd name="T151" fmla="*/ 0 h 829"/>
                      <a:gd name="T152" fmla="*/ 1123 w 1123"/>
                      <a:gd name="T153" fmla="*/ 829 h 82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23" h="829">
                        <a:moveTo>
                          <a:pt x="19" y="117"/>
                        </a:moveTo>
                        <a:lnTo>
                          <a:pt x="29" y="137"/>
                        </a:lnTo>
                        <a:lnTo>
                          <a:pt x="19" y="154"/>
                        </a:lnTo>
                        <a:lnTo>
                          <a:pt x="16" y="161"/>
                        </a:lnTo>
                        <a:lnTo>
                          <a:pt x="0" y="156"/>
                        </a:lnTo>
                        <a:lnTo>
                          <a:pt x="6" y="166"/>
                        </a:lnTo>
                        <a:lnTo>
                          <a:pt x="6" y="176"/>
                        </a:lnTo>
                        <a:lnTo>
                          <a:pt x="19" y="193"/>
                        </a:lnTo>
                        <a:lnTo>
                          <a:pt x="44" y="187"/>
                        </a:lnTo>
                        <a:lnTo>
                          <a:pt x="77" y="214"/>
                        </a:lnTo>
                        <a:lnTo>
                          <a:pt x="90" y="232"/>
                        </a:lnTo>
                        <a:lnTo>
                          <a:pt x="109" y="245"/>
                        </a:lnTo>
                        <a:lnTo>
                          <a:pt x="134" y="245"/>
                        </a:lnTo>
                        <a:lnTo>
                          <a:pt x="144" y="260"/>
                        </a:lnTo>
                        <a:lnTo>
                          <a:pt x="166" y="275"/>
                        </a:lnTo>
                        <a:lnTo>
                          <a:pt x="180" y="277"/>
                        </a:lnTo>
                        <a:lnTo>
                          <a:pt x="183" y="284"/>
                        </a:lnTo>
                        <a:lnTo>
                          <a:pt x="175" y="298"/>
                        </a:lnTo>
                        <a:lnTo>
                          <a:pt x="175" y="310"/>
                        </a:lnTo>
                        <a:lnTo>
                          <a:pt x="172" y="323"/>
                        </a:lnTo>
                        <a:lnTo>
                          <a:pt x="166" y="344"/>
                        </a:lnTo>
                        <a:lnTo>
                          <a:pt x="188" y="364"/>
                        </a:lnTo>
                        <a:lnTo>
                          <a:pt x="214" y="378"/>
                        </a:lnTo>
                        <a:lnTo>
                          <a:pt x="214" y="388"/>
                        </a:lnTo>
                        <a:lnTo>
                          <a:pt x="211" y="423"/>
                        </a:lnTo>
                        <a:lnTo>
                          <a:pt x="205" y="452"/>
                        </a:lnTo>
                        <a:lnTo>
                          <a:pt x="211" y="464"/>
                        </a:lnTo>
                        <a:lnTo>
                          <a:pt x="233" y="477"/>
                        </a:lnTo>
                        <a:lnTo>
                          <a:pt x="233" y="501"/>
                        </a:lnTo>
                        <a:lnTo>
                          <a:pt x="233" y="518"/>
                        </a:lnTo>
                        <a:lnTo>
                          <a:pt x="208" y="493"/>
                        </a:lnTo>
                        <a:lnTo>
                          <a:pt x="194" y="477"/>
                        </a:lnTo>
                        <a:lnTo>
                          <a:pt x="186" y="481"/>
                        </a:lnTo>
                        <a:lnTo>
                          <a:pt x="191" y="493"/>
                        </a:lnTo>
                        <a:lnTo>
                          <a:pt x="183" y="508"/>
                        </a:lnTo>
                        <a:lnTo>
                          <a:pt x="169" y="522"/>
                        </a:lnTo>
                        <a:lnTo>
                          <a:pt x="160" y="532"/>
                        </a:lnTo>
                        <a:lnTo>
                          <a:pt x="172" y="542"/>
                        </a:lnTo>
                        <a:lnTo>
                          <a:pt x="163" y="553"/>
                        </a:lnTo>
                        <a:lnTo>
                          <a:pt x="144" y="568"/>
                        </a:lnTo>
                        <a:lnTo>
                          <a:pt x="141" y="580"/>
                        </a:lnTo>
                        <a:lnTo>
                          <a:pt x="131" y="594"/>
                        </a:lnTo>
                        <a:lnTo>
                          <a:pt x="102" y="621"/>
                        </a:lnTo>
                        <a:lnTo>
                          <a:pt x="84" y="647"/>
                        </a:lnTo>
                        <a:lnTo>
                          <a:pt x="84" y="652"/>
                        </a:lnTo>
                        <a:lnTo>
                          <a:pt x="93" y="660"/>
                        </a:lnTo>
                        <a:lnTo>
                          <a:pt x="82" y="672"/>
                        </a:lnTo>
                        <a:lnTo>
                          <a:pt x="87" y="686"/>
                        </a:lnTo>
                        <a:lnTo>
                          <a:pt x="103" y="705"/>
                        </a:lnTo>
                        <a:lnTo>
                          <a:pt x="172" y="734"/>
                        </a:lnTo>
                        <a:lnTo>
                          <a:pt x="221" y="765"/>
                        </a:lnTo>
                        <a:lnTo>
                          <a:pt x="237" y="760"/>
                        </a:lnTo>
                        <a:lnTo>
                          <a:pt x="262" y="754"/>
                        </a:lnTo>
                        <a:lnTo>
                          <a:pt x="346" y="780"/>
                        </a:lnTo>
                        <a:lnTo>
                          <a:pt x="358" y="789"/>
                        </a:lnTo>
                        <a:lnTo>
                          <a:pt x="365" y="806"/>
                        </a:lnTo>
                        <a:lnTo>
                          <a:pt x="380" y="811"/>
                        </a:lnTo>
                        <a:lnTo>
                          <a:pt x="399" y="814"/>
                        </a:lnTo>
                        <a:lnTo>
                          <a:pt x="428" y="826"/>
                        </a:lnTo>
                        <a:lnTo>
                          <a:pt x="477" y="828"/>
                        </a:lnTo>
                        <a:lnTo>
                          <a:pt x="492" y="814"/>
                        </a:lnTo>
                        <a:lnTo>
                          <a:pt x="496" y="797"/>
                        </a:lnTo>
                        <a:lnTo>
                          <a:pt x="496" y="779"/>
                        </a:lnTo>
                        <a:lnTo>
                          <a:pt x="518" y="765"/>
                        </a:lnTo>
                        <a:lnTo>
                          <a:pt x="560" y="748"/>
                        </a:lnTo>
                        <a:lnTo>
                          <a:pt x="579" y="746"/>
                        </a:lnTo>
                        <a:lnTo>
                          <a:pt x="601" y="737"/>
                        </a:lnTo>
                        <a:lnTo>
                          <a:pt x="620" y="737"/>
                        </a:lnTo>
                        <a:lnTo>
                          <a:pt x="642" y="748"/>
                        </a:lnTo>
                        <a:lnTo>
                          <a:pt x="658" y="763"/>
                        </a:lnTo>
                        <a:lnTo>
                          <a:pt x="677" y="763"/>
                        </a:lnTo>
                        <a:lnTo>
                          <a:pt x="694" y="766"/>
                        </a:lnTo>
                        <a:lnTo>
                          <a:pt x="726" y="768"/>
                        </a:lnTo>
                        <a:lnTo>
                          <a:pt x="748" y="789"/>
                        </a:lnTo>
                        <a:lnTo>
                          <a:pt x="767" y="799"/>
                        </a:lnTo>
                        <a:lnTo>
                          <a:pt x="795" y="806"/>
                        </a:lnTo>
                        <a:lnTo>
                          <a:pt x="819" y="816"/>
                        </a:lnTo>
                        <a:lnTo>
                          <a:pt x="832" y="818"/>
                        </a:lnTo>
                        <a:lnTo>
                          <a:pt x="866" y="793"/>
                        </a:lnTo>
                        <a:lnTo>
                          <a:pt x="888" y="789"/>
                        </a:lnTo>
                        <a:lnTo>
                          <a:pt x="904" y="779"/>
                        </a:lnTo>
                        <a:lnTo>
                          <a:pt x="928" y="766"/>
                        </a:lnTo>
                        <a:lnTo>
                          <a:pt x="959" y="765"/>
                        </a:lnTo>
                        <a:lnTo>
                          <a:pt x="956" y="736"/>
                        </a:lnTo>
                        <a:lnTo>
                          <a:pt x="950" y="727"/>
                        </a:lnTo>
                        <a:lnTo>
                          <a:pt x="936" y="713"/>
                        </a:lnTo>
                        <a:lnTo>
                          <a:pt x="926" y="715"/>
                        </a:lnTo>
                        <a:lnTo>
                          <a:pt x="914" y="713"/>
                        </a:lnTo>
                        <a:lnTo>
                          <a:pt x="904" y="701"/>
                        </a:lnTo>
                        <a:lnTo>
                          <a:pt x="901" y="672"/>
                        </a:lnTo>
                        <a:lnTo>
                          <a:pt x="923" y="653"/>
                        </a:lnTo>
                        <a:lnTo>
                          <a:pt x="907" y="637"/>
                        </a:lnTo>
                        <a:lnTo>
                          <a:pt x="907" y="631"/>
                        </a:lnTo>
                        <a:lnTo>
                          <a:pt x="939" y="606"/>
                        </a:lnTo>
                        <a:lnTo>
                          <a:pt x="939" y="597"/>
                        </a:lnTo>
                        <a:lnTo>
                          <a:pt x="934" y="568"/>
                        </a:lnTo>
                        <a:lnTo>
                          <a:pt x="953" y="553"/>
                        </a:lnTo>
                        <a:lnTo>
                          <a:pt x="936" y="536"/>
                        </a:lnTo>
                        <a:lnTo>
                          <a:pt x="936" y="524"/>
                        </a:lnTo>
                        <a:lnTo>
                          <a:pt x="934" y="503"/>
                        </a:lnTo>
                        <a:lnTo>
                          <a:pt x="926" y="498"/>
                        </a:lnTo>
                        <a:lnTo>
                          <a:pt x="907" y="498"/>
                        </a:lnTo>
                        <a:lnTo>
                          <a:pt x="889" y="501"/>
                        </a:lnTo>
                        <a:lnTo>
                          <a:pt x="885" y="505"/>
                        </a:lnTo>
                        <a:lnTo>
                          <a:pt x="873" y="513"/>
                        </a:lnTo>
                        <a:lnTo>
                          <a:pt x="857" y="518"/>
                        </a:lnTo>
                        <a:lnTo>
                          <a:pt x="851" y="505"/>
                        </a:lnTo>
                        <a:lnTo>
                          <a:pt x="863" y="495"/>
                        </a:lnTo>
                        <a:lnTo>
                          <a:pt x="869" y="487"/>
                        </a:lnTo>
                        <a:lnTo>
                          <a:pt x="869" y="477"/>
                        </a:lnTo>
                        <a:lnTo>
                          <a:pt x="898" y="454"/>
                        </a:lnTo>
                        <a:lnTo>
                          <a:pt x="914" y="450"/>
                        </a:lnTo>
                        <a:lnTo>
                          <a:pt x="917" y="433"/>
                        </a:lnTo>
                        <a:lnTo>
                          <a:pt x="934" y="419"/>
                        </a:lnTo>
                        <a:lnTo>
                          <a:pt x="981" y="392"/>
                        </a:lnTo>
                        <a:lnTo>
                          <a:pt x="994" y="392"/>
                        </a:lnTo>
                        <a:lnTo>
                          <a:pt x="1000" y="382"/>
                        </a:lnTo>
                        <a:lnTo>
                          <a:pt x="1016" y="370"/>
                        </a:lnTo>
                        <a:lnTo>
                          <a:pt x="1029" y="370"/>
                        </a:lnTo>
                        <a:lnTo>
                          <a:pt x="1035" y="364"/>
                        </a:lnTo>
                        <a:lnTo>
                          <a:pt x="1042" y="359"/>
                        </a:lnTo>
                        <a:lnTo>
                          <a:pt x="1054" y="345"/>
                        </a:lnTo>
                        <a:lnTo>
                          <a:pt x="1065" y="323"/>
                        </a:lnTo>
                        <a:lnTo>
                          <a:pt x="1068" y="308"/>
                        </a:lnTo>
                        <a:lnTo>
                          <a:pt x="1068" y="296"/>
                        </a:lnTo>
                        <a:lnTo>
                          <a:pt x="1084" y="279"/>
                        </a:lnTo>
                        <a:lnTo>
                          <a:pt x="1109" y="269"/>
                        </a:lnTo>
                        <a:lnTo>
                          <a:pt x="1122" y="259"/>
                        </a:lnTo>
                        <a:lnTo>
                          <a:pt x="1122" y="255"/>
                        </a:lnTo>
                        <a:lnTo>
                          <a:pt x="1100" y="243"/>
                        </a:lnTo>
                        <a:lnTo>
                          <a:pt x="1090" y="238"/>
                        </a:lnTo>
                        <a:lnTo>
                          <a:pt x="1057" y="236"/>
                        </a:lnTo>
                        <a:lnTo>
                          <a:pt x="1020" y="232"/>
                        </a:lnTo>
                        <a:lnTo>
                          <a:pt x="1007" y="231"/>
                        </a:lnTo>
                        <a:lnTo>
                          <a:pt x="994" y="226"/>
                        </a:lnTo>
                        <a:lnTo>
                          <a:pt x="981" y="216"/>
                        </a:lnTo>
                        <a:lnTo>
                          <a:pt x="969" y="200"/>
                        </a:lnTo>
                        <a:lnTo>
                          <a:pt x="959" y="190"/>
                        </a:lnTo>
                        <a:lnTo>
                          <a:pt x="944" y="185"/>
                        </a:lnTo>
                        <a:lnTo>
                          <a:pt x="928" y="181"/>
                        </a:lnTo>
                        <a:lnTo>
                          <a:pt x="920" y="178"/>
                        </a:lnTo>
                        <a:lnTo>
                          <a:pt x="898" y="164"/>
                        </a:lnTo>
                        <a:lnTo>
                          <a:pt x="870" y="147"/>
                        </a:lnTo>
                        <a:lnTo>
                          <a:pt x="854" y="132"/>
                        </a:lnTo>
                        <a:lnTo>
                          <a:pt x="835" y="127"/>
                        </a:lnTo>
                        <a:lnTo>
                          <a:pt x="825" y="121"/>
                        </a:lnTo>
                        <a:lnTo>
                          <a:pt x="816" y="105"/>
                        </a:lnTo>
                        <a:lnTo>
                          <a:pt x="792" y="84"/>
                        </a:lnTo>
                        <a:lnTo>
                          <a:pt x="786" y="70"/>
                        </a:lnTo>
                        <a:lnTo>
                          <a:pt x="767" y="55"/>
                        </a:lnTo>
                        <a:lnTo>
                          <a:pt x="758" y="43"/>
                        </a:lnTo>
                        <a:lnTo>
                          <a:pt x="748" y="33"/>
                        </a:lnTo>
                        <a:lnTo>
                          <a:pt x="729" y="22"/>
                        </a:lnTo>
                        <a:lnTo>
                          <a:pt x="710" y="7"/>
                        </a:lnTo>
                        <a:lnTo>
                          <a:pt x="694" y="0"/>
                        </a:lnTo>
                        <a:lnTo>
                          <a:pt x="652" y="2"/>
                        </a:lnTo>
                        <a:lnTo>
                          <a:pt x="636" y="2"/>
                        </a:lnTo>
                        <a:lnTo>
                          <a:pt x="614" y="14"/>
                        </a:lnTo>
                        <a:lnTo>
                          <a:pt x="627" y="24"/>
                        </a:lnTo>
                        <a:lnTo>
                          <a:pt x="611" y="39"/>
                        </a:lnTo>
                        <a:lnTo>
                          <a:pt x="570" y="78"/>
                        </a:lnTo>
                        <a:lnTo>
                          <a:pt x="549" y="86"/>
                        </a:lnTo>
                        <a:lnTo>
                          <a:pt x="492" y="91"/>
                        </a:lnTo>
                        <a:lnTo>
                          <a:pt x="467" y="96"/>
                        </a:lnTo>
                        <a:lnTo>
                          <a:pt x="454" y="106"/>
                        </a:lnTo>
                        <a:lnTo>
                          <a:pt x="448" y="115"/>
                        </a:lnTo>
                        <a:lnTo>
                          <a:pt x="426" y="111"/>
                        </a:lnTo>
                        <a:lnTo>
                          <a:pt x="390" y="115"/>
                        </a:lnTo>
                        <a:lnTo>
                          <a:pt x="368" y="113"/>
                        </a:lnTo>
                        <a:lnTo>
                          <a:pt x="349" y="103"/>
                        </a:lnTo>
                        <a:lnTo>
                          <a:pt x="336" y="91"/>
                        </a:lnTo>
                        <a:lnTo>
                          <a:pt x="322" y="86"/>
                        </a:lnTo>
                        <a:lnTo>
                          <a:pt x="333" y="76"/>
                        </a:lnTo>
                        <a:lnTo>
                          <a:pt x="317" y="65"/>
                        </a:lnTo>
                        <a:lnTo>
                          <a:pt x="303" y="63"/>
                        </a:lnTo>
                        <a:lnTo>
                          <a:pt x="292" y="62"/>
                        </a:lnTo>
                        <a:lnTo>
                          <a:pt x="290" y="65"/>
                        </a:lnTo>
                        <a:lnTo>
                          <a:pt x="300" y="74"/>
                        </a:lnTo>
                        <a:lnTo>
                          <a:pt x="294" y="80"/>
                        </a:lnTo>
                        <a:lnTo>
                          <a:pt x="300" y="92"/>
                        </a:lnTo>
                        <a:lnTo>
                          <a:pt x="303" y="106"/>
                        </a:lnTo>
                        <a:lnTo>
                          <a:pt x="303" y="117"/>
                        </a:lnTo>
                        <a:lnTo>
                          <a:pt x="300" y="120"/>
                        </a:lnTo>
                        <a:lnTo>
                          <a:pt x="290" y="125"/>
                        </a:lnTo>
                        <a:lnTo>
                          <a:pt x="287" y="135"/>
                        </a:lnTo>
                        <a:lnTo>
                          <a:pt x="287" y="146"/>
                        </a:lnTo>
                        <a:lnTo>
                          <a:pt x="284" y="154"/>
                        </a:lnTo>
                        <a:lnTo>
                          <a:pt x="268" y="152"/>
                        </a:lnTo>
                        <a:lnTo>
                          <a:pt x="249" y="144"/>
                        </a:lnTo>
                        <a:lnTo>
                          <a:pt x="237" y="152"/>
                        </a:lnTo>
                        <a:lnTo>
                          <a:pt x="218" y="142"/>
                        </a:lnTo>
                        <a:lnTo>
                          <a:pt x="208" y="140"/>
                        </a:lnTo>
                        <a:lnTo>
                          <a:pt x="194" y="147"/>
                        </a:lnTo>
                        <a:lnTo>
                          <a:pt x="183" y="146"/>
                        </a:lnTo>
                        <a:lnTo>
                          <a:pt x="183" y="140"/>
                        </a:lnTo>
                        <a:lnTo>
                          <a:pt x="137" y="106"/>
                        </a:lnTo>
                        <a:lnTo>
                          <a:pt x="125" y="105"/>
                        </a:lnTo>
                        <a:lnTo>
                          <a:pt x="118" y="111"/>
                        </a:lnTo>
                        <a:lnTo>
                          <a:pt x="99" y="117"/>
                        </a:lnTo>
                        <a:lnTo>
                          <a:pt x="87" y="120"/>
                        </a:lnTo>
                        <a:lnTo>
                          <a:pt x="74" y="109"/>
                        </a:lnTo>
                        <a:lnTo>
                          <a:pt x="41" y="109"/>
                        </a:lnTo>
                        <a:lnTo>
                          <a:pt x="19" y="117"/>
                        </a:lnTo>
                      </a:path>
                    </a:pathLst>
                  </a:custGeom>
                  <a:solidFill>
                    <a:srgbClr val="DDDDDD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5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2398"/>
                    <a:ext cx="57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marL="4763">
                      <a:defRPr/>
                    </a:pPr>
                    <a:endParaRPr lang="pt-PT" sz="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2522"/>
                    <a:ext cx="56" cy="5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marL="4763">
                      <a:defRPr/>
                    </a:pPr>
                    <a:endParaRPr lang="pt-PT" sz="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pic>
                <p:nvPicPr>
                  <p:cNvPr id="37" name="Picture 7" descr="VW3D_CO_15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028" t="6042"/>
                  <a:stretch>
                    <a:fillRect/>
                  </a:stretch>
                </p:blipFill>
                <p:spPr bwMode="auto">
                  <a:xfrm>
                    <a:off x="1862" y="3351"/>
                    <a:ext cx="122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6" name="Oval 2"/>
                <p:cNvSpPr>
                  <a:spLocks noChangeArrowheads="1"/>
                </p:cNvSpPr>
                <p:nvPr/>
              </p:nvSpPr>
              <p:spPr bwMode="auto">
                <a:xfrm>
                  <a:off x="7772812" y="2325079"/>
                  <a:ext cx="40252" cy="4392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marL="4763">
                    <a:defRPr/>
                  </a:pPr>
                  <a:endParaRPr lang="pt-PT" sz="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105128" y="4437757"/>
                <a:ext cx="2136161" cy="1347368"/>
                <a:chOff x="6345231" y="4408701"/>
                <a:chExt cx="2136161" cy="1347368"/>
              </a:xfrm>
            </p:grpSpPr>
            <p:sp>
              <p:nvSpPr>
                <p:cNvPr id="22" name="Oval 21"/>
                <p:cNvSpPr/>
                <p:nvPr/>
              </p:nvSpPr>
              <p:spPr>
                <a:xfrm rot="19503747">
                  <a:off x="6345231" y="4408701"/>
                  <a:ext cx="2136161" cy="134736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732516" y="4623969"/>
                  <a:ext cx="1236051" cy="778291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6705702" y="4689736"/>
                  <a:ext cx="1402454" cy="81523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Round Diagonal Corner Rectangle 42"/>
          <p:cNvSpPr/>
          <p:nvPr/>
        </p:nvSpPr>
        <p:spPr>
          <a:xfrm>
            <a:off x="5765350" y="1548005"/>
            <a:ext cx="3091878" cy="2866176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PT" sz="1400" b="1" kern="0" dirty="0" smtClean="0">
                <a:solidFill>
                  <a:sysClr val="window" lastClr="FFFFFF"/>
                </a:solidFill>
                <a:latin typeface="Calibri"/>
              </a:rPr>
              <a:t>A Alemanha representa para a Autoeuropa:</a:t>
            </a:r>
            <a:endParaRPr lang="pt-PT" sz="1400" b="1" kern="0" dirty="0">
              <a:solidFill>
                <a:sysClr val="window" lastClr="FFFFFF"/>
              </a:solidFill>
              <a:latin typeface="Calibri"/>
            </a:endParaRPr>
          </a:p>
          <a:p>
            <a:pPr marL="273050" lvl="1" indent="-273050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PT" sz="1400" b="1" kern="0" dirty="0" smtClean="0">
                <a:solidFill>
                  <a:sysClr val="window" lastClr="FFFFFF"/>
                </a:solidFill>
                <a:latin typeface="Calibri"/>
              </a:rPr>
              <a:t>51</a:t>
            </a:r>
            <a:r>
              <a:rPr lang="pt-PT" sz="1400" b="1" kern="0" dirty="0">
                <a:solidFill>
                  <a:sysClr val="window" lastClr="FFFFFF"/>
                </a:solidFill>
                <a:latin typeface="Calibri"/>
              </a:rPr>
              <a:t>% </a:t>
            </a:r>
            <a:r>
              <a:rPr lang="pt-PT" sz="1400" b="1" kern="0" dirty="0" smtClean="0">
                <a:solidFill>
                  <a:sysClr val="window" lastClr="FFFFFF"/>
                </a:solidFill>
                <a:latin typeface="Calibri"/>
              </a:rPr>
              <a:t>dos fornecedores;</a:t>
            </a:r>
            <a:endParaRPr lang="pt-PT" sz="1400" b="1" kern="0" dirty="0">
              <a:solidFill>
                <a:sysClr val="window" lastClr="FFFFFF"/>
              </a:solidFill>
              <a:latin typeface="Calibri"/>
            </a:endParaRPr>
          </a:p>
          <a:p>
            <a:pPr marL="273050" lvl="1" indent="-273050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PT" sz="1400" b="1" kern="0" dirty="0">
                <a:solidFill>
                  <a:sysClr val="window" lastClr="FFFFFF"/>
                </a:solidFill>
                <a:latin typeface="Calibri"/>
              </a:rPr>
              <a:t>61% </a:t>
            </a:r>
            <a:r>
              <a:rPr lang="pt-PT" sz="1400" b="1" kern="0" dirty="0" smtClean="0">
                <a:solidFill>
                  <a:sysClr val="window" lastClr="FFFFFF"/>
                </a:solidFill>
                <a:latin typeface="Calibri"/>
              </a:rPr>
              <a:t>dos custos de transporte terrestre;</a:t>
            </a:r>
            <a:endParaRPr lang="pt-PT" sz="1400" b="1" kern="0" dirty="0">
              <a:solidFill>
                <a:sysClr val="window" lastClr="FFFFFF"/>
              </a:solidFill>
              <a:latin typeface="Calibri"/>
            </a:endParaRPr>
          </a:p>
          <a:p>
            <a:pPr marL="273050" lvl="1" indent="-273050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PT" sz="1400" b="1" kern="0" dirty="0">
                <a:solidFill>
                  <a:sysClr val="window" lastClr="FFFFFF"/>
                </a:solidFill>
                <a:latin typeface="Calibri"/>
              </a:rPr>
              <a:t>35% </a:t>
            </a:r>
            <a:r>
              <a:rPr lang="pt-PT" sz="1400" b="1" kern="0" dirty="0" smtClean="0">
                <a:solidFill>
                  <a:sysClr val="window" lastClr="FFFFFF"/>
                </a:solidFill>
                <a:latin typeface="Calibri"/>
              </a:rPr>
              <a:t>do volume total de transporte</a:t>
            </a:r>
            <a:r>
              <a:rPr lang="pt-PT" sz="1400" b="1" kern="0" dirty="0">
                <a:solidFill>
                  <a:sysClr val="window" lastClr="FFFFFF"/>
                </a:solidFill>
                <a:latin typeface="Calibri"/>
              </a:rPr>
              <a:t>;</a:t>
            </a:r>
          </a:p>
          <a:p>
            <a:pPr marL="273050" lvl="1" indent="-273050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28% dos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carros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produzidos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são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destinados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ao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mercado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ysClr val="window" lastClr="FFFFFF"/>
                </a:solidFill>
                <a:latin typeface="Calibri"/>
              </a:rPr>
              <a:t>alemão</a:t>
            </a: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</a:rPr>
              <a:t>.</a:t>
            </a:r>
            <a:endParaRPr lang="en-US" sz="14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9" name="Teardrop 48"/>
          <p:cNvSpPr/>
          <p:nvPr/>
        </p:nvSpPr>
        <p:spPr bwMode="auto">
          <a:xfrm>
            <a:off x="333016" y="238259"/>
            <a:ext cx="1639147" cy="1642269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algn="ctr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z="1600" b="1" dirty="0" smtClean="0">
              <a:solidFill>
                <a:srgbClr val="33434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001" y="315824"/>
            <a:ext cx="1876094" cy="148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3000"/>
              </a:lnSpc>
              <a:spcAft>
                <a:spcPct val="0"/>
              </a:spcAft>
            </a:pPr>
            <a:r>
              <a:rPr lang="pt-PT" sz="2400" b="1" kern="0" dirty="0">
                <a:solidFill>
                  <a:sysClr val="window" lastClr="FFFFFF"/>
                </a:solidFill>
                <a:latin typeface="Calibri"/>
              </a:rPr>
              <a:t>90%</a:t>
            </a:r>
          </a:p>
          <a:p>
            <a:pPr algn="ctr" eaLnBrk="0" fontAlgn="base" hangingPunct="0">
              <a:lnSpc>
                <a:spcPct val="103000"/>
              </a:lnSpc>
              <a:spcAft>
                <a:spcPct val="0"/>
              </a:spcAft>
            </a:pPr>
            <a:r>
              <a:rPr lang="pt-PT" sz="1600" b="1" kern="0" dirty="0">
                <a:solidFill>
                  <a:sysClr val="window" lastClr="FFFFFF"/>
                </a:solidFill>
                <a:latin typeface="Calibri"/>
              </a:rPr>
              <a:t> dos custos são transporte </a:t>
            </a:r>
            <a:endParaRPr lang="pt-PT" sz="1600" b="1" kern="0" dirty="0" smtClean="0">
              <a:solidFill>
                <a:sysClr val="window" lastClr="FFFFFF"/>
              </a:solidFill>
              <a:latin typeface="Calibri"/>
            </a:endParaRPr>
          </a:p>
          <a:p>
            <a:pPr algn="ctr" eaLnBrk="0" fontAlgn="base" hangingPunct="0">
              <a:lnSpc>
                <a:spcPct val="103000"/>
              </a:lnSpc>
              <a:spcAft>
                <a:spcPct val="0"/>
              </a:spcAft>
            </a:pPr>
            <a:r>
              <a:rPr lang="pt-PT" sz="1600" b="1" kern="0" dirty="0" smtClean="0">
                <a:solidFill>
                  <a:sysClr val="window" lastClr="FFFFFF"/>
                </a:solidFill>
                <a:latin typeface="Calibri"/>
              </a:rPr>
              <a:t>terrestre </a:t>
            </a:r>
            <a:r>
              <a:rPr lang="pt-PT" sz="1600" b="1" kern="0" dirty="0">
                <a:solidFill>
                  <a:sysClr val="window" lastClr="FFFFFF"/>
                </a:solidFill>
                <a:latin typeface="Calibri"/>
              </a:rPr>
              <a:t>via </a:t>
            </a:r>
            <a:endParaRPr lang="pt-PT" sz="1600" b="1" kern="0" dirty="0" smtClean="0">
              <a:solidFill>
                <a:sysClr val="window" lastClr="FFFFFF"/>
              </a:solidFill>
              <a:latin typeface="Calibri"/>
            </a:endParaRPr>
          </a:p>
          <a:p>
            <a:pPr algn="ctr" eaLnBrk="0" fontAlgn="base" hangingPunct="0">
              <a:lnSpc>
                <a:spcPct val="103000"/>
              </a:lnSpc>
              <a:spcAft>
                <a:spcPct val="0"/>
              </a:spcAft>
            </a:pPr>
            <a:r>
              <a:rPr lang="pt-PT" sz="1600" b="1" kern="0" dirty="0" smtClean="0">
                <a:solidFill>
                  <a:sysClr val="window" lastClr="FFFFFF"/>
                </a:solidFill>
                <a:latin typeface="Calibri"/>
              </a:rPr>
              <a:t>camião</a:t>
            </a:r>
            <a:endParaRPr lang="pt-PT" sz="1600" dirty="0">
              <a:solidFill>
                <a:srgbClr val="33434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25614" y="9066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Ferroviário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itle 3"/>
          <p:cNvSpPr>
            <a:spLocks noGrp="1"/>
          </p:cNvSpPr>
          <p:nvPr>
            <p:ph type="title"/>
          </p:nvPr>
        </p:nvSpPr>
        <p:spPr>
          <a:xfrm>
            <a:off x="789432" y="3131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Estratégia de Transportes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3787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789432" y="3131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Estratégia de Transportes</a:t>
            </a:r>
            <a:endParaRPr lang="pt-PT" dirty="0"/>
          </a:p>
        </p:txBody>
      </p:sp>
      <p:grpSp>
        <p:nvGrpSpPr>
          <p:cNvPr id="36" name="Group 35"/>
          <p:cNvGrpSpPr/>
          <p:nvPr/>
        </p:nvGrpSpPr>
        <p:grpSpPr>
          <a:xfrm>
            <a:off x="2721726" y="1190505"/>
            <a:ext cx="5228774" cy="5044840"/>
            <a:chOff x="2331989" y="1306664"/>
            <a:chExt cx="5487567" cy="517441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1989" y="1306664"/>
              <a:ext cx="5487567" cy="5174417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H="1">
              <a:off x="2771800" y="4589790"/>
              <a:ext cx="1512168" cy="107145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644008" y="2185614"/>
              <a:ext cx="2232248" cy="216024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752550" y="5053860"/>
              <a:ext cx="144016" cy="5353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569918" y="4580166"/>
              <a:ext cx="396000" cy="1749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425614" y="4437112"/>
              <a:ext cx="86554" cy="6836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itle 1"/>
          <p:cNvSpPr>
            <a:spLocks/>
          </p:cNvSpPr>
          <p:nvPr/>
        </p:nvSpPr>
        <p:spPr bwMode="auto">
          <a:xfrm>
            <a:off x="211015" y="201613"/>
            <a:ext cx="751009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</a:pPr>
            <a:endParaRPr lang="pt-PT" dirty="0">
              <a:solidFill>
                <a:srgbClr val="33434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W Headline OT-Blac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3417" y="1939346"/>
            <a:ext cx="2682649" cy="3071456"/>
            <a:chOff x="296658" y="1511197"/>
            <a:chExt cx="2952768" cy="3071456"/>
          </a:xfrm>
        </p:grpSpPr>
        <p:sp>
          <p:nvSpPr>
            <p:cNvPr id="74" name="Round Diagonal Corner Rectangle 73"/>
            <p:cNvSpPr/>
            <p:nvPr/>
          </p:nvSpPr>
          <p:spPr bwMode="auto">
            <a:xfrm>
              <a:off x="296658" y="1511197"/>
              <a:ext cx="2732258" cy="3071456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pt-PT" smtClean="0">
                <a:solidFill>
                  <a:srgbClr val="33434C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391" y="1511197"/>
              <a:ext cx="2828035" cy="301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b="1" u="sng" dirty="0" err="1">
                  <a:solidFill>
                    <a:srgbClr val="FFFFFF"/>
                  </a:solidFill>
                </a:rPr>
                <a:t>Rota</a:t>
              </a:r>
              <a:r>
                <a:rPr lang="de-DE" b="1" u="sng" dirty="0">
                  <a:solidFill>
                    <a:srgbClr val="FFFFFF"/>
                  </a:solidFill>
                </a:rPr>
                <a:t> do </a:t>
              </a:r>
              <a:r>
                <a:rPr lang="de-DE" b="1" u="sng" dirty="0" err="1">
                  <a:solidFill>
                    <a:srgbClr val="FFFFFF"/>
                  </a:solidFill>
                </a:rPr>
                <a:t>Norte</a:t>
              </a:r>
              <a:endParaRPr lang="de-DE" b="1" u="sng" dirty="0">
                <a:solidFill>
                  <a:srgbClr val="FFFFFF"/>
                </a:solidFill>
              </a:endParaRPr>
            </a:p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b="1" dirty="0" err="1">
                  <a:solidFill>
                    <a:srgbClr val="FFFFFF"/>
                  </a:solidFill>
                </a:rPr>
                <a:t>Inbound</a:t>
              </a:r>
              <a:endParaRPr lang="de-DE" sz="1200" b="1" dirty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de-DE" sz="1200" b="1" dirty="0">
                  <a:solidFill>
                    <a:srgbClr val="FFFFFF"/>
                  </a:solidFill>
                </a:rPr>
                <a:t> Volume </a:t>
              </a:r>
              <a:r>
                <a:rPr lang="de-DE" sz="1200" b="1" dirty="0" err="1">
                  <a:solidFill>
                    <a:srgbClr val="FFFFFF"/>
                  </a:solidFill>
                </a:rPr>
                <a:t>para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smtClean="0">
                  <a:solidFill>
                    <a:srgbClr val="FFFFFF"/>
                  </a:solidFill>
                </a:rPr>
                <a:t>Volkswagen Autoeuropa</a:t>
              </a:r>
              <a:endParaRPr lang="de-DE" sz="1200" b="1" dirty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>
                  <a:solidFill>
                    <a:srgbClr val="FFFFFF"/>
                  </a:solidFill>
                </a:rPr>
                <a:t>Entregas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smtClean="0">
                  <a:solidFill>
                    <a:srgbClr val="FFFFFF"/>
                  </a:solidFill>
                </a:rPr>
                <a:t>bi </a:t>
              </a:r>
              <a:r>
                <a:rPr lang="de-DE" sz="1200" b="1" dirty="0" err="1" smtClean="0">
                  <a:solidFill>
                    <a:srgbClr val="FFFFFF"/>
                  </a:solidFill>
                </a:rPr>
                <a:t>semanais</a:t>
              </a:r>
              <a:endParaRPr lang="de-DE" sz="1200" b="1" dirty="0" smtClean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 smtClean="0">
                  <a:solidFill>
                    <a:srgbClr val="FFFFFF"/>
                  </a:solidFill>
                </a:rPr>
                <a:t>Outros</a:t>
              </a:r>
              <a:r>
                <a:rPr lang="de-DE" sz="1200" b="1" dirty="0" smtClean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 smtClean="0">
                  <a:solidFill>
                    <a:srgbClr val="FFFFFF"/>
                  </a:solidFill>
                </a:rPr>
                <a:t>importadores</a:t>
              </a:r>
              <a:r>
                <a:rPr lang="de-DE" sz="1200" b="1" dirty="0" smtClean="0">
                  <a:solidFill>
                    <a:srgbClr val="FFFFFF"/>
                  </a:solidFill>
                </a:rPr>
                <a:t> </a:t>
              </a:r>
              <a:endParaRPr lang="de-DE" sz="1200" b="1" dirty="0">
                <a:solidFill>
                  <a:srgbClr val="FFFFFF"/>
                </a:solidFill>
              </a:endParaRPr>
            </a:p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de-DE" sz="1200" b="1" dirty="0" err="1">
                  <a:solidFill>
                    <a:srgbClr val="FFFFFF"/>
                  </a:solidFill>
                </a:rPr>
                <a:t>Outbound</a:t>
              </a:r>
              <a:endParaRPr lang="de-DE" sz="1200" b="1" dirty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de-DE" sz="1200" b="1" dirty="0">
                  <a:solidFill>
                    <a:srgbClr val="FFFFFF"/>
                  </a:solidFill>
                </a:rPr>
                <a:t> Volume dos </a:t>
              </a:r>
              <a:r>
                <a:rPr lang="de-DE" sz="1200" b="1" dirty="0" err="1">
                  <a:solidFill>
                    <a:srgbClr val="FFFFFF"/>
                  </a:solidFill>
                </a:rPr>
                <a:t>fornecedores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 smtClean="0">
                  <a:solidFill>
                    <a:srgbClr val="FFFFFF"/>
                  </a:solidFill>
                </a:rPr>
                <a:t>portugueses</a:t>
              </a:r>
              <a:endParaRPr lang="de-DE" sz="1200" b="1" dirty="0" smtClean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de-DE" sz="1200" b="1" dirty="0" err="1" smtClean="0">
                  <a:solidFill>
                    <a:srgbClr val="FFFFFF"/>
                  </a:solidFill>
                </a:rPr>
                <a:t>Outros</a:t>
              </a:r>
              <a:r>
                <a:rPr lang="de-DE" sz="1200" b="1" dirty="0" smtClean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 smtClean="0">
                  <a:solidFill>
                    <a:srgbClr val="FFFFFF"/>
                  </a:solidFill>
                </a:rPr>
                <a:t>Exportadores</a:t>
              </a:r>
              <a:endParaRPr lang="de-DE" sz="1200" b="1" dirty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>
                  <a:solidFill>
                    <a:srgbClr val="FFFFFF"/>
                  </a:solidFill>
                </a:rPr>
                <a:t>Vazios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40744" y="3135958"/>
            <a:ext cx="2528183" cy="2603368"/>
            <a:chOff x="6740106" y="4124520"/>
            <a:chExt cx="2738865" cy="2603368"/>
          </a:xfrm>
        </p:grpSpPr>
        <p:sp>
          <p:nvSpPr>
            <p:cNvPr id="14" name="Round Diagonal Corner Rectangle 13"/>
            <p:cNvSpPr/>
            <p:nvPr/>
          </p:nvSpPr>
          <p:spPr bwMode="auto">
            <a:xfrm>
              <a:off x="6740106" y="4124520"/>
              <a:ext cx="2738865" cy="2585006"/>
            </a:xfrm>
            <a:prstGeom prst="round2DiagRect">
              <a:avLst/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pt-PT" smtClean="0">
                <a:solidFill>
                  <a:srgbClr val="33434C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740106" y="4274781"/>
              <a:ext cx="2738865" cy="2453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b="1" u="sng" dirty="0" smtClean="0">
                  <a:solidFill>
                    <a:srgbClr val="FFFFFF"/>
                  </a:solidFill>
                </a:rPr>
                <a:t>Rota do Sul</a:t>
              </a:r>
            </a:p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1200" b="1" dirty="0" err="1" smtClean="0">
                  <a:solidFill>
                    <a:srgbClr val="FFFFFF"/>
                  </a:solidFill>
                </a:rPr>
                <a:t>Inbound</a:t>
              </a:r>
              <a:endParaRPr lang="pt-PT" sz="1200" b="1" dirty="0" smtClean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pt-PT" sz="1200" b="1" dirty="0" smtClean="0">
                  <a:solidFill>
                    <a:srgbClr val="FFFFFF"/>
                  </a:solidFill>
                </a:rPr>
                <a:t>  Volume para as três fábricas da Península </a:t>
              </a:r>
              <a:r>
                <a:rPr lang="pt-PT" sz="1200" b="1" dirty="0" err="1" smtClean="0">
                  <a:solidFill>
                    <a:srgbClr val="FFFFFF"/>
                  </a:solidFill>
                </a:rPr>
                <a:t>Iberica</a:t>
              </a:r>
              <a:endParaRPr lang="pt-PT" sz="1200" b="1" dirty="0" smtClean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pt-PT" sz="1200" b="1" dirty="0" smtClean="0">
                  <a:solidFill>
                    <a:srgbClr val="FFFFFF"/>
                  </a:solidFill>
                </a:rPr>
                <a:t> Entregas diárias</a:t>
              </a:r>
            </a:p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1200" b="1" dirty="0" err="1" smtClean="0">
                  <a:solidFill>
                    <a:srgbClr val="FFFFFF"/>
                  </a:solidFill>
                </a:rPr>
                <a:t>Outbound</a:t>
              </a:r>
              <a:endParaRPr lang="pt-PT" sz="1200" b="1" dirty="0" smtClean="0">
                <a:solidFill>
                  <a:srgbClr val="FFFFFF"/>
                </a:solidFill>
              </a:endParaRP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pt-PT" sz="1200" b="1" dirty="0" smtClean="0">
                  <a:solidFill>
                    <a:srgbClr val="FFFFFF"/>
                  </a:solidFill>
                </a:rPr>
                <a:t> Volume dos fornecedores portugueses</a:t>
              </a:r>
            </a:p>
            <a:p>
              <a:pPr marL="177800" lvl="1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pt-PT" sz="1200" b="1" dirty="0" smtClean="0">
                  <a:solidFill>
                    <a:srgbClr val="FFFFFF"/>
                  </a:solidFill>
                </a:rPr>
                <a:t> Vazios</a:t>
              </a:r>
              <a:endParaRPr lang="pt-PT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425614" y="9066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</a:t>
            </a:r>
            <a:r>
              <a:rPr lang="pt-P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Ferroviário</a:t>
            </a:r>
            <a:endParaRPr lang="pt-PT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ardrop 27"/>
          <p:cNvSpPr/>
          <p:nvPr/>
        </p:nvSpPr>
        <p:spPr bwMode="auto">
          <a:xfrm>
            <a:off x="333016" y="238259"/>
            <a:ext cx="1639147" cy="1642269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algn="ctr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z="1600" b="1" dirty="0" smtClean="0">
              <a:solidFill>
                <a:srgbClr val="33434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80" y="788582"/>
            <a:ext cx="1876094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3000"/>
              </a:lnSpc>
              <a:spcAft>
                <a:spcPct val="0"/>
              </a:spcAft>
            </a:pPr>
            <a:r>
              <a:rPr lang="pt-PT" sz="2400" kern="0" dirty="0" err="1" smtClean="0">
                <a:solidFill>
                  <a:sysClr val="window" lastClr="FFFFFF"/>
                </a:solidFill>
                <a:latin typeface="Calibri"/>
              </a:rPr>
              <a:t>Multi-modal</a:t>
            </a:r>
            <a:endParaRPr lang="pt-PT" sz="1600" dirty="0">
              <a:solidFill>
                <a:srgbClr val="33434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2695" y="5598717"/>
            <a:ext cx="2177864" cy="1031487"/>
            <a:chOff x="2185585" y="1010792"/>
            <a:chExt cx="2177864" cy="1031487"/>
          </a:xfrm>
        </p:grpSpPr>
        <p:grpSp>
          <p:nvGrpSpPr>
            <p:cNvPr id="5" name="Group 4"/>
            <p:cNvGrpSpPr/>
            <p:nvPr/>
          </p:nvGrpSpPr>
          <p:grpSpPr>
            <a:xfrm>
              <a:off x="2185585" y="1010792"/>
              <a:ext cx="1358415" cy="617538"/>
              <a:chOff x="682007" y="4572258"/>
              <a:chExt cx="1358415" cy="617538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682007" y="4572258"/>
                <a:ext cx="1358415" cy="617538"/>
                <a:chOff x="380" y="3180"/>
                <a:chExt cx="927" cy="389"/>
              </a:xfrm>
            </p:grpSpPr>
            <p:sp>
              <p:nvSpPr>
                <p:cNvPr id="20" name="Line 123"/>
                <p:cNvSpPr>
                  <a:spLocks noChangeShapeType="1"/>
                </p:cNvSpPr>
                <p:nvPr/>
              </p:nvSpPr>
              <p:spPr bwMode="auto">
                <a:xfrm rot="20819469" flipH="1" flipV="1">
                  <a:off x="392" y="3219"/>
                  <a:ext cx="287" cy="66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75000"/>
                      <a:lumOff val="25000"/>
                    </a:schemeClr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540000" tIns="270000" bIns="90000" anchor="ctr"/>
                <a:lstStyle>
                  <a:defPPr>
                    <a:defRPr lang="de-DE"/>
                  </a:defPPr>
                  <a:lvl1pPr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pt-PT" sz="1200">
                    <a:solidFill>
                      <a:srgbClr val="33434C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80" y="3328"/>
                  <a:ext cx="303" cy="4"/>
                </a:xfrm>
                <a:prstGeom prst="straightConnector1">
                  <a:avLst/>
                </a:prstGeom>
                <a:noFill/>
                <a:ln w="38100">
                  <a:solidFill>
                    <a:srgbClr val="EE7700"/>
                  </a:solidFill>
                  <a:prstDash val="sysDash"/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2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689" y="3180"/>
                  <a:ext cx="529" cy="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PT" sz="1000" b="1" dirty="0" smtClean="0">
                      <a:solidFill>
                        <a:srgbClr val="33434C"/>
                      </a:solidFill>
                    </a:rPr>
                    <a:t>Camião</a:t>
                  </a:r>
                  <a:endParaRPr lang="pt-PT" sz="1000" b="1" dirty="0">
                    <a:solidFill>
                      <a:srgbClr val="33434C"/>
                    </a:solidFill>
                  </a:endParaRPr>
                </a:p>
              </p:txBody>
            </p:sp>
            <p:sp>
              <p:nvSpPr>
                <p:cNvPr id="23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689" y="3288"/>
                  <a:ext cx="618" cy="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PT" sz="1000" b="1" dirty="0" smtClean="0">
                      <a:solidFill>
                        <a:srgbClr val="33434C"/>
                      </a:solidFill>
                    </a:rPr>
                    <a:t>Comboio</a:t>
                  </a:r>
                  <a:endParaRPr lang="pt-PT" sz="1000" b="1" dirty="0">
                    <a:solidFill>
                      <a:srgbClr val="33434C"/>
                    </a:solidFill>
                  </a:endParaRPr>
                </a:p>
              </p:txBody>
            </p:sp>
            <p:sp>
              <p:nvSpPr>
                <p:cNvPr id="24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690" y="3414"/>
                  <a:ext cx="60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pt-PT" sz="1000" b="1" dirty="0" smtClean="0">
                      <a:solidFill>
                        <a:srgbClr val="33434C"/>
                      </a:solidFill>
                    </a:rPr>
                    <a:t>Cross </a:t>
                  </a:r>
                  <a:r>
                    <a:rPr lang="pt-PT" sz="1000" b="1" dirty="0" err="1" smtClean="0">
                      <a:solidFill>
                        <a:srgbClr val="33434C"/>
                      </a:solidFill>
                    </a:rPr>
                    <a:t>Dock</a:t>
                  </a:r>
                  <a:endParaRPr lang="pt-PT" sz="1000" b="1" dirty="0">
                    <a:solidFill>
                      <a:srgbClr val="33434C"/>
                    </a:solidFill>
                  </a:endParaRPr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583" y="3452"/>
                  <a:ext cx="74" cy="7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defPPr>
                    <a:defRPr lang="de-DE"/>
                  </a:defPPr>
                  <a:lvl1pPr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lnSpc>
                      <a:spcPct val="103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W Headline OT-Book" pitchFamily="34" charset="0"/>
                      <a:ea typeface="+mn-ea"/>
                      <a:cs typeface="+mn-cs"/>
                    </a:defRPr>
                  </a:lvl9pPr>
                </a:lstStyle>
                <a:p>
                  <a:pPr marL="4763"/>
                  <a:endParaRPr lang="pt-PT" sz="1200">
                    <a:solidFill>
                      <a:srgbClr val="33434C"/>
                    </a:solidFill>
                  </a:endParaRPr>
                </a:p>
              </p:txBody>
            </p:sp>
          </p:grpSp>
          <p:cxnSp>
            <p:nvCxnSpPr>
              <p:cNvPr id="26" name="Straight Arrow Connector 25"/>
              <p:cNvCxnSpPr>
                <a:cxnSpLocks noChangeShapeType="1"/>
              </p:cNvCxnSpPr>
              <p:nvPr/>
            </p:nvCxnSpPr>
            <p:spPr bwMode="auto">
              <a:xfrm flipH="1" flipV="1">
                <a:off x="687160" y="4893626"/>
                <a:ext cx="444012" cy="63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prstDash val="sysDash"/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1" name="Oval 30"/>
            <p:cNvSpPr/>
            <p:nvPr/>
          </p:nvSpPr>
          <p:spPr>
            <a:xfrm>
              <a:off x="2377598" y="1664528"/>
              <a:ext cx="252000" cy="21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 sz="1200"/>
            </a:p>
          </p:txBody>
        </p:sp>
        <p:sp>
          <p:nvSpPr>
            <p:cNvPr id="32" name="TextBox 113"/>
            <p:cNvSpPr txBox="1">
              <a:spLocks noChangeArrowheads="1"/>
            </p:cNvSpPr>
            <p:nvPr/>
          </p:nvSpPr>
          <p:spPr bwMode="auto">
            <a:xfrm>
              <a:off x="2633902" y="1603056"/>
              <a:ext cx="1729547" cy="439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PT"/>
              </a:defPPr>
              <a:lvl1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rgbClr val="33434C"/>
                  </a:solidFill>
                  <a:latin typeface="VW Headline OT-Book" pitchFamily="34" charset="0"/>
                </a:defRPr>
              </a:lvl1pPr>
              <a:lvl2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>
                  <a:latin typeface="VW Headline OT-Book" pitchFamily="34" charset="0"/>
                </a:defRPr>
              </a:lvl2pPr>
              <a:lvl3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>
                  <a:latin typeface="VW Headline OT-Book" pitchFamily="34" charset="0"/>
                </a:defRPr>
              </a:lvl3pPr>
              <a:lvl4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>
                  <a:latin typeface="VW Headline OT-Book" pitchFamily="34" charset="0"/>
                </a:defRPr>
              </a:lvl4pPr>
              <a:lvl5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defRPr>
                  <a:latin typeface="VW Headline OT-Book" pitchFamily="34" charset="0"/>
                </a:defRPr>
              </a:lvl5pPr>
              <a:lvl6pPr>
                <a:defRPr>
                  <a:latin typeface="VW Headline OT-Book" pitchFamily="34" charset="0"/>
                </a:defRPr>
              </a:lvl6pPr>
              <a:lvl7pPr>
                <a:defRPr>
                  <a:latin typeface="VW Headline OT-Book" pitchFamily="34" charset="0"/>
                </a:defRPr>
              </a:lvl7pPr>
              <a:lvl8pPr>
                <a:defRPr>
                  <a:latin typeface="VW Headline OT-Book" pitchFamily="34" charset="0"/>
                </a:defRPr>
              </a:lvl8pPr>
              <a:lvl9pPr>
                <a:defRPr>
                  <a:latin typeface="VW Headline OT-Book" pitchFamily="34" charset="0"/>
                </a:defRPr>
              </a:lvl9pPr>
            </a:lstStyle>
            <a:p>
              <a:r>
                <a:rPr lang="pt-PT" sz="1000" dirty="0" err="1"/>
                <a:t>Logistic</a:t>
              </a:r>
              <a:r>
                <a:rPr lang="pt-PT" sz="1000" dirty="0"/>
                <a:t> </a:t>
              </a:r>
              <a:r>
                <a:rPr lang="pt-PT" sz="1000" dirty="0" err="1"/>
                <a:t>Operation</a:t>
              </a:r>
              <a:endParaRPr lang="pt-PT" sz="1000" dirty="0"/>
            </a:p>
            <a:p>
              <a:r>
                <a:rPr lang="pt-PT" sz="800" dirty="0"/>
                <a:t>(Pampilhosa/Bobadela)</a:t>
              </a:r>
              <a:endParaRPr lang="pt-PT" sz="1000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2966962" y="5256929"/>
            <a:ext cx="252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200"/>
          </a:p>
        </p:txBody>
      </p:sp>
    </p:spTree>
    <p:extLst>
      <p:ext uri="{BB962C8B-B14F-4D97-AF65-F5344CB8AC3E}">
        <p14:creationId xmlns:p14="http://schemas.microsoft.com/office/powerpoint/2010/main" xmlns="" val="66561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1642" y="1232756"/>
            <a:ext cx="5400798" cy="396044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AutoShape 2" descr="https://encrypted-tbn1.gstatic.com/images?q=tbn:ANd9GcRPEF27kpaeaJlH9NPKjna-nax86A_3pWUC6ixiPe1kTvUrlS8iPCKR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3491880" y="2238372"/>
            <a:ext cx="4824536" cy="92333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73063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W Headline OT-Book" pitchFamily="34" charset="0"/>
              </a:rPr>
              <a:t>A Empresa</a:t>
            </a:r>
            <a:endParaRPr lang="pt-PT" dirty="0">
              <a:solidFill>
                <a:schemeClr val="tx1"/>
              </a:solidFill>
              <a:latin typeface="VW Headline OT-Book" pitchFamily="34" charset="0"/>
            </a:endParaRPr>
          </a:p>
          <a:p>
            <a:pPr marL="373063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W Headline OT-Book" pitchFamily="34" charset="0"/>
              </a:rPr>
              <a:t>Estratégia </a:t>
            </a:r>
            <a:r>
              <a:rPr lang="pt-PT" dirty="0">
                <a:solidFill>
                  <a:schemeClr val="tx1"/>
                </a:solidFill>
                <a:latin typeface="VW Headline OT-Book" pitchFamily="34" charset="0"/>
              </a:rPr>
              <a:t>de </a:t>
            </a:r>
            <a:r>
              <a:rPr lang="pt-PT" dirty="0" smtClean="0">
                <a:solidFill>
                  <a:schemeClr val="tx1"/>
                </a:solidFill>
                <a:latin typeface="VW Headline OT-Book" pitchFamily="34" charset="0"/>
              </a:rPr>
              <a:t>transportes</a:t>
            </a:r>
            <a:endParaRPr lang="pt-PT" dirty="0">
              <a:solidFill>
                <a:schemeClr val="tx1"/>
              </a:solidFill>
              <a:latin typeface="VW Headline OT-Boo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1880" y="1484784"/>
            <a:ext cx="2871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atin typeface="VW Headline OT-Book" pitchFamily="34" charset="0"/>
              </a:rPr>
              <a:t>Volkswagen Autoeuropa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1880" y="1877531"/>
            <a:ext cx="4824536" cy="736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2010" y="1732166"/>
            <a:ext cx="2684972" cy="299297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3491880" y="4211796"/>
            <a:ext cx="4824536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73063" lvl="1" indent="-285750"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VW Headline OT-Book" pitchFamily="34" charset="0"/>
              </a:rPr>
              <a:t>Desafios e Oportunidades de crescimento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68521" y="3623046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atin typeface="VW Headline OT-Book" pitchFamily="34" charset="0"/>
              </a:rPr>
              <a:t>Futuro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491880" y="4035435"/>
            <a:ext cx="48245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246" y="1737739"/>
            <a:ext cx="2664000" cy="296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/>
          <p:cNvSpPr/>
          <p:nvPr/>
        </p:nvSpPr>
        <p:spPr>
          <a:xfrm>
            <a:off x="-2009" y="2097723"/>
            <a:ext cx="2413769" cy="2298739"/>
          </a:xfrm>
          <a:prstGeom prst="rect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/>
          <p:cNvSpPr txBox="1"/>
          <p:nvPr/>
        </p:nvSpPr>
        <p:spPr>
          <a:xfrm>
            <a:off x="-115457" y="3565465"/>
            <a:ext cx="252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dirty="0" smtClean="0">
                <a:solidFill>
                  <a:schemeClr val="bg2"/>
                </a:solidFill>
                <a:latin typeface="VW Headline OT-Book" pitchFamily="34" charset="0"/>
              </a:rPr>
              <a:t>Agenda</a:t>
            </a:r>
            <a:endParaRPr lang="pt-PT" sz="3600" dirty="0">
              <a:solidFill>
                <a:schemeClr val="bg2"/>
              </a:solidFill>
              <a:latin typeface="VW Headline OT-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89432" y="3131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Estratégia de Transportes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4425614" y="9066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Exportação</a:t>
            </a:r>
            <a:endParaRPr lang="pt-PT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ardrop 4"/>
          <p:cNvSpPr/>
          <p:nvPr/>
        </p:nvSpPr>
        <p:spPr bwMode="auto">
          <a:xfrm>
            <a:off x="333016" y="238259"/>
            <a:ext cx="1639147" cy="1642269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algn="ctr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z="1600" b="1" dirty="0" smtClean="0">
              <a:solidFill>
                <a:srgbClr val="33434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480" y="788582"/>
            <a:ext cx="1876094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3000"/>
              </a:lnSpc>
              <a:spcAft>
                <a:spcPct val="0"/>
              </a:spcAft>
            </a:pPr>
            <a:r>
              <a:rPr lang="pt-PT" sz="2400" kern="0" dirty="0" err="1" smtClean="0">
                <a:solidFill>
                  <a:sysClr val="window" lastClr="FFFFFF"/>
                </a:solidFill>
                <a:latin typeface="Calibri"/>
              </a:rPr>
              <a:t>Multi-modal</a:t>
            </a:r>
            <a:endParaRPr lang="pt-PT" sz="1600" dirty="0">
              <a:solidFill>
                <a:srgbClr val="33434C"/>
              </a:solidFill>
            </a:endParaRPr>
          </a:p>
        </p:txBody>
      </p:sp>
      <p:grpSp>
        <p:nvGrpSpPr>
          <p:cNvPr id="8" name="Group 235"/>
          <p:cNvGrpSpPr>
            <a:grpSpLocks/>
          </p:cNvGrpSpPr>
          <p:nvPr/>
        </p:nvGrpSpPr>
        <p:grpSpPr bwMode="auto">
          <a:xfrm>
            <a:off x="6458495" y="4049516"/>
            <a:ext cx="2236787" cy="1941513"/>
            <a:chOff x="281" y="1093"/>
            <a:chExt cx="1409" cy="1223"/>
          </a:xfrm>
        </p:grpSpPr>
        <p:sp>
          <p:nvSpPr>
            <p:cNvPr id="9" name="Oval 199"/>
            <p:cNvSpPr>
              <a:spLocks noChangeAspect="1" noChangeArrowheads="1"/>
            </p:cNvSpPr>
            <p:nvPr/>
          </p:nvSpPr>
          <p:spPr bwMode="auto">
            <a:xfrm>
              <a:off x="323" y="1132"/>
              <a:ext cx="145" cy="125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201"/>
            <p:cNvSpPr txBox="1">
              <a:spLocks noChangeArrowheads="1"/>
            </p:cNvSpPr>
            <p:nvPr/>
          </p:nvSpPr>
          <p:spPr bwMode="auto">
            <a:xfrm>
              <a:off x="572" y="1093"/>
              <a:ext cx="11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Receiving Port</a:t>
              </a:r>
            </a:p>
          </p:txBody>
        </p:sp>
        <p:sp>
          <p:nvSpPr>
            <p:cNvPr id="11" name="Text Box 202"/>
            <p:cNvSpPr txBox="1">
              <a:spLocks noChangeArrowheads="1"/>
            </p:cNvSpPr>
            <p:nvPr/>
          </p:nvSpPr>
          <p:spPr bwMode="auto">
            <a:xfrm>
              <a:off x="572" y="1431"/>
              <a:ext cx="7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Shipping Port</a:t>
              </a:r>
            </a:p>
          </p:txBody>
        </p:sp>
        <p:sp>
          <p:nvSpPr>
            <p:cNvPr id="12" name="Oval 203"/>
            <p:cNvSpPr>
              <a:spLocks noChangeAspect="1" noChangeArrowheads="1"/>
            </p:cNvSpPr>
            <p:nvPr/>
          </p:nvSpPr>
          <p:spPr bwMode="auto">
            <a:xfrm>
              <a:off x="317" y="1465"/>
              <a:ext cx="156" cy="134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14"/>
            <p:cNvSpPr>
              <a:spLocks/>
            </p:cNvSpPr>
            <p:nvPr/>
          </p:nvSpPr>
          <p:spPr bwMode="auto">
            <a:xfrm>
              <a:off x="281" y="1713"/>
              <a:ext cx="212" cy="250"/>
            </a:xfrm>
            <a:custGeom>
              <a:avLst/>
              <a:gdLst>
                <a:gd name="T0" fmla="*/ 4 w 456"/>
                <a:gd name="T1" fmla="*/ 44 h 304"/>
                <a:gd name="T2" fmla="*/ 17 w 456"/>
                <a:gd name="T3" fmla="*/ 0 h 304"/>
                <a:gd name="T4" fmla="*/ 27 w 456"/>
                <a:gd name="T5" fmla="*/ 31 h 304"/>
                <a:gd name="T6" fmla="*/ 45 w 456"/>
                <a:gd name="T7" fmla="*/ 58 h 304"/>
                <a:gd name="T8" fmla="*/ 46 w 456"/>
                <a:gd name="T9" fmla="*/ 133 h 304"/>
                <a:gd name="T10" fmla="*/ 31 w 456"/>
                <a:gd name="T11" fmla="*/ 129 h 304"/>
                <a:gd name="T12" fmla="*/ 20 w 456"/>
                <a:gd name="T13" fmla="*/ 169 h 304"/>
                <a:gd name="T14" fmla="*/ 14 w 456"/>
                <a:gd name="T15" fmla="*/ 133 h 304"/>
                <a:gd name="T16" fmla="*/ 0 w 456"/>
                <a:gd name="T17" fmla="*/ 120 h 304"/>
                <a:gd name="T18" fmla="*/ 4 w 456"/>
                <a:gd name="T19" fmla="*/ 44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" h="304">
                  <a:moveTo>
                    <a:pt x="40" y="80"/>
                  </a:moveTo>
                  <a:lnTo>
                    <a:pt x="168" y="0"/>
                  </a:lnTo>
                  <a:lnTo>
                    <a:pt x="272" y="56"/>
                  </a:lnTo>
                  <a:lnTo>
                    <a:pt x="448" y="104"/>
                  </a:lnTo>
                  <a:lnTo>
                    <a:pt x="456" y="240"/>
                  </a:lnTo>
                  <a:lnTo>
                    <a:pt x="304" y="232"/>
                  </a:lnTo>
                  <a:lnTo>
                    <a:pt x="200" y="304"/>
                  </a:lnTo>
                  <a:lnTo>
                    <a:pt x="144" y="240"/>
                  </a:lnTo>
                  <a:lnTo>
                    <a:pt x="0" y="216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15"/>
            <p:cNvSpPr>
              <a:spLocks/>
            </p:cNvSpPr>
            <p:nvPr/>
          </p:nvSpPr>
          <p:spPr bwMode="auto">
            <a:xfrm>
              <a:off x="290" y="2066"/>
              <a:ext cx="185" cy="250"/>
            </a:xfrm>
            <a:custGeom>
              <a:avLst/>
              <a:gdLst>
                <a:gd name="T0" fmla="*/ 2 w 456"/>
                <a:gd name="T1" fmla="*/ 44 h 304"/>
                <a:gd name="T2" fmla="*/ 11 w 456"/>
                <a:gd name="T3" fmla="*/ 0 h 304"/>
                <a:gd name="T4" fmla="*/ 18 w 456"/>
                <a:gd name="T5" fmla="*/ 31 h 304"/>
                <a:gd name="T6" fmla="*/ 30 w 456"/>
                <a:gd name="T7" fmla="*/ 58 h 304"/>
                <a:gd name="T8" fmla="*/ 30 w 456"/>
                <a:gd name="T9" fmla="*/ 133 h 304"/>
                <a:gd name="T10" fmla="*/ 20 w 456"/>
                <a:gd name="T11" fmla="*/ 129 h 304"/>
                <a:gd name="T12" fmla="*/ 13 w 456"/>
                <a:gd name="T13" fmla="*/ 169 h 304"/>
                <a:gd name="T14" fmla="*/ 10 w 456"/>
                <a:gd name="T15" fmla="*/ 133 h 304"/>
                <a:gd name="T16" fmla="*/ 0 w 456"/>
                <a:gd name="T17" fmla="*/ 120 h 304"/>
                <a:gd name="T18" fmla="*/ 2 w 456"/>
                <a:gd name="T19" fmla="*/ 44 h 3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" h="304">
                  <a:moveTo>
                    <a:pt x="40" y="80"/>
                  </a:moveTo>
                  <a:lnTo>
                    <a:pt x="168" y="0"/>
                  </a:lnTo>
                  <a:lnTo>
                    <a:pt x="272" y="56"/>
                  </a:lnTo>
                  <a:lnTo>
                    <a:pt x="448" y="104"/>
                  </a:lnTo>
                  <a:lnTo>
                    <a:pt x="456" y="240"/>
                  </a:lnTo>
                  <a:lnTo>
                    <a:pt x="304" y="232"/>
                  </a:lnTo>
                  <a:lnTo>
                    <a:pt x="200" y="304"/>
                  </a:lnTo>
                  <a:lnTo>
                    <a:pt x="144" y="240"/>
                  </a:lnTo>
                  <a:lnTo>
                    <a:pt x="0" y="216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rgbClr val="E5C643"/>
            </a:soli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221"/>
            <p:cNvSpPr txBox="1">
              <a:spLocks noChangeArrowheads="1"/>
            </p:cNvSpPr>
            <p:nvPr/>
          </p:nvSpPr>
          <p:spPr bwMode="auto">
            <a:xfrm>
              <a:off x="578" y="1753"/>
              <a:ext cx="9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Transport by Ship</a:t>
              </a:r>
            </a:p>
          </p:txBody>
        </p:sp>
        <p:sp>
          <p:nvSpPr>
            <p:cNvPr id="16" name="Text Box 222"/>
            <p:cNvSpPr txBox="1">
              <a:spLocks noChangeArrowheads="1"/>
            </p:cNvSpPr>
            <p:nvPr/>
          </p:nvSpPr>
          <p:spPr bwMode="auto">
            <a:xfrm>
              <a:off x="575" y="2076"/>
              <a:ext cx="10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Transport by Truck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2719" y="1012777"/>
            <a:ext cx="5821439" cy="5102810"/>
            <a:chOff x="1972163" y="1075513"/>
            <a:chExt cx="5821439" cy="5102810"/>
          </a:xfrm>
        </p:grpSpPr>
        <p:sp>
          <p:nvSpPr>
            <p:cNvPr id="18" name="Freeform 141"/>
            <p:cNvSpPr>
              <a:spLocks noChangeAspect="1"/>
            </p:cNvSpPr>
            <p:nvPr/>
          </p:nvSpPr>
          <p:spPr bwMode="auto">
            <a:xfrm>
              <a:off x="5573916" y="5026069"/>
              <a:ext cx="152413" cy="318593"/>
            </a:xfrm>
            <a:custGeom>
              <a:avLst/>
              <a:gdLst>
                <a:gd name="T0" fmla="*/ 0 w 26"/>
                <a:gd name="T1" fmla="*/ 2804 h 57"/>
                <a:gd name="T2" fmla="*/ 0 w 26"/>
                <a:gd name="T3" fmla="*/ 919 h 57"/>
                <a:gd name="T4" fmla="*/ 842 w 26"/>
                <a:gd name="T5" fmla="*/ 0 h 57"/>
                <a:gd name="T6" fmla="*/ 1895 w 26"/>
                <a:gd name="T7" fmla="*/ 2313 h 57"/>
                <a:gd name="T8" fmla="*/ 1058 w 26"/>
                <a:gd name="T9" fmla="*/ 3925 h 57"/>
                <a:gd name="T10" fmla="*/ 0 w 26"/>
                <a:gd name="T11" fmla="*/ 280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57">
                  <a:moveTo>
                    <a:pt x="0" y="40"/>
                  </a:moveTo>
                  <a:lnTo>
                    <a:pt x="0" y="13"/>
                  </a:lnTo>
                  <a:lnTo>
                    <a:pt x="11" y="0"/>
                  </a:lnTo>
                  <a:lnTo>
                    <a:pt x="25" y="33"/>
                  </a:lnTo>
                  <a:lnTo>
                    <a:pt x="14" y="56"/>
                  </a:lnTo>
                  <a:lnTo>
                    <a:pt x="0" y="4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42" descr="Wide upward diagonal"/>
            <p:cNvSpPr>
              <a:spLocks noChangeAspect="1"/>
            </p:cNvSpPr>
            <p:nvPr/>
          </p:nvSpPr>
          <p:spPr bwMode="auto">
            <a:xfrm>
              <a:off x="4712090" y="4280425"/>
              <a:ext cx="683087" cy="280633"/>
            </a:xfrm>
            <a:custGeom>
              <a:avLst/>
              <a:gdLst>
                <a:gd name="T0" fmla="*/ 0 w 116"/>
                <a:gd name="T1" fmla="*/ 1893 h 49"/>
                <a:gd name="T2" fmla="*/ 162 w 116"/>
                <a:gd name="T3" fmla="*/ 2104 h 49"/>
                <a:gd name="T4" fmla="*/ 306 w 116"/>
                <a:gd name="T5" fmla="*/ 2873 h 49"/>
                <a:gd name="T6" fmla="*/ 1156 w 116"/>
                <a:gd name="T7" fmla="*/ 3016 h 49"/>
                <a:gd name="T8" fmla="*/ 3073 w 116"/>
                <a:gd name="T9" fmla="*/ 2712 h 49"/>
                <a:gd name="T10" fmla="*/ 4769 w 116"/>
                <a:gd name="T11" fmla="*/ 3625 h 49"/>
                <a:gd name="T12" fmla="*/ 7442 w 116"/>
                <a:gd name="T13" fmla="*/ 3016 h 49"/>
                <a:gd name="T14" fmla="*/ 8832 w 116"/>
                <a:gd name="T15" fmla="*/ 980 h 49"/>
                <a:gd name="T16" fmla="*/ 8292 w 116"/>
                <a:gd name="T17" fmla="*/ 0 h 49"/>
                <a:gd name="T18" fmla="*/ 4985 w 116"/>
                <a:gd name="T19" fmla="*/ 0 h 49"/>
                <a:gd name="T20" fmla="*/ 3757 w 116"/>
                <a:gd name="T21" fmla="*/ 1893 h 49"/>
                <a:gd name="T22" fmla="*/ 0 w 116"/>
                <a:gd name="T23" fmla="*/ 1893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6" h="49">
                  <a:moveTo>
                    <a:pt x="0" y="25"/>
                  </a:moveTo>
                  <a:lnTo>
                    <a:pt x="2" y="28"/>
                  </a:lnTo>
                  <a:lnTo>
                    <a:pt x="4" y="38"/>
                  </a:lnTo>
                  <a:lnTo>
                    <a:pt x="15" y="40"/>
                  </a:lnTo>
                  <a:lnTo>
                    <a:pt x="40" y="36"/>
                  </a:lnTo>
                  <a:lnTo>
                    <a:pt x="62" y="48"/>
                  </a:lnTo>
                  <a:lnTo>
                    <a:pt x="97" y="40"/>
                  </a:lnTo>
                  <a:lnTo>
                    <a:pt x="115" y="13"/>
                  </a:lnTo>
                  <a:lnTo>
                    <a:pt x="108" y="0"/>
                  </a:lnTo>
                  <a:lnTo>
                    <a:pt x="65" y="0"/>
                  </a:lnTo>
                  <a:lnTo>
                    <a:pt x="49" y="25"/>
                  </a:lnTo>
                  <a:lnTo>
                    <a:pt x="0" y="25"/>
                  </a:lnTo>
                </a:path>
              </a:pathLst>
            </a:custGeom>
            <a:pattFill prst="wdUpDiag">
              <a:fgClr>
                <a:srgbClr val="BEDAD2"/>
              </a:fgClr>
              <a:bgClr>
                <a:srgbClr val="E5C643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43" descr="Wide upward diagonal"/>
            <p:cNvSpPr>
              <a:spLocks noChangeAspect="1"/>
            </p:cNvSpPr>
            <p:nvPr/>
          </p:nvSpPr>
          <p:spPr bwMode="auto">
            <a:xfrm>
              <a:off x="4130150" y="3949631"/>
              <a:ext cx="299284" cy="231827"/>
            </a:xfrm>
            <a:custGeom>
              <a:avLst/>
              <a:gdLst>
                <a:gd name="T0" fmla="*/ 0 w 50"/>
                <a:gd name="T1" fmla="*/ 576 h 41"/>
                <a:gd name="T2" fmla="*/ 972 w 50"/>
                <a:gd name="T3" fmla="*/ 138 h 41"/>
                <a:gd name="T4" fmla="*/ 2817 w 50"/>
                <a:gd name="T5" fmla="*/ 0 h 41"/>
                <a:gd name="T6" fmla="*/ 3957 w 50"/>
                <a:gd name="T7" fmla="*/ 1097 h 41"/>
                <a:gd name="T8" fmla="*/ 3957 w 50"/>
                <a:gd name="T9" fmla="*/ 2035 h 41"/>
                <a:gd name="T10" fmla="*/ 3547 w 50"/>
                <a:gd name="T11" fmla="*/ 2907 h 41"/>
                <a:gd name="T12" fmla="*/ 0 w 50"/>
                <a:gd name="T13" fmla="*/ 57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1">
                  <a:moveTo>
                    <a:pt x="0" y="8"/>
                  </a:moveTo>
                  <a:lnTo>
                    <a:pt x="12" y="2"/>
                  </a:lnTo>
                  <a:lnTo>
                    <a:pt x="35" y="0"/>
                  </a:lnTo>
                  <a:lnTo>
                    <a:pt x="49" y="15"/>
                  </a:lnTo>
                  <a:lnTo>
                    <a:pt x="49" y="28"/>
                  </a:lnTo>
                  <a:lnTo>
                    <a:pt x="44" y="40"/>
                  </a:lnTo>
                  <a:lnTo>
                    <a:pt x="0" y="8"/>
                  </a:lnTo>
                </a:path>
              </a:pathLst>
            </a:custGeom>
            <a:pattFill prst="wdUpDiag">
              <a:fgClr>
                <a:srgbClr val="BEDAD2"/>
              </a:fgClr>
              <a:bgClr>
                <a:srgbClr val="E5C643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44"/>
            <p:cNvSpPr>
              <a:spLocks noChangeAspect="1"/>
            </p:cNvSpPr>
            <p:nvPr/>
          </p:nvSpPr>
          <p:spPr bwMode="auto">
            <a:xfrm>
              <a:off x="5841331" y="4833558"/>
              <a:ext cx="552843" cy="318593"/>
            </a:xfrm>
            <a:custGeom>
              <a:avLst/>
              <a:gdLst>
                <a:gd name="T0" fmla="*/ 0 w 94"/>
                <a:gd name="T1" fmla="*/ 2667 h 57"/>
                <a:gd name="T2" fmla="*/ 378 w 94"/>
                <a:gd name="T3" fmla="*/ 0 h 57"/>
                <a:gd name="T4" fmla="*/ 7118 w 94"/>
                <a:gd name="T5" fmla="*/ 495 h 57"/>
                <a:gd name="T6" fmla="*/ 5819 w 94"/>
                <a:gd name="T7" fmla="*/ 2243 h 57"/>
                <a:gd name="T8" fmla="*/ 6269 w 94"/>
                <a:gd name="T9" fmla="*/ 3162 h 57"/>
                <a:gd name="T10" fmla="*/ 4359 w 94"/>
                <a:gd name="T11" fmla="*/ 3298 h 57"/>
                <a:gd name="T12" fmla="*/ 3442 w 94"/>
                <a:gd name="T13" fmla="*/ 3925 h 57"/>
                <a:gd name="T14" fmla="*/ 539 w 94"/>
                <a:gd name="T15" fmla="*/ 3925 h 57"/>
                <a:gd name="T16" fmla="*/ 0 w 94"/>
                <a:gd name="T17" fmla="*/ 266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57">
                  <a:moveTo>
                    <a:pt x="0" y="38"/>
                  </a:moveTo>
                  <a:lnTo>
                    <a:pt x="5" y="0"/>
                  </a:lnTo>
                  <a:lnTo>
                    <a:pt x="93" y="7"/>
                  </a:lnTo>
                  <a:lnTo>
                    <a:pt x="76" y="32"/>
                  </a:lnTo>
                  <a:lnTo>
                    <a:pt x="82" y="45"/>
                  </a:lnTo>
                  <a:lnTo>
                    <a:pt x="57" y="47"/>
                  </a:lnTo>
                  <a:lnTo>
                    <a:pt x="45" y="56"/>
                  </a:lnTo>
                  <a:lnTo>
                    <a:pt x="7" y="56"/>
                  </a:lnTo>
                  <a:lnTo>
                    <a:pt x="0" y="38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45"/>
            <p:cNvSpPr>
              <a:spLocks noChangeAspect="1"/>
            </p:cNvSpPr>
            <p:nvPr/>
          </p:nvSpPr>
          <p:spPr bwMode="auto">
            <a:xfrm>
              <a:off x="4940710" y="3999792"/>
              <a:ext cx="907550" cy="414849"/>
            </a:xfrm>
            <a:custGeom>
              <a:avLst/>
              <a:gdLst>
                <a:gd name="T0" fmla="*/ 0 w 153"/>
                <a:gd name="T1" fmla="*/ 1107 h 73"/>
                <a:gd name="T2" fmla="*/ 2033 w 153"/>
                <a:gd name="T3" fmla="*/ 3689 h 73"/>
                <a:gd name="T4" fmla="*/ 5407 w 153"/>
                <a:gd name="T5" fmla="*/ 3689 h 73"/>
                <a:gd name="T6" fmla="*/ 5955 w 153"/>
                <a:gd name="T7" fmla="*/ 4640 h 73"/>
                <a:gd name="T8" fmla="*/ 7368 w 153"/>
                <a:gd name="T9" fmla="*/ 5307 h 73"/>
                <a:gd name="T10" fmla="*/ 9971 w 153"/>
                <a:gd name="T11" fmla="*/ 4058 h 73"/>
                <a:gd name="T12" fmla="*/ 11383 w 153"/>
                <a:gd name="T13" fmla="*/ 4200 h 73"/>
                <a:gd name="T14" fmla="*/ 11931 w 153"/>
                <a:gd name="T15" fmla="*/ 3022 h 73"/>
                <a:gd name="T16" fmla="*/ 8943 w 153"/>
                <a:gd name="T17" fmla="*/ 2863 h 73"/>
                <a:gd name="T18" fmla="*/ 2988 w 153"/>
                <a:gd name="T19" fmla="*/ 298 h 73"/>
                <a:gd name="T20" fmla="*/ 2436 w 153"/>
                <a:gd name="T21" fmla="*/ 0 h 73"/>
                <a:gd name="T22" fmla="*/ 0 w 153"/>
                <a:gd name="T23" fmla="*/ 1107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3" h="73">
                  <a:moveTo>
                    <a:pt x="0" y="15"/>
                  </a:moveTo>
                  <a:lnTo>
                    <a:pt x="26" y="50"/>
                  </a:lnTo>
                  <a:lnTo>
                    <a:pt x="69" y="50"/>
                  </a:lnTo>
                  <a:lnTo>
                    <a:pt x="76" y="63"/>
                  </a:lnTo>
                  <a:lnTo>
                    <a:pt x="94" y="72"/>
                  </a:lnTo>
                  <a:lnTo>
                    <a:pt x="127" y="55"/>
                  </a:lnTo>
                  <a:lnTo>
                    <a:pt x="145" y="57"/>
                  </a:lnTo>
                  <a:lnTo>
                    <a:pt x="152" y="41"/>
                  </a:lnTo>
                  <a:lnTo>
                    <a:pt x="114" y="39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50"/>
            <p:cNvSpPr>
              <a:spLocks noChangeAspect="1"/>
            </p:cNvSpPr>
            <p:nvPr/>
          </p:nvSpPr>
          <p:spPr bwMode="auto">
            <a:xfrm>
              <a:off x="3499715" y="3999792"/>
              <a:ext cx="1093216" cy="1041190"/>
            </a:xfrm>
            <a:custGeom>
              <a:avLst/>
              <a:gdLst>
                <a:gd name="T0" fmla="*/ 0 w 186"/>
                <a:gd name="T1" fmla="*/ 4007 h 184"/>
                <a:gd name="T2" fmla="*/ 305 w 186"/>
                <a:gd name="T3" fmla="*/ 5155 h 184"/>
                <a:gd name="T4" fmla="*/ 3203 w 186"/>
                <a:gd name="T5" fmla="*/ 5889 h 184"/>
                <a:gd name="T6" fmla="*/ 2825 w 186"/>
                <a:gd name="T7" fmla="*/ 6620 h 184"/>
                <a:gd name="T8" fmla="*/ 3886 w 186"/>
                <a:gd name="T9" fmla="*/ 7421 h 184"/>
                <a:gd name="T10" fmla="*/ 4429 w 186"/>
                <a:gd name="T11" fmla="*/ 9024 h 184"/>
                <a:gd name="T12" fmla="*/ 3203 w 186"/>
                <a:gd name="T13" fmla="*/ 12004 h 184"/>
                <a:gd name="T14" fmla="*/ 6639 w 186"/>
                <a:gd name="T15" fmla="*/ 13085 h 184"/>
                <a:gd name="T16" fmla="*/ 6944 w 186"/>
                <a:gd name="T17" fmla="*/ 13311 h 184"/>
                <a:gd name="T18" fmla="*/ 8709 w 186"/>
                <a:gd name="T19" fmla="*/ 13311 h 184"/>
                <a:gd name="T20" fmla="*/ 8709 w 186"/>
                <a:gd name="T21" fmla="*/ 12142 h 184"/>
                <a:gd name="T22" fmla="*/ 9608 w 186"/>
                <a:gd name="T23" fmla="*/ 11708 h 184"/>
                <a:gd name="T24" fmla="*/ 11983 w 186"/>
                <a:gd name="T25" fmla="*/ 12438 h 184"/>
                <a:gd name="T26" fmla="*/ 13443 w 186"/>
                <a:gd name="T27" fmla="*/ 11203 h 184"/>
                <a:gd name="T28" fmla="*/ 12666 w 186"/>
                <a:gd name="T29" fmla="*/ 9529 h 184"/>
                <a:gd name="T30" fmla="*/ 12832 w 186"/>
                <a:gd name="T31" fmla="*/ 7926 h 184"/>
                <a:gd name="T32" fmla="*/ 11839 w 186"/>
                <a:gd name="T33" fmla="*/ 7196 h 184"/>
                <a:gd name="T34" fmla="*/ 13443 w 186"/>
                <a:gd name="T35" fmla="*/ 5451 h 184"/>
                <a:gd name="T36" fmla="*/ 14126 w 186"/>
                <a:gd name="T37" fmla="*/ 3414 h 184"/>
                <a:gd name="T38" fmla="*/ 11983 w 186"/>
                <a:gd name="T39" fmla="*/ 2404 h 184"/>
                <a:gd name="T40" fmla="*/ 11534 w 186"/>
                <a:gd name="T41" fmla="*/ 2246 h 184"/>
                <a:gd name="T42" fmla="*/ 8098 w 186"/>
                <a:gd name="T43" fmla="*/ 0 h 184"/>
                <a:gd name="T44" fmla="*/ 7182 w 186"/>
                <a:gd name="T45" fmla="*/ 296 h 184"/>
                <a:gd name="T46" fmla="*/ 5650 w 186"/>
                <a:gd name="T47" fmla="*/ 2542 h 184"/>
                <a:gd name="T48" fmla="*/ 3203 w 186"/>
                <a:gd name="T49" fmla="*/ 2246 h 184"/>
                <a:gd name="T50" fmla="*/ 3508 w 186"/>
                <a:gd name="T51" fmla="*/ 4007 h 184"/>
                <a:gd name="T52" fmla="*/ 0 w 186"/>
                <a:gd name="T53" fmla="*/ 400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6" h="184">
                  <a:moveTo>
                    <a:pt x="0" y="55"/>
                  </a:moveTo>
                  <a:lnTo>
                    <a:pt x="4" y="71"/>
                  </a:lnTo>
                  <a:lnTo>
                    <a:pt x="42" y="81"/>
                  </a:lnTo>
                  <a:lnTo>
                    <a:pt x="37" y="91"/>
                  </a:lnTo>
                  <a:lnTo>
                    <a:pt x="51" y="102"/>
                  </a:lnTo>
                  <a:lnTo>
                    <a:pt x="58" y="124"/>
                  </a:lnTo>
                  <a:lnTo>
                    <a:pt x="42" y="165"/>
                  </a:lnTo>
                  <a:lnTo>
                    <a:pt x="87" y="180"/>
                  </a:lnTo>
                  <a:lnTo>
                    <a:pt x="91" y="183"/>
                  </a:lnTo>
                  <a:lnTo>
                    <a:pt x="114" y="183"/>
                  </a:lnTo>
                  <a:lnTo>
                    <a:pt x="114" y="167"/>
                  </a:lnTo>
                  <a:lnTo>
                    <a:pt x="126" y="161"/>
                  </a:lnTo>
                  <a:lnTo>
                    <a:pt x="157" y="171"/>
                  </a:lnTo>
                  <a:lnTo>
                    <a:pt x="176" y="154"/>
                  </a:lnTo>
                  <a:lnTo>
                    <a:pt x="166" y="131"/>
                  </a:lnTo>
                  <a:lnTo>
                    <a:pt x="168" y="109"/>
                  </a:lnTo>
                  <a:lnTo>
                    <a:pt x="155" y="99"/>
                  </a:lnTo>
                  <a:lnTo>
                    <a:pt x="176" y="75"/>
                  </a:lnTo>
                  <a:lnTo>
                    <a:pt x="185" y="47"/>
                  </a:lnTo>
                  <a:lnTo>
                    <a:pt x="157" y="33"/>
                  </a:lnTo>
                  <a:lnTo>
                    <a:pt x="151" y="31"/>
                  </a:lnTo>
                  <a:lnTo>
                    <a:pt x="106" y="0"/>
                  </a:lnTo>
                  <a:lnTo>
                    <a:pt x="94" y="4"/>
                  </a:lnTo>
                  <a:lnTo>
                    <a:pt x="74" y="35"/>
                  </a:lnTo>
                  <a:lnTo>
                    <a:pt x="42" y="31"/>
                  </a:lnTo>
                  <a:lnTo>
                    <a:pt x="46" y="55"/>
                  </a:lnTo>
                  <a:lnTo>
                    <a:pt x="0" y="55"/>
                  </a:lnTo>
                </a:path>
              </a:pathLst>
            </a:custGeom>
            <a:solidFill>
              <a:srgbClr val="E5C6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51"/>
            <p:cNvSpPr>
              <a:spLocks noChangeAspect="1"/>
            </p:cNvSpPr>
            <p:nvPr/>
          </p:nvSpPr>
          <p:spPr bwMode="auto">
            <a:xfrm>
              <a:off x="4641426" y="4969129"/>
              <a:ext cx="117774" cy="183022"/>
            </a:xfrm>
            <a:custGeom>
              <a:avLst/>
              <a:gdLst>
                <a:gd name="T0" fmla="*/ 0 w 20"/>
                <a:gd name="T1" fmla="*/ 1023 h 33"/>
                <a:gd name="T2" fmla="*/ 1462 w 20"/>
                <a:gd name="T3" fmla="*/ 2193 h 33"/>
                <a:gd name="T4" fmla="*/ 1462 w 20"/>
                <a:gd name="T5" fmla="*/ 0 h 33"/>
                <a:gd name="T6" fmla="*/ 0 w 20"/>
                <a:gd name="T7" fmla="*/ 102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3">
                  <a:moveTo>
                    <a:pt x="0" y="15"/>
                  </a:moveTo>
                  <a:lnTo>
                    <a:pt x="19" y="32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52"/>
            <p:cNvSpPr>
              <a:spLocks noChangeAspect="1"/>
            </p:cNvSpPr>
            <p:nvPr/>
          </p:nvSpPr>
          <p:spPr bwMode="auto">
            <a:xfrm>
              <a:off x="4423891" y="3506312"/>
              <a:ext cx="674773" cy="928665"/>
            </a:xfrm>
            <a:custGeom>
              <a:avLst/>
              <a:gdLst>
                <a:gd name="T0" fmla="*/ 0 w 115"/>
                <a:gd name="T1" fmla="*/ 5025 h 164"/>
                <a:gd name="T2" fmla="*/ 0 w 115"/>
                <a:gd name="T3" fmla="*/ 7727 h 164"/>
                <a:gd name="T4" fmla="*/ 144 w 115"/>
                <a:gd name="T5" fmla="*/ 8742 h 164"/>
                <a:gd name="T6" fmla="*/ 2206 w 115"/>
                <a:gd name="T7" fmla="*/ 9770 h 164"/>
                <a:gd name="T8" fmla="*/ 1525 w 115"/>
                <a:gd name="T9" fmla="*/ 11879 h 164"/>
                <a:gd name="T10" fmla="*/ 7441 w 115"/>
                <a:gd name="T11" fmla="*/ 11879 h 164"/>
                <a:gd name="T12" fmla="*/ 8660 w 115"/>
                <a:gd name="T13" fmla="*/ 9978 h 164"/>
                <a:gd name="T14" fmla="*/ 6598 w 115"/>
                <a:gd name="T15" fmla="*/ 7431 h 164"/>
                <a:gd name="T16" fmla="*/ 4180 w 115"/>
                <a:gd name="T17" fmla="*/ 6996 h 164"/>
                <a:gd name="T18" fmla="*/ 4413 w 115"/>
                <a:gd name="T19" fmla="*/ 5689 h 164"/>
                <a:gd name="T20" fmla="*/ 5238 w 115"/>
                <a:gd name="T21" fmla="*/ 4728 h 164"/>
                <a:gd name="T22" fmla="*/ 5166 w 115"/>
                <a:gd name="T23" fmla="*/ 3488 h 164"/>
                <a:gd name="T24" fmla="*/ 5916 w 115"/>
                <a:gd name="T25" fmla="*/ 3141 h 164"/>
                <a:gd name="T26" fmla="*/ 5006 w 115"/>
                <a:gd name="T27" fmla="*/ 2702 h 164"/>
                <a:gd name="T28" fmla="*/ 5166 w 115"/>
                <a:gd name="T29" fmla="*/ 1537 h 164"/>
                <a:gd name="T30" fmla="*/ 5471 w 115"/>
                <a:gd name="T31" fmla="*/ 944 h 164"/>
                <a:gd name="T32" fmla="*/ 3731 w 115"/>
                <a:gd name="T33" fmla="*/ 0 h 164"/>
                <a:gd name="T34" fmla="*/ 2960 w 115"/>
                <a:gd name="T35" fmla="*/ 0 h 164"/>
                <a:gd name="T36" fmla="*/ 2816 w 115"/>
                <a:gd name="T37" fmla="*/ 2702 h 164"/>
                <a:gd name="T38" fmla="*/ 1829 w 115"/>
                <a:gd name="T39" fmla="*/ 1900 h 164"/>
                <a:gd name="T40" fmla="*/ 1148 w 115"/>
                <a:gd name="T41" fmla="*/ 2844 h 164"/>
                <a:gd name="T42" fmla="*/ 915 w 115"/>
                <a:gd name="T43" fmla="*/ 4294 h 164"/>
                <a:gd name="T44" fmla="*/ 0 w 115"/>
                <a:gd name="T45" fmla="*/ 5025 h 1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64">
                  <a:moveTo>
                    <a:pt x="0" y="69"/>
                  </a:moveTo>
                  <a:lnTo>
                    <a:pt x="0" y="106"/>
                  </a:lnTo>
                  <a:lnTo>
                    <a:pt x="2" y="120"/>
                  </a:lnTo>
                  <a:lnTo>
                    <a:pt x="29" y="134"/>
                  </a:lnTo>
                  <a:lnTo>
                    <a:pt x="20" y="163"/>
                  </a:lnTo>
                  <a:lnTo>
                    <a:pt x="98" y="163"/>
                  </a:lnTo>
                  <a:lnTo>
                    <a:pt x="114" y="137"/>
                  </a:lnTo>
                  <a:lnTo>
                    <a:pt x="87" y="102"/>
                  </a:lnTo>
                  <a:lnTo>
                    <a:pt x="55" y="96"/>
                  </a:lnTo>
                  <a:lnTo>
                    <a:pt x="58" y="78"/>
                  </a:lnTo>
                  <a:lnTo>
                    <a:pt x="69" y="65"/>
                  </a:lnTo>
                  <a:lnTo>
                    <a:pt x="68" y="48"/>
                  </a:lnTo>
                  <a:lnTo>
                    <a:pt x="78" y="43"/>
                  </a:lnTo>
                  <a:lnTo>
                    <a:pt x="66" y="37"/>
                  </a:lnTo>
                  <a:lnTo>
                    <a:pt x="68" y="21"/>
                  </a:lnTo>
                  <a:lnTo>
                    <a:pt x="72" y="13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7" y="37"/>
                  </a:lnTo>
                  <a:lnTo>
                    <a:pt x="24" y="26"/>
                  </a:lnTo>
                  <a:lnTo>
                    <a:pt x="15" y="39"/>
                  </a:lnTo>
                  <a:lnTo>
                    <a:pt x="12" y="59"/>
                  </a:lnTo>
                  <a:lnTo>
                    <a:pt x="0" y="69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53"/>
            <p:cNvSpPr>
              <a:spLocks noChangeAspect="1"/>
            </p:cNvSpPr>
            <p:nvPr/>
          </p:nvSpPr>
          <p:spPr bwMode="auto">
            <a:xfrm>
              <a:off x="4738416" y="3557829"/>
              <a:ext cx="428142" cy="535508"/>
            </a:xfrm>
            <a:custGeom>
              <a:avLst/>
              <a:gdLst>
                <a:gd name="T0" fmla="*/ 0 w 72"/>
                <a:gd name="T1" fmla="*/ 6375 h 94"/>
                <a:gd name="T2" fmla="*/ 167 w 72"/>
                <a:gd name="T3" fmla="*/ 5122 h 94"/>
                <a:gd name="T4" fmla="*/ 1107 w 72"/>
                <a:gd name="T5" fmla="*/ 4080 h 94"/>
                <a:gd name="T6" fmla="*/ 1030 w 72"/>
                <a:gd name="T7" fmla="*/ 2895 h 94"/>
                <a:gd name="T8" fmla="*/ 1730 w 72"/>
                <a:gd name="T9" fmla="*/ 2525 h 94"/>
                <a:gd name="T10" fmla="*/ 794 w 72"/>
                <a:gd name="T11" fmla="*/ 1996 h 94"/>
                <a:gd name="T12" fmla="*/ 1030 w 72"/>
                <a:gd name="T13" fmla="*/ 882 h 94"/>
                <a:gd name="T14" fmla="*/ 3077 w 72"/>
                <a:gd name="T15" fmla="*/ 0 h 94"/>
                <a:gd name="T16" fmla="*/ 4974 w 72"/>
                <a:gd name="T17" fmla="*/ 1114 h 94"/>
                <a:gd name="T18" fmla="*/ 5618 w 72"/>
                <a:gd name="T19" fmla="*/ 6005 h 94"/>
                <a:gd name="T20" fmla="*/ 4974 w 72"/>
                <a:gd name="T21" fmla="*/ 5719 h 94"/>
                <a:gd name="T22" fmla="*/ 2451 w 72"/>
                <a:gd name="T23" fmla="*/ 6904 h 94"/>
                <a:gd name="T24" fmla="*/ 0 w 72"/>
                <a:gd name="T25" fmla="*/ 6375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94">
                  <a:moveTo>
                    <a:pt x="0" y="86"/>
                  </a:moveTo>
                  <a:lnTo>
                    <a:pt x="2" y="69"/>
                  </a:lnTo>
                  <a:lnTo>
                    <a:pt x="14" y="55"/>
                  </a:lnTo>
                  <a:lnTo>
                    <a:pt x="13" y="39"/>
                  </a:lnTo>
                  <a:lnTo>
                    <a:pt x="22" y="34"/>
                  </a:lnTo>
                  <a:lnTo>
                    <a:pt x="10" y="27"/>
                  </a:lnTo>
                  <a:lnTo>
                    <a:pt x="13" y="12"/>
                  </a:lnTo>
                  <a:lnTo>
                    <a:pt x="39" y="0"/>
                  </a:lnTo>
                  <a:lnTo>
                    <a:pt x="63" y="15"/>
                  </a:lnTo>
                  <a:lnTo>
                    <a:pt x="71" y="81"/>
                  </a:lnTo>
                  <a:lnTo>
                    <a:pt x="63" y="77"/>
                  </a:lnTo>
                  <a:lnTo>
                    <a:pt x="31" y="93"/>
                  </a:lnTo>
                  <a:lnTo>
                    <a:pt x="0" y="86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54"/>
            <p:cNvSpPr>
              <a:spLocks noChangeAspect="1"/>
            </p:cNvSpPr>
            <p:nvPr/>
          </p:nvSpPr>
          <p:spPr bwMode="auto">
            <a:xfrm>
              <a:off x="5665364" y="5108768"/>
              <a:ext cx="522361" cy="606005"/>
            </a:xfrm>
            <a:custGeom>
              <a:avLst/>
              <a:gdLst>
                <a:gd name="T0" fmla="*/ 0 w 89"/>
                <a:gd name="T1" fmla="*/ 3054 h 107"/>
                <a:gd name="T2" fmla="*/ 754 w 89"/>
                <a:gd name="T3" fmla="*/ 1308 h 107"/>
                <a:gd name="T4" fmla="*/ 2889 w 89"/>
                <a:gd name="T5" fmla="*/ 577 h 107"/>
                <a:gd name="T6" fmla="*/ 5778 w 89"/>
                <a:gd name="T7" fmla="*/ 577 h 107"/>
                <a:gd name="T8" fmla="*/ 6693 w 89"/>
                <a:gd name="T9" fmla="*/ 0 h 107"/>
                <a:gd name="T10" fmla="*/ 6460 w 89"/>
                <a:gd name="T11" fmla="*/ 1466 h 107"/>
                <a:gd name="T12" fmla="*/ 4630 w 89"/>
                <a:gd name="T13" fmla="*/ 1170 h 107"/>
                <a:gd name="T14" fmla="*/ 3732 w 89"/>
                <a:gd name="T15" fmla="*/ 2619 h 107"/>
                <a:gd name="T16" fmla="*/ 2656 w 89"/>
                <a:gd name="T17" fmla="*/ 1675 h 107"/>
                <a:gd name="T18" fmla="*/ 3427 w 89"/>
                <a:gd name="T19" fmla="*/ 3718 h 107"/>
                <a:gd name="T20" fmla="*/ 2512 w 89"/>
                <a:gd name="T21" fmla="*/ 4224 h 107"/>
                <a:gd name="T22" fmla="*/ 4181 w 89"/>
                <a:gd name="T23" fmla="*/ 5026 h 107"/>
                <a:gd name="T24" fmla="*/ 4181 w 89"/>
                <a:gd name="T25" fmla="*/ 5986 h 107"/>
                <a:gd name="T26" fmla="*/ 2728 w 89"/>
                <a:gd name="T27" fmla="*/ 6124 h 107"/>
                <a:gd name="T28" fmla="*/ 3033 w 89"/>
                <a:gd name="T29" fmla="*/ 7733 h 107"/>
                <a:gd name="T30" fmla="*/ 1525 w 89"/>
                <a:gd name="T31" fmla="*/ 7068 h 107"/>
                <a:gd name="T32" fmla="*/ 987 w 89"/>
                <a:gd name="T33" fmla="*/ 5828 h 107"/>
                <a:gd name="T34" fmla="*/ 3033 w 89"/>
                <a:gd name="T35" fmla="*/ 5184 h 107"/>
                <a:gd name="T36" fmla="*/ 987 w 89"/>
                <a:gd name="T37" fmla="*/ 4955 h 107"/>
                <a:gd name="T38" fmla="*/ 0 w 89"/>
                <a:gd name="T39" fmla="*/ 3054 h 1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9" h="107">
                  <a:moveTo>
                    <a:pt x="0" y="42"/>
                  </a:moveTo>
                  <a:lnTo>
                    <a:pt x="10" y="18"/>
                  </a:lnTo>
                  <a:lnTo>
                    <a:pt x="38" y="8"/>
                  </a:lnTo>
                  <a:lnTo>
                    <a:pt x="76" y="8"/>
                  </a:lnTo>
                  <a:lnTo>
                    <a:pt x="88" y="0"/>
                  </a:lnTo>
                  <a:lnTo>
                    <a:pt x="85" y="20"/>
                  </a:lnTo>
                  <a:lnTo>
                    <a:pt x="61" y="16"/>
                  </a:lnTo>
                  <a:lnTo>
                    <a:pt x="49" y="36"/>
                  </a:lnTo>
                  <a:lnTo>
                    <a:pt x="35" y="23"/>
                  </a:lnTo>
                  <a:lnTo>
                    <a:pt x="45" y="51"/>
                  </a:lnTo>
                  <a:lnTo>
                    <a:pt x="33" y="58"/>
                  </a:lnTo>
                  <a:lnTo>
                    <a:pt x="55" y="69"/>
                  </a:lnTo>
                  <a:lnTo>
                    <a:pt x="55" y="82"/>
                  </a:lnTo>
                  <a:lnTo>
                    <a:pt x="36" y="84"/>
                  </a:lnTo>
                  <a:lnTo>
                    <a:pt x="40" y="106"/>
                  </a:lnTo>
                  <a:lnTo>
                    <a:pt x="20" y="97"/>
                  </a:lnTo>
                  <a:lnTo>
                    <a:pt x="13" y="80"/>
                  </a:lnTo>
                  <a:lnTo>
                    <a:pt x="40" y="71"/>
                  </a:lnTo>
                  <a:lnTo>
                    <a:pt x="13" y="68"/>
                  </a:lnTo>
                  <a:lnTo>
                    <a:pt x="0" y="42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5"/>
            <p:cNvSpPr>
              <a:spLocks noChangeAspect="1"/>
            </p:cNvSpPr>
            <p:nvPr/>
          </p:nvSpPr>
          <p:spPr bwMode="auto">
            <a:xfrm>
              <a:off x="5950792" y="5792049"/>
              <a:ext cx="236933" cy="116592"/>
            </a:xfrm>
            <a:custGeom>
              <a:avLst/>
              <a:gdLst>
                <a:gd name="T0" fmla="*/ 0 w 40"/>
                <a:gd name="T1" fmla="*/ 1518 h 20"/>
                <a:gd name="T2" fmla="*/ 162 w 40"/>
                <a:gd name="T3" fmla="*/ 0 h 20"/>
                <a:gd name="T4" fmla="*/ 3052 w 40"/>
                <a:gd name="T5" fmla="*/ 1518 h 20"/>
                <a:gd name="T6" fmla="*/ 0 w 40"/>
                <a:gd name="T7" fmla="*/ 151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20">
                  <a:moveTo>
                    <a:pt x="0" y="19"/>
                  </a:moveTo>
                  <a:lnTo>
                    <a:pt x="2" y="0"/>
                  </a:lnTo>
                  <a:lnTo>
                    <a:pt x="39" y="19"/>
                  </a:lnTo>
                  <a:lnTo>
                    <a:pt x="0" y="19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56"/>
            <p:cNvSpPr>
              <a:spLocks noChangeAspect="1"/>
            </p:cNvSpPr>
            <p:nvPr/>
          </p:nvSpPr>
          <p:spPr bwMode="auto">
            <a:xfrm>
              <a:off x="5280175" y="4302117"/>
              <a:ext cx="591639" cy="352486"/>
            </a:xfrm>
            <a:custGeom>
              <a:avLst/>
              <a:gdLst>
                <a:gd name="T0" fmla="*/ 0 w 99"/>
                <a:gd name="T1" fmla="*/ 2604 h 63"/>
                <a:gd name="T2" fmla="*/ 1359 w 99"/>
                <a:gd name="T3" fmla="*/ 561 h 63"/>
                <a:gd name="T4" fmla="*/ 2808 w 99"/>
                <a:gd name="T5" fmla="*/ 1193 h 63"/>
                <a:gd name="T6" fmla="*/ 5452 w 99"/>
                <a:gd name="T7" fmla="*/ 0 h 63"/>
                <a:gd name="T8" fmla="*/ 6901 w 99"/>
                <a:gd name="T9" fmla="*/ 136 h 63"/>
                <a:gd name="T10" fmla="*/ 7867 w 99"/>
                <a:gd name="T11" fmla="*/ 850 h 63"/>
                <a:gd name="T12" fmla="*/ 4891 w 99"/>
                <a:gd name="T13" fmla="*/ 3731 h 63"/>
                <a:gd name="T14" fmla="*/ 2251 w 99"/>
                <a:gd name="T15" fmla="*/ 4362 h 63"/>
                <a:gd name="T16" fmla="*/ 0 w 99"/>
                <a:gd name="T17" fmla="*/ 2604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63">
                  <a:moveTo>
                    <a:pt x="0" y="37"/>
                  </a:moveTo>
                  <a:lnTo>
                    <a:pt x="17" y="8"/>
                  </a:lnTo>
                  <a:lnTo>
                    <a:pt x="35" y="17"/>
                  </a:lnTo>
                  <a:lnTo>
                    <a:pt x="68" y="0"/>
                  </a:lnTo>
                  <a:lnTo>
                    <a:pt x="86" y="2"/>
                  </a:lnTo>
                  <a:lnTo>
                    <a:pt x="98" y="12"/>
                  </a:lnTo>
                  <a:lnTo>
                    <a:pt x="61" y="53"/>
                  </a:lnTo>
                  <a:lnTo>
                    <a:pt x="28" y="62"/>
                  </a:lnTo>
                  <a:lnTo>
                    <a:pt x="0" y="37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58"/>
            <p:cNvSpPr>
              <a:spLocks noChangeAspect="1"/>
            </p:cNvSpPr>
            <p:nvPr/>
          </p:nvSpPr>
          <p:spPr bwMode="auto">
            <a:xfrm>
              <a:off x="3005066" y="3471063"/>
              <a:ext cx="371333" cy="462299"/>
            </a:xfrm>
            <a:custGeom>
              <a:avLst/>
              <a:gdLst>
                <a:gd name="T0" fmla="*/ 0 w 63"/>
                <a:gd name="T1" fmla="*/ 4965 h 82"/>
                <a:gd name="T2" fmla="*/ 851 w 63"/>
                <a:gd name="T3" fmla="*/ 5394 h 82"/>
                <a:gd name="T4" fmla="*/ 306 w 63"/>
                <a:gd name="T5" fmla="*/ 5826 h 82"/>
                <a:gd name="T6" fmla="*/ 4305 w 63"/>
                <a:gd name="T7" fmla="*/ 4965 h 82"/>
                <a:gd name="T8" fmla="*/ 4777 w 63"/>
                <a:gd name="T9" fmla="*/ 2004 h 82"/>
                <a:gd name="T10" fmla="*/ 4305 w 63"/>
                <a:gd name="T11" fmla="*/ 1227 h 82"/>
                <a:gd name="T12" fmla="*/ 3003 w 63"/>
                <a:gd name="T13" fmla="*/ 1659 h 82"/>
                <a:gd name="T14" fmla="*/ 2463 w 63"/>
                <a:gd name="T15" fmla="*/ 1073 h 82"/>
                <a:gd name="T16" fmla="*/ 3003 w 63"/>
                <a:gd name="T17" fmla="*/ 432 h 82"/>
                <a:gd name="T18" fmla="*/ 2463 w 63"/>
                <a:gd name="T19" fmla="*/ 0 h 82"/>
                <a:gd name="T20" fmla="*/ 2080 w 63"/>
                <a:gd name="T21" fmla="*/ 1505 h 82"/>
                <a:gd name="T22" fmla="*/ 162 w 63"/>
                <a:gd name="T23" fmla="*/ 2004 h 82"/>
                <a:gd name="T24" fmla="*/ 851 w 63"/>
                <a:gd name="T25" fmla="*/ 2229 h 82"/>
                <a:gd name="T26" fmla="*/ 545 w 63"/>
                <a:gd name="T27" fmla="*/ 3094 h 82"/>
                <a:gd name="T28" fmla="*/ 1540 w 63"/>
                <a:gd name="T29" fmla="*/ 3235 h 82"/>
                <a:gd name="T30" fmla="*/ 545 w 63"/>
                <a:gd name="T31" fmla="*/ 4391 h 82"/>
                <a:gd name="T32" fmla="*/ 1919 w 63"/>
                <a:gd name="T33" fmla="*/ 4238 h 82"/>
                <a:gd name="T34" fmla="*/ 0 w 63"/>
                <a:gd name="T35" fmla="*/ 4965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3" h="82">
                  <a:moveTo>
                    <a:pt x="0" y="69"/>
                  </a:moveTo>
                  <a:lnTo>
                    <a:pt x="11" y="75"/>
                  </a:lnTo>
                  <a:lnTo>
                    <a:pt x="4" y="81"/>
                  </a:lnTo>
                  <a:lnTo>
                    <a:pt x="56" y="69"/>
                  </a:lnTo>
                  <a:lnTo>
                    <a:pt x="62" y="28"/>
                  </a:lnTo>
                  <a:lnTo>
                    <a:pt x="56" y="17"/>
                  </a:lnTo>
                  <a:lnTo>
                    <a:pt x="39" y="23"/>
                  </a:lnTo>
                  <a:lnTo>
                    <a:pt x="32" y="15"/>
                  </a:lnTo>
                  <a:lnTo>
                    <a:pt x="39" y="6"/>
                  </a:lnTo>
                  <a:lnTo>
                    <a:pt x="32" y="0"/>
                  </a:lnTo>
                  <a:lnTo>
                    <a:pt x="27" y="21"/>
                  </a:lnTo>
                  <a:lnTo>
                    <a:pt x="2" y="28"/>
                  </a:lnTo>
                  <a:lnTo>
                    <a:pt x="11" y="31"/>
                  </a:lnTo>
                  <a:lnTo>
                    <a:pt x="7" y="43"/>
                  </a:lnTo>
                  <a:lnTo>
                    <a:pt x="20" y="45"/>
                  </a:lnTo>
                  <a:lnTo>
                    <a:pt x="7" y="61"/>
                  </a:lnTo>
                  <a:lnTo>
                    <a:pt x="25" y="59"/>
                  </a:lnTo>
                  <a:lnTo>
                    <a:pt x="0" y="69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59"/>
            <p:cNvSpPr>
              <a:spLocks noChangeAspect="1"/>
            </p:cNvSpPr>
            <p:nvPr/>
          </p:nvSpPr>
          <p:spPr bwMode="auto">
            <a:xfrm>
              <a:off x="4490399" y="4494629"/>
              <a:ext cx="1004540" cy="1038478"/>
            </a:xfrm>
            <a:custGeom>
              <a:avLst/>
              <a:gdLst>
                <a:gd name="T0" fmla="*/ 0 w 171"/>
                <a:gd name="T1" fmla="*/ 3152 h 183"/>
                <a:gd name="T2" fmla="*/ 144 w 171"/>
                <a:gd name="T3" fmla="*/ 1540 h 183"/>
                <a:gd name="T4" fmla="*/ 1670 w 171"/>
                <a:gd name="T5" fmla="*/ 875 h 183"/>
                <a:gd name="T6" fmla="*/ 2518 w 171"/>
                <a:gd name="T7" fmla="*/ 1540 h 183"/>
                <a:gd name="T8" fmla="*/ 4045 w 171"/>
                <a:gd name="T9" fmla="*/ 297 h 183"/>
                <a:gd name="T10" fmla="*/ 5948 w 171"/>
                <a:gd name="T11" fmla="*/ 0 h 183"/>
                <a:gd name="T12" fmla="*/ 7623 w 171"/>
                <a:gd name="T13" fmla="*/ 875 h 183"/>
                <a:gd name="T14" fmla="*/ 7623 w 171"/>
                <a:gd name="T15" fmla="*/ 2348 h 183"/>
                <a:gd name="T16" fmla="*/ 6093 w 171"/>
                <a:gd name="T17" fmla="*/ 2486 h 183"/>
                <a:gd name="T18" fmla="*/ 6254 w 171"/>
                <a:gd name="T19" fmla="*/ 4466 h 183"/>
                <a:gd name="T20" fmla="*/ 8683 w 171"/>
                <a:gd name="T21" fmla="*/ 7413 h 183"/>
                <a:gd name="T22" fmla="*/ 10209 w 171"/>
                <a:gd name="T23" fmla="*/ 7551 h 183"/>
                <a:gd name="T24" fmla="*/ 10065 w 171"/>
                <a:gd name="T25" fmla="*/ 8217 h 183"/>
                <a:gd name="T26" fmla="*/ 12961 w 171"/>
                <a:gd name="T27" fmla="*/ 10268 h 183"/>
                <a:gd name="T28" fmla="*/ 11053 w 171"/>
                <a:gd name="T29" fmla="*/ 9971 h 183"/>
                <a:gd name="T30" fmla="*/ 11502 w 171"/>
                <a:gd name="T31" fmla="*/ 11879 h 183"/>
                <a:gd name="T32" fmla="*/ 10209 w 171"/>
                <a:gd name="T33" fmla="*/ 13353 h 183"/>
                <a:gd name="T34" fmla="*/ 9832 w 171"/>
                <a:gd name="T35" fmla="*/ 10406 h 183"/>
                <a:gd name="T36" fmla="*/ 4799 w 171"/>
                <a:gd name="T37" fmla="*/ 6974 h 183"/>
                <a:gd name="T38" fmla="*/ 3884 w 171"/>
                <a:gd name="T39" fmla="*/ 4625 h 183"/>
                <a:gd name="T40" fmla="*/ 2353 w 171"/>
                <a:gd name="T41" fmla="*/ 4031 h 183"/>
                <a:gd name="T42" fmla="*/ 683 w 171"/>
                <a:gd name="T43" fmla="*/ 4906 h 183"/>
                <a:gd name="T44" fmla="*/ 0 w 171"/>
                <a:gd name="T45" fmla="*/ 3152 h 1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1" h="183">
                  <a:moveTo>
                    <a:pt x="0" y="43"/>
                  </a:moveTo>
                  <a:lnTo>
                    <a:pt x="2" y="21"/>
                  </a:lnTo>
                  <a:lnTo>
                    <a:pt x="22" y="12"/>
                  </a:lnTo>
                  <a:lnTo>
                    <a:pt x="33" y="21"/>
                  </a:lnTo>
                  <a:lnTo>
                    <a:pt x="53" y="4"/>
                  </a:lnTo>
                  <a:lnTo>
                    <a:pt x="78" y="0"/>
                  </a:lnTo>
                  <a:lnTo>
                    <a:pt x="100" y="12"/>
                  </a:lnTo>
                  <a:lnTo>
                    <a:pt x="100" y="32"/>
                  </a:lnTo>
                  <a:lnTo>
                    <a:pt x="80" y="34"/>
                  </a:lnTo>
                  <a:lnTo>
                    <a:pt x="82" y="61"/>
                  </a:lnTo>
                  <a:lnTo>
                    <a:pt x="114" y="101"/>
                  </a:lnTo>
                  <a:lnTo>
                    <a:pt x="134" y="103"/>
                  </a:lnTo>
                  <a:lnTo>
                    <a:pt x="132" y="112"/>
                  </a:lnTo>
                  <a:lnTo>
                    <a:pt x="170" y="140"/>
                  </a:lnTo>
                  <a:lnTo>
                    <a:pt x="145" y="136"/>
                  </a:lnTo>
                  <a:lnTo>
                    <a:pt x="151" y="162"/>
                  </a:lnTo>
                  <a:lnTo>
                    <a:pt x="134" y="182"/>
                  </a:lnTo>
                  <a:lnTo>
                    <a:pt x="129" y="142"/>
                  </a:lnTo>
                  <a:lnTo>
                    <a:pt x="63" y="95"/>
                  </a:lnTo>
                  <a:lnTo>
                    <a:pt x="51" y="63"/>
                  </a:lnTo>
                  <a:lnTo>
                    <a:pt x="31" y="55"/>
                  </a:lnTo>
                  <a:lnTo>
                    <a:pt x="9" y="67"/>
                  </a:lnTo>
                  <a:lnTo>
                    <a:pt x="0" y="43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60"/>
            <p:cNvSpPr>
              <a:spLocks noChangeAspect="1"/>
            </p:cNvSpPr>
            <p:nvPr/>
          </p:nvSpPr>
          <p:spPr bwMode="auto">
            <a:xfrm>
              <a:off x="4601245" y="5145372"/>
              <a:ext cx="145485" cy="283345"/>
            </a:xfrm>
            <a:custGeom>
              <a:avLst/>
              <a:gdLst>
                <a:gd name="T0" fmla="*/ 0 w 25"/>
                <a:gd name="T1" fmla="*/ 618 h 49"/>
                <a:gd name="T2" fmla="*/ 298 w 25"/>
                <a:gd name="T3" fmla="*/ 3331 h 49"/>
                <a:gd name="T4" fmla="*/ 970 w 25"/>
                <a:gd name="T5" fmla="*/ 3728 h 49"/>
                <a:gd name="T6" fmla="*/ 1781 w 25"/>
                <a:gd name="T7" fmla="*/ 1399 h 49"/>
                <a:gd name="T8" fmla="*/ 970 w 25"/>
                <a:gd name="T9" fmla="*/ 0 h 49"/>
                <a:gd name="T10" fmla="*/ 0 w 25"/>
                <a:gd name="T11" fmla="*/ 6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8"/>
                  </a:moveTo>
                  <a:lnTo>
                    <a:pt x="4" y="43"/>
                  </a:lnTo>
                  <a:lnTo>
                    <a:pt x="13" y="48"/>
                  </a:lnTo>
                  <a:lnTo>
                    <a:pt x="24" y="18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61"/>
            <p:cNvSpPr>
              <a:spLocks noChangeAspect="1"/>
            </p:cNvSpPr>
            <p:nvPr/>
          </p:nvSpPr>
          <p:spPr bwMode="auto">
            <a:xfrm>
              <a:off x="4976735" y="5504637"/>
              <a:ext cx="293741" cy="176243"/>
            </a:xfrm>
            <a:custGeom>
              <a:avLst/>
              <a:gdLst>
                <a:gd name="T0" fmla="*/ 0 w 49"/>
                <a:gd name="T1" fmla="*/ 512 h 31"/>
                <a:gd name="T2" fmla="*/ 3163 w 49"/>
                <a:gd name="T3" fmla="*/ 2214 h 31"/>
                <a:gd name="T4" fmla="*/ 3894 w 49"/>
                <a:gd name="T5" fmla="*/ 0 h 31"/>
                <a:gd name="T6" fmla="*/ 0 w 49"/>
                <a:gd name="T7" fmla="*/ 512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31">
                  <a:moveTo>
                    <a:pt x="0" y="7"/>
                  </a:moveTo>
                  <a:lnTo>
                    <a:pt x="39" y="30"/>
                  </a:lnTo>
                  <a:lnTo>
                    <a:pt x="48" y="0"/>
                  </a:lnTo>
                  <a:lnTo>
                    <a:pt x="0" y="7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62"/>
            <p:cNvSpPr>
              <a:spLocks noChangeAspect="1"/>
            </p:cNvSpPr>
            <p:nvPr/>
          </p:nvSpPr>
          <p:spPr bwMode="auto">
            <a:xfrm>
              <a:off x="4393409" y="4115028"/>
              <a:ext cx="116388" cy="103034"/>
            </a:xfrm>
            <a:custGeom>
              <a:avLst/>
              <a:gdLst>
                <a:gd name="T0" fmla="*/ 0 w 20"/>
                <a:gd name="T1" fmla="*/ 960 h 19"/>
                <a:gd name="T2" fmla="*/ 882 w 20"/>
                <a:gd name="T3" fmla="*/ 0 h 19"/>
                <a:gd name="T4" fmla="*/ 1411 w 20"/>
                <a:gd name="T5" fmla="*/ 1152 h 19"/>
                <a:gd name="T6" fmla="*/ 0 w 20"/>
                <a:gd name="T7" fmla="*/ 96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lnTo>
                    <a:pt x="12" y="0"/>
                  </a:lnTo>
                  <a:lnTo>
                    <a:pt x="19" y="18"/>
                  </a:lnTo>
                  <a:lnTo>
                    <a:pt x="0" y="15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63" descr="Wide upward diagonal"/>
            <p:cNvSpPr>
              <a:spLocks noChangeAspect="1"/>
            </p:cNvSpPr>
            <p:nvPr/>
          </p:nvSpPr>
          <p:spPr bwMode="auto">
            <a:xfrm>
              <a:off x="4204971" y="3734072"/>
              <a:ext cx="308983" cy="314526"/>
            </a:xfrm>
            <a:custGeom>
              <a:avLst/>
              <a:gdLst>
                <a:gd name="T0" fmla="*/ 0 w 53"/>
                <a:gd name="T1" fmla="*/ 2917 h 56"/>
                <a:gd name="T2" fmla="*/ 1485 w 53"/>
                <a:gd name="T3" fmla="*/ 2353 h 56"/>
                <a:gd name="T4" fmla="*/ 816 w 53"/>
                <a:gd name="T5" fmla="*/ 1993 h 56"/>
                <a:gd name="T6" fmla="*/ 1485 w 53"/>
                <a:gd name="T7" fmla="*/ 497 h 56"/>
                <a:gd name="T8" fmla="*/ 2158 w 53"/>
                <a:gd name="T9" fmla="*/ 1355 h 56"/>
                <a:gd name="T10" fmla="*/ 2158 w 53"/>
                <a:gd name="T11" fmla="*/ 0 h 56"/>
                <a:gd name="T12" fmla="*/ 3875 w 53"/>
                <a:gd name="T13" fmla="*/ 0 h 56"/>
                <a:gd name="T14" fmla="*/ 3648 w 53"/>
                <a:gd name="T15" fmla="*/ 1355 h 56"/>
                <a:gd name="T16" fmla="*/ 2672 w 53"/>
                <a:gd name="T17" fmla="*/ 2129 h 56"/>
                <a:gd name="T18" fmla="*/ 2672 w 53"/>
                <a:gd name="T19" fmla="*/ 3915 h 56"/>
                <a:gd name="T20" fmla="*/ 1645 w 53"/>
                <a:gd name="T21" fmla="*/ 2780 h 56"/>
                <a:gd name="T22" fmla="*/ 0 w 53"/>
                <a:gd name="T23" fmla="*/ 291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56">
                  <a:moveTo>
                    <a:pt x="0" y="41"/>
                  </a:moveTo>
                  <a:lnTo>
                    <a:pt x="20" y="33"/>
                  </a:lnTo>
                  <a:lnTo>
                    <a:pt x="11" y="28"/>
                  </a:lnTo>
                  <a:lnTo>
                    <a:pt x="20" y="7"/>
                  </a:lnTo>
                  <a:lnTo>
                    <a:pt x="29" y="19"/>
                  </a:lnTo>
                  <a:lnTo>
                    <a:pt x="29" y="0"/>
                  </a:lnTo>
                  <a:lnTo>
                    <a:pt x="52" y="0"/>
                  </a:lnTo>
                  <a:lnTo>
                    <a:pt x="49" y="19"/>
                  </a:lnTo>
                  <a:lnTo>
                    <a:pt x="36" y="30"/>
                  </a:lnTo>
                  <a:lnTo>
                    <a:pt x="36" y="55"/>
                  </a:lnTo>
                  <a:lnTo>
                    <a:pt x="22" y="39"/>
                  </a:lnTo>
                  <a:lnTo>
                    <a:pt x="0" y="41"/>
                  </a:lnTo>
                </a:path>
              </a:pathLst>
            </a:custGeom>
            <a:pattFill prst="wdUpDiag">
              <a:fgClr>
                <a:srgbClr val="BEDAD2"/>
              </a:fgClr>
              <a:bgClr>
                <a:srgbClr val="E5C643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65"/>
            <p:cNvSpPr>
              <a:spLocks noChangeAspect="1"/>
            </p:cNvSpPr>
            <p:nvPr/>
          </p:nvSpPr>
          <p:spPr bwMode="auto">
            <a:xfrm>
              <a:off x="5123605" y="3513090"/>
              <a:ext cx="863211" cy="729375"/>
            </a:xfrm>
            <a:custGeom>
              <a:avLst/>
              <a:gdLst>
                <a:gd name="T0" fmla="*/ 0 w 146"/>
                <a:gd name="T1" fmla="*/ 1668 h 129"/>
                <a:gd name="T2" fmla="*/ 546 w 146"/>
                <a:gd name="T3" fmla="*/ 6523 h 129"/>
                <a:gd name="T4" fmla="*/ 6448 w 146"/>
                <a:gd name="T5" fmla="*/ 9063 h 129"/>
                <a:gd name="T6" fmla="*/ 9324 w 146"/>
                <a:gd name="T7" fmla="*/ 9288 h 129"/>
                <a:gd name="T8" fmla="*/ 11269 w 146"/>
                <a:gd name="T9" fmla="*/ 6890 h 129"/>
                <a:gd name="T10" fmla="*/ 10105 w 146"/>
                <a:gd name="T11" fmla="*/ 4070 h 129"/>
                <a:gd name="T12" fmla="*/ 10868 w 146"/>
                <a:gd name="T13" fmla="*/ 3407 h 129"/>
                <a:gd name="T14" fmla="*/ 10561 w 146"/>
                <a:gd name="T15" fmla="*/ 1305 h 129"/>
                <a:gd name="T16" fmla="*/ 6064 w 146"/>
                <a:gd name="T17" fmla="*/ 576 h 129"/>
                <a:gd name="T18" fmla="*/ 3422 w 146"/>
                <a:gd name="T19" fmla="*/ 0 h 129"/>
                <a:gd name="T20" fmla="*/ 0 w 146"/>
                <a:gd name="T21" fmla="*/ 1668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" h="129">
                  <a:moveTo>
                    <a:pt x="0" y="23"/>
                  </a:moveTo>
                  <a:lnTo>
                    <a:pt x="7" y="90"/>
                  </a:lnTo>
                  <a:lnTo>
                    <a:pt x="83" y="125"/>
                  </a:lnTo>
                  <a:lnTo>
                    <a:pt x="120" y="128"/>
                  </a:lnTo>
                  <a:lnTo>
                    <a:pt x="145" y="95"/>
                  </a:lnTo>
                  <a:lnTo>
                    <a:pt x="130" y="56"/>
                  </a:lnTo>
                  <a:lnTo>
                    <a:pt x="140" y="47"/>
                  </a:lnTo>
                  <a:lnTo>
                    <a:pt x="136" y="18"/>
                  </a:lnTo>
                  <a:lnTo>
                    <a:pt x="78" y="8"/>
                  </a:lnTo>
                  <a:lnTo>
                    <a:pt x="44" y="0"/>
                  </a:lnTo>
                  <a:lnTo>
                    <a:pt x="0" y="23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66"/>
            <p:cNvSpPr>
              <a:spLocks noChangeAspect="1"/>
            </p:cNvSpPr>
            <p:nvPr/>
          </p:nvSpPr>
          <p:spPr bwMode="auto">
            <a:xfrm>
              <a:off x="3092357" y="5108768"/>
              <a:ext cx="284042" cy="532796"/>
            </a:xfrm>
            <a:custGeom>
              <a:avLst/>
              <a:gdLst>
                <a:gd name="T0" fmla="*/ 0 w 49"/>
                <a:gd name="T1" fmla="*/ 4231 h 94"/>
                <a:gd name="T2" fmla="*/ 736 w 49"/>
                <a:gd name="T3" fmla="*/ 0 h 94"/>
                <a:gd name="T4" fmla="*/ 3518 w 49"/>
                <a:gd name="T5" fmla="*/ 138 h 94"/>
                <a:gd name="T6" fmla="*/ 2276 w 49"/>
                <a:gd name="T7" fmla="*/ 3077 h 94"/>
                <a:gd name="T8" fmla="*/ 2276 w 49"/>
                <a:gd name="T9" fmla="*/ 6798 h 94"/>
                <a:gd name="T10" fmla="*/ 577 w 49"/>
                <a:gd name="T11" fmla="*/ 6798 h 94"/>
                <a:gd name="T12" fmla="*/ 736 w 49"/>
                <a:gd name="T13" fmla="*/ 4683 h 94"/>
                <a:gd name="T14" fmla="*/ 0 w 49"/>
                <a:gd name="T15" fmla="*/ 4231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94">
                  <a:moveTo>
                    <a:pt x="0" y="58"/>
                  </a:moveTo>
                  <a:lnTo>
                    <a:pt x="10" y="0"/>
                  </a:lnTo>
                  <a:lnTo>
                    <a:pt x="48" y="2"/>
                  </a:lnTo>
                  <a:lnTo>
                    <a:pt x="31" y="42"/>
                  </a:lnTo>
                  <a:lnTo>
                    <a:pt x="31" y="93"/>
                  </a:lnTo>
                  <a:lnTo>
                    <a:pt x="8" y="93"/>
                  </a:lnTo>
                  <a:lnTo>
                    <a:pt x="10" y="64"/>
                  </a:lnTo>
                  <a:lnTo>
                    <a:pt x="0" y="58"/>
                  </a:lnTo>
                </a:path>
              </a:pathLst>
            </a:custGeom>
            <a:solidFill>
              <a:srgbClr val="E5C6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67"/>
            <p:cNvSpPr>
              <a:spLocks noChangeAspect="1"/>
            </p:cNvSpPr>
            <p:nvPr/>
          </p:nvSpPr>
          <p:spPr bwMode="auto">
            <a:xfrm>
              <a:off x="5665364" y="4353634"/>
              <a:ext cx="813331" cy="532796"/>
            </a:xfrm>
            <a:custGeom>
              <a:avLst/>
              <a:gdLst>
                <a:gd name="T0" fmla="*/ 0 w 139"/>
                <a:gd name="T1" fmla="*/ 3181 h 95"/>
                <a:gd name="T2" fmla="*/ 2711 w 139"/>
                <a:gd name="T3" fmla="*/ 6094 h 95"/>
                <a:gd name="T4" fmla="*/ 9257 w 139"/>
                <a:gd name="T5" fmla="*/ 6656 h 95"/>
                <a:gd name="T6" fmla="*/ 10397 w 139"/>
                <a:gd name="T7" fmla="*/ 4244 h 95"/>
                <a:gd name="T8" fmla="*/ 8666 w 139"/>
                <a:gd name="T9" fmla="*/ 4108 h 95"/>
                <a:gd name="T10" fmla="*/ 8505 w 139"/>
                <a:gd name="T11" fmla="*/ 2122 h 95"/>
                <a:gd name="T12" fmla="*/ 7082 w 139"/>
                <a:gd name="T13" fmla="*/ 0 h 95"/>
                <a:gd name="T14" fmla="*/ 2711 w 139"/>
                <a:gd name="T15" fmla="*/ 426 h 95"/>
                <a:gd name="T16" fmla="*/ 0 w 139"/>
                <a:gd name="T17" fmla="*/ 318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95">
                  <a:moveTo>
                    <a:pt x="0" y="45"/>
                  </a:moveTo>
                  <a:lnTo>
                    <a:pt x="36" y="86"/>
                  </a:lnTo>
                  <a:lnTo>
                    <a:pt x="123" y="94"/>
                  </a:lnTo>
                  <a:lnTo>
                    <a:pt x="138" y="60"/>
                  </a:lnTo>
                  <a:lnTo>
                    <a:pt x="115" y="58"/>
                  </a:lnTo>
                  <a:lnTo>
                    <a:pt x="113" y="30"/>
                  </a:lnTo>
                  <a:lnTo>
                    <a:pt x="94" y="0"/>
                  </a:lnTo>
                  <a:lnTo>
                    <a:pt x="36" y="6"/>
                  </a:lnTo>
                  <a:lnTo>
                    <a:pt x="0" y="45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68"/>
            <p:cNvSpPr>
              <a:spLocks noChangeAspect="1"/>
            </p:cNvSpPr>
            <p:nvPr/>
          </p:nvSpPr>
          <p:spPr bwMode="auto">
            <a:xfrm>
              <a:off x="3103442" y="4893209"/>
              <a:ext cx="1083517" cy="855457"/>
            </a:xfrm>
            <a:custGeom>
              <a:avLst/>
              <a:gdLst>
                <a:gd name="T0" fmla="*/ 0 w 184"/>
                <a:gd name="T1" fmla="*/ 873 h 151"/>
                <a:gd name="T2" fmla="*/ 616 w 184"/>
                <a:gd name="T3" fmla="*/ 2708 h 151"/>
                <a:gd name="T4" fmla="*/ 3451 w 184"/>
                <a:gd name="T5" fmla="*/ 2846 h 151"/>
                <a:gd name="T6" fmla="*/ 2223 w 184"/>
                <a:gd name="T7" fmla="*/ 5834 h 151"/>
                <a:gd name="T8" fmla="*/ 2223 w 184"/>
                <a:gd name="T9" fmla="*/ 9482 h 151"/>
                <a:gd name="T10" fmla="*/ 4463 w 184"/>
                <a:gd name="T11" fmla="*/ 10948 h 151"/>
                <a:gd name="T12" fmla="*/ 8292 w 184"/>
                <a:gd name="T13" fmla="*/ 9849 h 151"/>
                <a:gd name="T14" fmla="*/ 10676 w 184"/>
                <a:gd name="T15" fmla="*/ 7300 h 151"/>
                <a:gd name="T16" fmla="*/ 10204 w 184"/>
                <a:gd name="T17" fmla="*/ 6197 h 151"/>
                <a:gd name="T18" fmla="*/ 11288 w 184"/>
                <a:gd name="T19" fmla="*/ 4225 h 151"/>
                <a:gd name="T20" fmla="*/ 14055 w 184"/>
                <a:gd name="T21" fmla="*/ 2708 h 151"/>
                <a:gd name="T22" fmla="*/ 14055 w 184"/>
                <a:gd name="T23" fmla="*/ 1676 h 151"/>
                <a:gd name="T24" fmla="*/ 12283 w 184"/>
                <a:gd name="T25" fmla="*/ 1676 h 151"/>
                <a:gd name="T26" fmla="*/ 11904 w 184"/>
                <a:gd name="T27" fmla="*/ 1538 h 151"/>
                <a:gd name="T28" fmla="*/ 8453 w 184"/>
                <a:gd name="T29" fmla="*/ 435 h 151"/>
                <a:gd name="T30" fmla="*/ 1228 w 184"/>
                <a:gd name="T31" fmla="*/ 0 h 151"/>
                <a:gd name="T32" fmla="*/ 0 w 184"/>
                <a:gd name="T33" fmla="*/ 873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51">
                  <a:moveTo>
                    <a:pt x="0" y="12"/>
                  </a:moveTo>
                  <a:lnTo>
                    <a:pt x="8" y="37"/>
                  </a:lnTo>
                  <a:lnTo>
                    <a:pt x="45" y="39"/>
                  </a:lnTo>
                  <a:lnTo>
                    <a:pt x="29" y="80"/>
                  </a:lnTo>
                  <a:lnTo>
                    <a:pt x="29" y="130"/>
                  </a:lnTo>
                  <a:lnTo>
                    <a:pt x="58" y="150"/>
                  </a:lnTo>
                  <a:lnTo>
                    <a:pt x="108" y="135"/>
                  </a:lnTo>
                  <a:lnTo>
                    <a:pt x="139" y="100"/>
                  </a:lnTo>
                  <a:lnTo>
                    <a:pt x="133" y="85"/>
                  </a:lnTo>
                  <a:lnTo>
                    <a:pt x="147" y="58"/>
                  </a:lnTo>
                  <a:lnTo>
                    <a:pt x="183" y="37"/>
                  </a:lnTo>
                  <a:lnTo>
                    <a:pt x="183" y="23"/>
                  </a:lnTo>
                  <a:lnTo>
                    <a:pt x="160" y="23"/>
                  </a:lnTo>
                  <a:lnTo>
                    <a:pt x="155" y="21"/>
                  </a:lnTo>
                  <a:lnTo>
                    <a:pt x="110" y="6"/>
                  </a:lnTo>
                  <a:lnTo>
                    <a:pt x="16" y="0"/>
                  </a:lnTo>
                  <a:lnTo>
                    <a:pt x="0" y="12"/>
                  </a:lnTo>
                </a:path>
              </a:pathLst>
            </a:custGeom>
            <a:solidFill>
              <a:srgbClr val="E5C6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70" descr="Wide upward diagonal"/>
            <p:cNvSpPr>
              <a:spLocks noChangeAspect="1"/>
            </p:cNvSpPr>
            <p:nvPr/>
          </p:nvSpPr>
          <p:spPr bwMode="auto">
            <a:xfrm>
              <a:off x="4423891" y="4429554"/>
              <a:ext cx="387960" cy="192512"/>
            </a:xfrm>
            <a:custGeom>
              <a:avLst/>
              <a:gdLst>
                <a:gd name="T0" fmla="*/ 0 w 66"/>
                <a:gd name="T1" fmla="*/ 1675 h 34"/>
                <a:gd name="T2" fmla="*/ 988 w 66"/>
                <a:gd name="T3" fmla="*/ 2406 h 34"/>
                <a:gd name="T4" fmla="*/ 2520 w 66"/>
                <a:gd name="T5" fmla="*/ 1675 h 34"/>
                <a:gd name="T6" fmla="*/ 3364 w 66"/>
                <a:gd name="T7" fmla="*/ 2406 h 34"/>
                <a:gd name="T8" fmla="*/ 4968 w 66"/>
                <a:gd name="T9" fmla="*/ 1098 h 34"/>
                <a:gd name="T10" fmla="*/ 4124 w 66"/>
                <a:gd name="T11" fmla="*/ 944 h 34"/>
                <a:gd name="T12" fmla="*/ 3979 w 66"/>
                <a:gd name="T13" fmla="*/ 226 h 34"/>
                <a:gd name="T14" fmla="*/ 3742 w 66"/>
                <a:gd name="T15" fmla="*/ 0 h 34"/>
                <a:gd name="T16" fmla="*/ 1532 w 66"/>
                <a:gd name="T17" fmla="*/ 0 h 34"/>
                <a:gd name="T18" fmla="*/ 0 w 66"/>
                <a:gd name="T19" fmla="*/ 1675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34">
                  <a:moveTo>
                    <a:pt x="0" y="23"/>
                  </a:moveTo>
                  <a:lnTo>
                    <a:pt x="13" y="33"/>
                  </a:lnTo>
                  <a:lnTo>
                    <a:pt x="33" y="23"/>
                  </a:lnTo>
                  <a:lnTo>
                    <a:pt x="44" y="33"/>
                  </a:lnTo>
                  <a:lnTo>
                    <a:pt x="65" y="15"/>
                  </a:lnTo>
                  <a:lnTo>
                    <a:pt x="54" y="13"/>
                  </a:lnTo>
                  <a:lnTo>
                    <a:pt x="52" y="3"/>
                  </a:lnTo>
                  <a:lnTo>
                    <a:pt x="49" y="0"/>
                  </a:lnTo>
                  <a:lnTo>
                    <a:pt x="20" y="0"/>
                  </a:lnTo>
                  <a:lnTo>
                    <a:pt x="0" y="23"/>
                  </a:lnTo>
                </a:path>
              </a:pathLst>
            </a:custGeom>
            <a:pattFill prst="wdUpDiag">
              <a:fgClr>
                <a:srgbClr val="BEDAD2"/>
              </a:fgClr>
              <a:bgClr>
                <a:srgbClr val="E5C643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71"/>
            <p:cNvSpPr>
              <a:spLocks noChangeAspect="1"/>
            </p:cNvSpPr>
            <p:nvPr/>
          </p:nvSpPr>
          <p:spPr bwMode="auto">
            <a:xfrm>
              <a:off x="6169712" y="5096566"/>
              <a:ext cx="261873" cy="220982"/>
            </a:xfrm>
            <a:custGeom>
              <a:avLst/>
              <a:gdLst>
                <a:gd name="T0" fmla="*/ 0 w 44"/>
                <a:gd name="T1" fmla="*/ 1676 h 39"/>
                <a:gd name="T2" fmla="*/ 168 w 44"/>
                <a:gd name="T3" fmla="*/ 138 h 39"/>
                <a:gd name="T4" fmla="*/ 2139 w 44"/>
                <a:gd name="T5" fmla="*/ 0 h 39"/>
                <a:gd name="T6" fmla="*/ 3415 w 44"/>
                <a:gd name="T7" fmla="*/ 1241 h 39"/>
                <a:gd name="T8" fmla="*/ 1753 w 44"/>
                <a:gd name="T9" fmla="*/ 1379 h 39"/>
                <a:gd name="T10" fmla="*/ 0 w 44"/>
                <a:gd name="T11" fmla="*/ 2779 h 39"/>
                <a:gd name="T12" fmla="*/ 627 w 44"/>
                <a:gd name="T13" fmla="*/ 1747 h 39"/>
                <a:gd name="T14" fmla="*/ 0 w 44"/>
                <a:gd name="T15" fmla="*/ 1676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39">
                  <a:moveTo>
                    <a:pt x="0" y="23"/>
                  </a:moveTo>
                  <a:lnTo>
                    <a:pt x="2" y="2"/>
                  </a:lnTo>
                  <a:lnTo>
                    <a:pt x="27" y="0"/>
                  </a:lnTo>
                  <a:lnTo>
                    <a:pt x="43" y="17"/>
                  </a:lnTo>
                  <a:lnTo>
                    <a:pt x="22" y="19"/>
                  </a:lnTo>
                  <a:lnTo>
                    <a:pt x="0" y="38"/>
                  </a:lnTo>
                  <a:lnTo>
                    <a:pt x="8" y="24"/>
                  </a:lnTo>
                  <a:lnTo>
                    <a:pt x="0" y="23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72"/>
            <p:cNvSpPr>
              <a:spLocks noChangeAspect="1"/>
            </p:cNvSpPr>
            <p:nvPr/>
          </p:nvSpPr>
          <p:spPr bwMode="auto">
            <a:xfrm>
              <a:off x="6180796" y="5069452"/>
              <a:ext cx="1612806" cy="695482"/>
            </a:xfrm>
            <a:custGeom>
              <a:avLst/>
              <a:gdLst>
                <a:gd name="T0" fmla="*/ 0 w 273"/>
                <a:gd name="T1" fmla="*/ 2974 h 123"/>
                <a:gd name="T2" fmla="*/ 925 w 273"/>
                <a:gd name="T3" fmla="*/ 5376 h 123"/>
                <a:gd name="T4" fmla="*/ 0 w 273"/>
                <a:gd name="T5" fmla="*/ 5514 h 123"/>
                <a:gd name="T6" fmla="*/ 925 w 273"/>
                <a:gd name="T7" fmla="*/ 5881 h 123"/>
                <a:gd name="T8" fmla="*/ 1471 w 273"/>
                <a:gd name="T9" fmla="*/ 7253 h 123"/>
                <a:gd name="T10" fmla="*/ 2256 w 273"/>
                <a:gd name="T11" fmla="*/ 7253 h 123"/>
                <a:gd name="T12" fmla="*/ 1471 w 273"/>
                <a:gd name="T13" fmla="*/ 7758 h 123"/>
                <a:gd name="T14" fmla="*/ 2707 w 273"/>
                <a:gd name="T15" fmla="*/ 7620 h 123"/>
                <a:gd name="T16" fmla="*/ 4110 w 273"/>
                <a:gd name="T17" fmla="*/ 8487 h 123"/>
                <a:gd name="T18" fmla="*/ 5509 w 273"/>
                <a:gd name="T19" fmla="*/ 7620 h 123"/>
                <a:gd name="T20" fmla="*/ 7598 w 273"/>
                <a:gd name="T21" fmla="*/ 8629 h 123"/>
                <a:gd name="T22" fmla="*/ 11090 w 273"/>
                <a:gd name="T23" fmla="*/ 7620 h 123"/>
                <a:gd name="T24" fmla="*/ 10928 w 273"/>
                <a:gd name="T25" fmla="*/ 8854 h 123"/>
                <a:gd name="T26" fmla="*/ 11853 w 273"/>
                <a:gd name="T27" fmla="*/ 7620 h 123"/>
                <a:gd name="T28" fmla="*/ 18598 w 273"/>
                <a:gd name="T29" fmla="*/ 7253 h 123"/>
                <a:gd name="T30" fmla="*/ 21088 w 273"/>
                <a:gd name="T31" fmla="*/ 7115 h 123"/>
                <a:gd name="T32" fmla="*/ 20381 w 273"/>
                <a:gd name="T33" fmla="*/ 3983 h 123"/>
                <a:gd name="T34" fmla="*/ 20854 w 273"/>
                <a:gd name="T35" fmla="*/ 3270 h 123"/>
                <a:gd name="T36" fmla="*/ 18760 w 273"/>
                <a:gd name="T37" fmla="*/ 659 h 123"/>
                <a:gd name="T38" fmla="*/ 17434 w 273"/>
                <a:gd name="T39" fmla="*/ 659 h 123"/>
                <a:gd name="T40" fmla="*/ 13418 w 273"/>
                <a:gd name="T41" fmla="*/ 1668 h 123"/>
                <a:gd name="T42" fmla="*/ 10071 w 273"/>
                <a:gd name="T43" fmla="*/ 0 h 123"/>
                <a:gd name="T44" fmla="*/ 8144 w 273"/>
                <a:gd name="T45" fmla="*/ 138 h 123"/>
                <a:gd name="T46" fmla="*/ 5509 w 273"/>
                <a:gd name="T47" fmla="*/ 1531 h 123"/>
                <a:gd name="T48" fmla="*/ 3420 w 273"/>
                <a:gd name="T49" fmla="*/ 1097 h 123"/>
                <a:gd name="T50" fmla="*/ 4110 w 273"/>
                <a:gd name="T51" fmla="*/ 2035 h 123"/>
                <a:gd name="T52" fmla="*/ 0 w 273"/>
                <a:gd name="T53" fmla="*/ 2974 h 1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73" h="123">
                  <a:moveTo>
                    <a:pt x="0" y="41"/>
                  </a:moveTo>
                  <a:lnTo>
                    <a:pt x="12" y="74"/>
                  </a:lnTo>
                  <a:lnTo>
                    <a:pt x="0" y="76"/>
                  </a:lnTo>
                  <a:lnTo>
                    <a:pt x="12" y="81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19" y="107"/>
                  </a:lnTo>
                  <a:lnTo>
                    <a:pt x="35" y="105"/>
                  </a:lnTo>
                  <a:lnTo>
                    <a:pt x="53" y="117"/>
                  </a:lnTo>
                  <a:lnTo>
                    <a:pt x="71" y="105"/>
                  </a:lnTo>
                  <a:lnTo>
                    <a:pt x="98" y="119"/>
                  </a:lnTo>
                  <a:lnTo>
                    <a:pt x="143" y="105"/>
                  </a:lnTo>
                  <a:lnTo>
                    <a:pt x="141" y="122"/>
                  </a:lnTo>
                  <a:lnTo>
                    <a:pt x="153" y="105"/>
                  </a:lnTo>
                  <a:lnTo>
                    <a:pt x="240" y="100"/>
                  </a:lnTo>
                  <a:lnTo>
                    <a:pt x="272" y="98"/>
                  </a:lnTo>
                  <a:lnTo>
                    <a:pt x="263" y="55"/>
                  </a:lnTo>
                  <a:lnTo>
                    <a:pt x="269" y="45"/>
                  </a:lnTo>
                  <a:lnTo>
                    <a:pt x="242" y="9"/>
                  </a:lnTo>
                  <a:lnTo>
                    <a:pt x="225" y="9"/>
                  </a:lnTo>
                  <a:lnTo>
                    <a:pt x="173" y="23"/>
                  </a:lnTo>
                  <a:lnTo>
                    <a:pt x="130" y="0"/>
                  </a:lnTo>
                  <a:lnTo>
                    <a:pt x="105" y="2"/>
                  </a:lnTo>
                  <a:lnTo>
                    <a:pt x="71" y="21"/>
                  </a:lnTo>
                  <a:lnTo>
                    <a:pt x="44" y="15"/>
                  </a:lnTo>
                  <a:lnTo>
                    <a:pt x="53" y="28"/>
                  </a:lnTo>
                  <a:lnTo>
                    <a:pt x="0" y="4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76"/>
            <p:cNvSpPr>
              <a:spLocks noChangeAspect="1"/>
            </p:cNvSpPr>
            <p:nvPr/>
          </p:nvSpPr>
          <p:spPr bwMode="auto">
            <a:xfrm>
              <a:off x="3384713" y="3001985"/>
              <a:ext cx="669231" cy="1136090"/>
            </a:xfrm>
            <a:custGeom>
              <a:avLst/>
              <a:gdLst>
                <a:gd name="T0" fmla="*/ 0 w 113"/>
                <a:gd name="T1" fmla="*/ 3406 h 201"/>
                <a:gd name="T2" fmla="*/ 162 w 113"/>
                <a:gd name="T3" fmla="*/ 1372 h 201"/>
                <a:gd name="T4" fmla="*/ 1334 w 113"/>
                <a:gd name="T5" fmla="*/ 0 h 201"/>
                <a:gd name="T6" fmla="*/ 3287 w 113"/>
                <a:gd name="T7" fmla="*/ 0 h 201"/>
                <a:gd name="T8" fmla="*/ 2026 w 113"/>
                <a:gd name="T9" fmla="*/ 1964 h 201"/>
                <a:gd name="T10" fmla="*/ 4843 w 113"/>
                <a:gd name="T11" fmla="*/ 2101 h 201"/>
                <a:gd name="T12" fmla="*/ 3287 w 113"/>
                <a:gd name="T13" fmla="*/ 4569 h 201"/>
                <a:gd name="T14" fmla="*/ 5005 w 113"/>
                <a:gd name="T15" fmla="*/ 5282 h 201"/>
                <a:gd name="T16" fmla="*/ 7108 w 113"/>
                <a:gd name="T17" fmla="*/ 8255 h 201"/>
                <a:gd name="T18" fmla="*/ 6394 w 113"/>
                <a:gd name="T19" fmla="*/ 8413 h 201"/>
                <a:gd name="T20" fmla="*/ 7271 w 113"/>
                <a:gd name="T21" fmla="*/ 9281 h 201"/>
                <a:gd name="T22" fmla="*/ 6942 w 113"/>
                <a:gd name="T23" fmla="*/ 9856 h 201"/>
                <a:gd name="T24" fmla="*/ 8750 w 113"/>
                <a:gd name="T25" fmla="*/ 9993 h 201"/>
                <a:gd name="T26" fmla="*/ 7489 w 113"/>
                <a:gd name="T27" fmla="*/ 11957 h 201"/>
                <a:gd name="T28" fmla="*/ 8348 w 113"/>
                <a:gd name="T29" fmla="*/ 12758 h 201"/>
                <a:gd name="T30" fmla="*/ 474 w 113"/>
                <a:gd name="T31" fmla="*/ 14496 h 201"/>
                <a:gd name="T32" fmla="*/ 3817 w 113"/>
                <a:gd name="T33" fmla="*/ 11665 h 201"/>
                <a:gd name="T34" fmla="*/ 2885 w 113"/>
                <a:gd name="T35" fmla="*/ 12166 h 201"/>
                <a:gd name="T36" fmla="*/ 786 w 113"/>
                <a:gd name="T37" fmla="*/ 11453 h 201"/>
                <a:gd name="T38" fmla="*/ 2428 w 113"/>
                <a:gd name="T39" fmla="*/ 10427 h 201"/>
                <a:gd name="T40" fmla="*/ 1479 w 113"/>
                <a:gd name="T41" fmla="*/ 9856 h 201"/>
                <a:gd name="T42" fmla="*/ 3509 w 113"/>
                <a:gd name="T43" fmla="*/ 8847 h 201"/>
                <a:gd name="T44" fmla="*/ 3672 w 113"/>
                <a:gd name="T45" fmla="*/ 7750 h 201"/>
                <a:gd name="T46" fmla="*/ 2740 w 113"/>
                <a:gd name="T47" fmla="*/ 7108 h 201"/>
                <a:gd name="T48" fmla="*/ 3437 w 113"/>
                <a:gd name="T49" fmla="*/ 6450 h 201"/>
                <a:gd name="T50" fmla="*/ 1171 w 113"/>
                <a:gd name="T51" fmla="*/ 6812 h 201"/>
                <a:gd name="T52" fmla="*/ 1334 w 113"/>
                <a:gd name="T53" fmla="*/ 4711 h 201"/>
                <a:gd name="T54" fmla="*/ 162 w 113"/>
                <a:gd name="T55" fmla="*/ 5720 h 201"/>
                <a:gd name="T56" fmla="*/ 786 w 113"/>
                <a:gd name="T57" fmla="*/ 3548 h 201"/>
                <a:gd name="T58" fmla="*/ 0 w 113"/>
                <a:gd name="T59" fmla="*/ 3406 h 2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3" h="201">
                  <a:moveTo>
                    <a:pt x="0" y="47"/>
                  </a:moveTo>
                  <a:lnTo>
                    <a:pt x="2" y="19"/>
                  </a:lnTo>
                  <a:lnTo>
                    <a:pt x="17" y="0"/>
                  </a:lnTo>
                  <a:lnTo>
                    <a:pt x="42" y="0"/>
                  </a:lnTo>
                  <a:lnTo>
                    <a:pt x="26" y="27"/>
                  </a:lnTo>
                  <a:lnTo>
                    <a:pt x="62" y="29"/>
                  </a:lnTo>
                  <a:lnTo>
                    <a:pt x="42" y="63"/>
                  </a:lnTo>
                  <a:lnTo>
                    <a:pt x="64" y="73"/>
                  </a:lnTo>
                  <a:lnTo>
                    <a:pt x="91" y="114"/>
                  </a:lnTo>
                  <a:lnTo>
                    <a:pt x="82" y="116"/>
                  </a:lnTo>
                  <a:lnTo>
                    <a:pt x="93" y="128"/>
                  </a:lnTo>
                  <a:lnTo>
                    <a:pt x="89" y="136"/>
                  </a:lnTo>
                  <a:lnTo>
                    <a:pt x="112" y="138"/>
                  </a:lnTo>
                  <a:lnTo>
                    <a:pt x="96" y="165"/>
                  </a:lnTo>
                  <a:lnTo>
                    <a:pt x="107" y="176"/>
                  </a:lnTo>
                  <a:lnTo>
                    <a:pt x="6" y="200"/>
                  </a:lnTo>
                  <a:lnTo>
                    <a:pt x="49" y="161"/>
                  </a:lnTo>
                  <a:lnTo>
                    <a:pt x="37" y="168"/>
                  </a:lnTo>
                  <a:lnTo>
                    <a:pt x="10" y="158"/>
                  </a:lnTo>
                  <a:lnTo>
                    <a:pt x="31" y="144"/>
                  </a:lnTo>
                  <a:lnTo>
                    <a:pt x="19" y="136"/>
                  </a:lnTo>
                  <a:lnTo>
                    <a:pt x="45" y="122"/>
                  </a:lnTo>
                  <a:lnTo>
                    <a:pt x="47" y="107"/>
                  </a:lnTo>
                  <a:lnTo>
                    <a:pt x="35" y="98"/>
                  </a:lnTo>
                  <a:lnTo>
                    <a:pt x="44" y="89"/>
                  </a:lnTo>
                  <a:lnTo>
                    <a:pt x="15" y="94"/>
                  </a:lnTo>
                  <a:lnTo>
                    <a:pt x="17" y="65"/>
                  </a:lnTo>
                  <a:lnTo>
                    <a:pt x="2" y="79"/>
                  </a:lnTo>
                  <a:lnTo>
                    <a:pt x="10" y="49"/>
                  </a:lnTo>
                  <a:lnTo>
                    <a:pt x="0" y="47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7"/>
            <p:cNvSpPr>
              <a:spLocks noChangeAspect="1"/>
            </p:cNvSpPr>
            <p:nvPr/>
          </p:nvSpPr>
          <p:spPr bwMode="auto">
            <a:xfrm>
              <a:off x="5086195" y="4521743"/>
              <a:ext cx="803632" cy="695482"/>
            </a:xfrm>
            <a:custGeom>
              <a:avLst/>
              <a:gdLst>
                <a:gd name="T0" fmla="*/ 0 w 137"/>
                <a:gd name="T1" fmla="*/ 1964 h 123"/>
                <a:gd name="T2" fmla="*/ 0 w 137"/>
                <a:gd name="T3" fmla="*/ 576 h 123"/>
                <a:gd name="T4" fmla="*/ 2582 w 137"/>
                <a:gd name="T5" fmla="*/ 0 h 123"/>
                <a:gd name="T6" fmla="*/ 4784 w 137"/>
                <a:gd name="T7" fmla="*/ 1668 h 123"/>
                <a:gd name="T8" fmla="*/ 7366 w 137"/>
                <a:gd name="T9" fmla="*/ 1097 h 123"/>
                <a:gd name="T10" fmla="*/ 10093 w 137"/>
                <a:gd name="T11" fmla="*/ 3983 h 123"/>
                <a:gd name="T12" fmla="*/ 9716 w 137"/>
                <a:gd name="T13" fmla="*/ 6819 h 123"/>
                <a:gd name="T14" fmla="*/ 10326 w 137"/>
                <a:gd name="T15" fmla="*/ 8054 h 123"/>
                <a:gd name="T16" fmla="*/ 8120 w 137"/>
                <a:gd name="T17" fmla="*/ 8854 h 123"/>
                <a:gd name="T18" fmla="*/ 7134 w 137"/>
                <a:gd name="T19" fmla="*/ 6385 h 123"/>
                <a:gd name="T20" fmla="*/ 6291 w 137"/>
                <a:gd name="T21" fmla="*/ 7324 h 123"/>
                <a:gd name="T22" fmla="*/ 2582 w 137"/>
                <a:gd name="T23" fmla="*/ 4938 h 123"/>
                <a:gd name="T24" fmla="*/ 842 w 137"/>
                <a:gd name="T25" fmla="*/ 2315 h 123"/>
                <a:gd name="T26" fmla="*/ 144 w 137"/>
                <a:gd name="T27" fmla="*/ 2749 h 123"/>
                <a:gd name="T28" fmla="*/ 0 w 137"/>
                <a:gd name="T29" fmla="*/ 1964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7" h="123">
                  <a:moveTo>
                    <a:pt x="0" y="27"/>
                  </a:moveTo>
                  <a:lnTo>
                    <a:pt x="0" y="8"/>
                  </a:lnTo>
                  <a:lnTo>
                    <a:pt x="34" y="0"/>
                  </a:lnTo>
                  <a:lnTo>
                    <a:pt x="63" y="23"/>
                  </a:lnTo>
                  <a:lnTo>
                    <a:pt x="97" y="15"/>
                  </a:lnTo>
                  <a:lnTo>
                    <a:pt x="133" y="55"/>
                  </a:lnTo>
                  <a:lnTo>
                    <a:pt x="128" y="94"/>
                  </a:lnTo>
                  <a:lnTo>
                    <a:pt x="136" y="111"/>
                  </a:lnTo>
                  <a:lnTo>
                    <a:pt x="107" y="122"/>
                  </a:lnTo>
                  <a:lnTo>
                    <a:pt x="94" y="88"/>
                  </a:lnTo>
                  <a:lnTo>
                    <a:pt x="83" y="101"/>
                  </a:lnTo>
                  <a:lnTo>
                    <a:pt x="34" y="68"/>
                  </a:lnTo>
                  <a:lnTo>
                    <a:pt x="11" y="32"/>
                  </a:lnTo>
                  <a:lnTo>
                    <a:pt x="2" y="38"/>
                  </a:lnTo>
                  <a:lnTo>
                    <a:pt x="0" y="27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179"/>
            <p:cNvSpPr>
              <a:spLocks noChangeAspect="1" noChangeArrowheads="1"/>
            </p:cNvSpPr>
            <p:nvPr/>
          </p:nvSpPr>
          <p:spPr bwMode="auto">
            <a:xfrm>
              <a:off x="4548593" y="3605279"/>
              <a:ext cx="289585" cy="254875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46"/>
            <p:cNvSpPr>
              <a:spLocks noChangeAspect="1"/>
            </p:cNvSpPr>
            <p:nvPr/>
          </p:nvSpPr>
          <p:spPr bwMode="auto">
            <a:xfrm>
              <a:off x="4601245" y="3126711"/>
              <a:ext cx="241089" cy="386379"/>
            </a:xfrm>
            <a:custGeom>
              <a:avLst/>
              <a:gdLst>
                <a:gd name="T0" fmla="*/ 0 w 41"/>
                <a:gd name="T1" fmla="*/ 3688 h 68"/>
                <a:gd name="T2" fmla="*/ 144 w 41"/>
                <a:gd name="T3" fmla="*/ 1316 h 68"/>
                <a:gd name="T4" fmla="*/ 2593 w 41"/>
                <a:gd name="T5" fmla="*/ 0 h 68"/>
                <a:gd name="T6" fmla="*/ 2071 w 41"/>
                <a:gd name="T7" fmla="*/ 1915 h 68"/>
                <a:gd name="T8" fmla="*/ 3060 w 41"/>
                <a:gd name="T9" fmla="*/ 2355 h 68"/>
                <a:gd name="T10" fmla="*/ 1604 w 41"/>
                <a:gd name="T11" fmla="*/ 3391 h 68"/>
                <a:gd name="T12" fmla="*/ 1371 w 41"/>
                <a:gd name="T13" fmla="*/ 4937 h 68"/>
                <a:gd name="T14" fmla="*/ 611 w 41"/>
                <a:gd name="T15" fmla="*/ 4937 h 68"/>
                <a:gd name="T16" fmla="*/ 0 w 41"/>
                <a:gd name="T17" fmla="*/ 368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68">
                  <a:moveTo>
                    <a:pt x="0" y="50"/>
                  </a:moveTo>
                  <a:lnTo>
                    <a:pt x="2" y="18"/>
                  </a:lnTo>
                  <a:lnTo>
                    <a:pt x="34" y="0"/>
                  </a:lnTo>
                  <a:lnTo>
                    <a:pt x="27" y="26"/>
                  </a:lnTo>
                  <a:lnTo>
                    <a:pt x="40" y="32"/>
                  </a:lnTo>
                  <a:lnTo>
                    <a:pt x="21" y="46"/>
                  </a:lnTo>
                  <a:lnTo>
                    <a:pt x="18" y="67"/>
                  </a:lnTo>
                  <a:lnTo>
                    <a:pt x="8" y="67"/>
                  </a:lnTo>
                  <a:lnTo>
                    <a:pt x="0" y="5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47"/>
            <p:cNvSpPr>
              <a:spLocks noChangeAspect="1"/>
            </p:cNvSpPr>
            <p:nvPr/>
          </p:nvSpPr>
          <p:spPr bwMode="auto">
            <a:xfrm>
              <a:off x="4764742" y="3410056"/>
              <a:ext cx="123316" cy="108457"/>
            </a:xfrm>
            <a:custGeom>
              <a:avLst/>
              <a:gdLst>
                <a:gd name="T0" fmla="*/ 0 w 20"/>
                <a:gd name="T1" fmla="*/ 1347 h 19"/>
                <a:gd name="T2" fmla="*/ 1504 w 20"/>
                <a:gd name="T3" fmla="*/ 0 h 19"/>
                <a:gd name="T4" fmla="*/ 1682 w 20"/>
                <a:gd name="T5" fmla="*/ 977 h 19"/>
                <a:gd name="T6" fmla="*/ 0 w 20"/>
                <a:gd name="T7" fmla="*/ 13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18"/>
                  </a:moveTo>
                  <a:lnTo>
                    <a:pt x="17" y="0"/>
                  </a:lnTo>
                  <a:lnTo>
                    <a:pt x="19" y="13"/>
                  </a:lnTo>
                  <a:lnTo>
                    <a:pt x="0" y="18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48"/>
            <p:cNvSpPr>
              <a:spLocks noChangeAspect="1"/>
            </p:cNvSpPr>
            <p:nvPr/>
          </p:nvSpPr>
          <p:spPr bwMode="auto">
            <a:xfrm>
              <a:off x="4865889" y="3330069"/>
              <a:ext cx="141328" cy="172176"/>
            </a:xfrm>
            <a:custGeom>
              <a:avLst/>
              <a:gdLst>
                <a:gd name="T0" fmla="*/ 0 w 24"/>
                <a:gd name="T1" fmla="*/ 986 h 30"/>
                <a:gd name="T2" fmla="*/ 1156 w 24"/>
                <a:gd name="T3" fmla="*/ 2206 h 30"/>
                <a:gd name="T4" fmla="*/ 1772 w 24"/>
                <a:gd name="T5" fmla="*/ 986 h 30"/>
                <a:gd name="T6" fmla="*/ 1462 w 24"/>
                <a:gd name="T7" fmla="*/ 0 h 30"/>
                <a:gd name="T8" fmla="*/ 0 w 24"/>
                <a:gd name="T9" fmla="*/ 98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0">
                  <a:moveTo>
                    <a:pt x="0" y="13"/>
                  </a:moveTo>
                  <a:lnTo>
                    <a:pt x="15" y="29"/>
                  </a:lnTo>
                  <a:lnTo>
                    <a:pt x="23" y="13"/>
                  </a:lnTo>
                  <a:lnTo>
                    <a:pt x="19" y="0"/>
                  </a:lnTo>
                  <a:lnTo>
                    <a:pt x="0" y="13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49"/>
            <p:cNvSpPr>
              <a:spLocks noChangeAspect="1"/>
            </p:cNvSpPr>
            <p:nvPr/>
          </p:nvSpPr>
          <p:spPr bwMode="auto">
            <a:xfrm>
              <a:off x="5681991" y="1240910"/>
              <a:ext cx="938032" cy="1583476"/>
            </a:xfrm>
            <a:custGeom>
              <a:avLst/>
              <a:gdLst>
                <a:gd name="T0" fmla="*/ 0 w 158"/>
                <a:gd name="T1" fmla="*/ 2122 h 279"/>
                <a:gd name="T2" fmla="*/ 716 w 158"/>
                <a:gd name="T3" fmla="*/ 1541 h 279"/>
                <a:gd name="T4" fmla="*/ 2202 w 158"/>
                <a:gd name="T5" fmla="*/ 2855 h 279"/>
                <a:gd name="T6" fmla="*/ 4405 w 158"/>
                <a:gd name="T7" fmla="*/ 2855 h 279"/>
                <a:gd name="T8" fmla="*/ 5892 w 158"/>
                <a:gd name="T9" fmla="*/ 2277 h 279"/>
                <a:gd name="T10" fmla="*/ 6299 w 158"/>
                <a:gd name="T11" fmla="*/ 666 h 279"/>
                <a:gd name="T12" fmla="*/ 8407 w 158"/>
                <a:gd name="T13" fmla="*/ 0 h 279"/>
                <a:gd name="T14" fmla="*/ 9988 w 158"/>
                <a:gd name="T15" fmla="*/ 808 h 279"/>
                <a:gd name="T16" fmla="*/ 9748 w 158"/>
                <a:gd name="T17" fmla="*/ 2122 h 279"/>
                <a:gd name="T18" fmla="*/ 9127 w 158"/>
                <a:gd name="T19" fmla="*/ 3521 h 279"/>
                <a:gd name="T20" fmla="*/ 10849 w 158"/>
                <a:gd name="T21" fmla="*/ 5137 h 279"/>
                <a:gd name="T22" fmla="*/ 9988 w 158"/>
                <a:gd name="T23" fmla="*/ 6677 h 279"/>
                <a:gd name="T24" fmla="*/ 10849 w 158"/>
                <a:gd name="T25" fmla="*/ 8800 h 279"/>
                <a:gd name="T26" fmla="*/ 10391 w 158"/>
                <a:gd name="T27" fmla="*/ 10868 h 279"/>
                <a:gd name="T28" fmla="*/ 12357 w 158"/>
                <a:gd name="T29" fmla="*/ 15109 h 279"/>
                <a:gd name="T30" fmla="*/ 8021 w 158"/>
                <a:gd name="T31" fmla="*/ 18998 h 279"/>
                <a:gd name="T32" fmla="*/ 2682 w 158"/>
                <a:gd name="T33" fmla="*/ 20400 h 279"/>
                <a:gd name="T34" fmla="*/ 2515 w 158"/>
                <a:gd name="T35" fmla="*/ 19437 h 279"/>
                <a:gd name="T36" fmla="*/ 716 w 158"/>
                <a:gd name="T37" fmla="*/ 18998 h 279"/>
                <a:gd name="T38" fmla="*/ 476 w 158"/>
                <a:gd name="T39" fmla="*/ 14828 h 279"/>
                <a:gd name="T40" fmla="*/ 5583 w 158"/>
                <a:gd name="T41" fmla="*/ 10566 h 279"/>
                <a:gd name="T42" fmla="*/ 4019 w 158"/>
                <a:gd name="T43" fmla="*/ 8657 h 279"/>
                <a:gd name="T44" fmla="*/ 3471 w 158"/>
                <a:gd name="T45" fmla="*/ 4471 h 279"/>
                <a:gd name="T46" fmla="*/ 0 w 158"/>
                <a:gd name="T47" fmla="*/ 2122 h 2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8" h="279">
                  <a:moveTo>
                    <a:pt x="0" y="29"/>
                  </a:moveTo>
                  <a:lnTo>
                    <a:pt x="9" y="21"/>
                  </a:lnTo>
                  <a:lnTo>
                    <a:pt x="28" y="39"/>
                  </a:lnTo>
                  <a:lnTo>
                    <a:pt x="56" y="39"/>
                  </a:lnTo>
                  <a:lnTo>
                    <a:pt x="75" y="31"/>
                  </a:lnTo>
                  <a:lnTo>
                    <a:pt x="80" y="9"/>
                  </a:lnTo>
                  <a:lnTo>
                    <a:pt x="107" y="0"/>
                  </a:lnTo>
                  <a:lnTo>
                    <a:pt x="127" y="11"/>
                  </a:lnTo>
                  <a:lnTo>
                    <a:pt x="124" y="29"/>
                  </a:lnTo>
                  <a:lnTo>
                    <a:pt x="116" y="48"/>
                  </a:lnTo>
                  <a:lnTo>
                    <a:pt x="138" y="70"/>
                  </a:lnTo>
                  <a:lnTo>
                    <a:pt x="127" y="91"/>
                  </a:lnTo>
                  <a:lnTo>
                    <a:pt x="138" y="120"/>
                  </a:lnTo>
                  <a:lnTo>
                    <a:pt x="132" y="148"/>
                  </a:lnTo>
                  <a:lnTo>
                    <a:pt x="157" y="206"/>
                  </a:lnTo>
                  <a:lnTo>
                    <a:pt x="102" y="259"/>
                  </a:lnTo>
                  <a:lnTo>
                    <a:pt x="34" y="278"/>
                  </a:lnTo>
                  <a:lnTo>
                    <a:pt x="32" y="265"/>
                  </a:lnTo>
                  <a:lnTo>
                    <a:pt x="9" y="259"/>
                  </a:lnTo>
                  <a:lnTo>
                    <a:pt x="6" y="202"/>
                  </a:lnTo>
                  <a:lnTo>
                    <a:pt x="71" y="144"/>
                  </a:lnTo>
                  <a:lnTo>
                    <a:pt x="51" y="118"/>
                  </a:lnTo>
                  <a:lnTo>
                    <a:pt x="44" y="61"/>
                  </a:lnTo>
                  <a:lnTo>
                    <a:pt x="0" y="29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64"/>
            <p:cNvSpPr>
              <a:spLocks noChangeAspect="1"/>
            </p:cNvSpPr>
            <p:nvPr/>
          </p:nvSpPr>
          <p:spPr bwMode="auto">
            <a:xfrm>
              <a:off x="4326901" y="1075513"/>
              <a:ext cx="2262639" cy="1991547"/>
            </a:xfrm>
            <a:custGeom>
              <a:avLst/>
              <a:gdLst>
                <a:gd name="T0" fmla="*/ 0 w 383"/>
                <a:gd name="T1" fmla="*/ 20274 h 352"/>
                <a:gd name="T2" fmla="*/ 2780 w 383"/>
                <a:gd name="T3" fmla="*/ 19907 h 352"/>
                <a:gd name="T4" fmla="*/ 691 w 383"/>
                <a:gd name="T5" fmla="*/ 21075 h 352"/>
                <a:gd name="T6" fmla="*/ 2256 w 383"/>
                <a:gd name="T7" fmla="*/ 21371 h 352"/>
                <a:gd name="T8" fmla="*/ 1543 w 383"/>
                <a:gd name="T9" fmla="*/ 23112 h 352"/>
                <a:gd name="T10" fmla="*/ 3492 w 383"/>
                <a:gd name="T11" fmla="*/ 25516 h 352"/>
                <a:gd name="T12" fmla="*/ 6272 w 383"/>
                <a:gd name="T13" fmla="*/ 22469 h 352"/>
                <a:gd name="T14" fmla="*/ 8361 w 383"/>
                <a:gd name="T15" fmla="*/ 22173 h 352"/>
                <a:gd name="T16" fmla="*/ 8600 w 383"/>
                <a:gd name="T17" fmla="*/ 19769 h 352"/>
                <a:gd name="T18" fmla="*/ 7982 w 383"/>
                <a:gd name="T19" fmla="*/ 15345 h 352"/>
                <a:gd name="T20" fmla="*/ 9926 w 383"/>
                <a:gd name="T21" fmla="*/ 13446 h 352"/>
                <a:gd name="T22" fmla="*/ 12800 w 383"/>
                <a:gd name="T23" fmla="*/ 8655 h 352"/>
                <a:gd name="T24" fmla="*/ 14416 w 383"/>
                <a:gd name="T25" fmla="*/ 6619 h 352"/>
                <a:gd name="T26" fmla="*/ 16978 w 383"/>
                <a:gd name="T27" fmla="*/ 5592 h 352"/>
                <a:gd name="T28" fmla="*/ 17669 w 383"/>
                <a:gd name="T29" fmla="*/ 4286 h 352"/>
                <a:gd name="T30" fmla="*/ 19924 w 383"/>
                <a:gd name="T31" fmla="*/ 5016 h 352"/>
                <a:gd name="T32" fmla="*/ 23634 w 383"/>
                <a:gd name="T33" fmla="*/ 4440 h 352"/>
                <a:gd name="T34" fmla="*/ 26124 w 383"/>
                <a:gd name="T35" fmla="*/ 2178 h 352"/>
                <a:gd name="T36" fmla="*/ 27433 w 383"/>
                <a:gd name="T37" fmla="*/ 4286 h 352"/>
                <a:gd name="T38" fmla="*/ 27906 w 383"/>
                <a:gd name="T39" fmla="*/ 2980 h 352"/>
                <a:gd name="T40" fmla="*/ 26976 w 383"/>
                <a:gd name="T41" fmla="*/ 2178 h 352"/>
                <a:gd name="T42" fmla="*/ 27667 w 383"/>
                <a:gd name="T43" fmla="*/ 434 h 352"/>
                <a:gd name="T44" fmla="*/ 26669 w 383"/>
                <a:gd name="T45" fmla="*/ 138 h 352"/>
                <a:gd name="T46" fmla="*/ 25032 w 383"/>
                <a:gd name="T47" fmla="*/ 1235 h 352"/>
                <a:gd name="T48" fmla="*/ 24580 w 383"/>
                <a:gd name="T49" fmla="*/ 296 h 352"/>
                <a:gd name="T50" fmla="*/ 23634 w 383"/>
                <a:gd name="T51" fmla="*/ 434 h 352"/>
                <a:gd name="T52" fmla="*/ 20688 w 383"/>
                <a:gd name="T53" fmla="*/ 2245 h 352"/>
                <a:gd name="T54" fmla="*/ 19217 w 383"/>
                <a:gd name="T55" fmla="*/ 2980 h 352"/>
                <a:gd name="T56" fmla="*/ 17123 w 383"/>
                <a:gd name="T57" fmla="*/ 3781 h 352"/>
                <a:gd name="T58" fmla="*/ 16505 w 383"/>
                <a:gd name="T59" fmla="*/ 3551 h 352"/>
                <a:gd name="T60" fmla="*/ 16360 w 383"/>
                <a:gd name="T61" fmla="*/ 3919 h 352"/>
                <a:gd name="T62" fmla="*/ 14416 w 383"/>
                <a:gd name="T63" fmla="*/ 5016 h 352"/>
                <a:gd name="T64" fmla="*/ 14343 w 383"/>
                <a:gd name="T65" fmla="*/ 5592 h 352"/>
                <a:gd name="T66" fmla="*/ 11542 w 383"/>
                <a:gd name="T67" fmla="*/ 7349 h 352"/>
                <a:gd name="T68" fmla="*/ 9308 w 383"/>
                <a:gd name="T69" fmla="*/ 9231 h 352"/>
                <a:gd name="T70" fmla="*/ 5270 w 383"/>
                <a:gd name="T71" fmla="*/ 15049 h 352"/>
                <a:gd name="T72" fmla="*/ 6980 w 383"/>
                <a:gd name="T73" fmla="*/ 15049 h 352"/>
                <a:gd name="T74" fmla="*/ 2256 w 383"/>
                <a:gd name="T75" fmla="*/ 16789 h 352"/>
                <a:gd name="T76" fmla="*/ 1543 w 383"/>
                <a:gd name="T77" fmla="*/ 17519 h 352"/>
                <a:gd name="T78" fmla="*/ 0 w 383"/>
                <a:gd name="T79" fmla="*/ 18233 h 352"/>
                <a:gd name="T80" fmla="*/ 0 w 383"/>
                <a:gd name="T81" fmla="*/ 18968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83" h="352">
                  <a:moveTo>
                    <a:pt x="0" y="261"/>
                  </a:moveTo>
                  <a:lnTo>
                    <a:pt x="0" y="279"/>
                  </a:lnTo>
                  <a:lnTo>
                    <a:pt x="34" y="268"/>
                  </a:lnTo>
                  <a:lnTo>
                    <a:pt x="36" y="274"/>
                  </a:lnTo>
                  <a:lnTo>
                    <a:pt x="0" y="283"/>
                  </a:lnTo>
                  <a:lnTo>
                    <a:pt x="9" y="290"/>
                  </a:lnTo>
                  <a:lnTo>
                    <a:pt x="6" y="309"/>
                  </a:lnTo>
                  <a:lnTo>
                    <a:pt x="29" y="294"/>
                  </a:lnTo>
                  <a:lnTo>
                    <a:pt x="4" y="320"/>
                  </a:lnTo>
                  <a:lnTo>
                    <a:pt x="20" y="318"/>
                  </a:lnTo>
                  <a:lnTo>
                    <a:pt x="9" y="340"/>
                  </a:lnTo>
                  <a:lnTo>
                    <a:pt x="45" y="351"/>
                  </a:lnTo>
                  <a:lnTo>
                    <a:pt x="76" y="331"/>
                  </a:lnTo>
                  <a:lnTo>
                    <a:pt x="81" y="309"/>
                  </a:lnTo>
                  <a:lnTo>
                    <a:pt x="88" y="331"/>
                  </a:lnTo>
                  <a:lnTo>
                    <a:pt x="108" y="305"/>
                  </a:lnTo>
                  <a:lnTo>
                    <a:pt x="103" y="281"/>
                  </a:lnTo>
                  <a:lnTo>
                    <a:pt x="111" y="272"/>
                  </a:lnTo>
                  <a:lnTo>
                    <a:pt x="103" y="261"/>
                  </a:lnTo>
                  <a:lnTo>
                    <a:pt x="103" y="211"/>
                  </a:lnTo>
                  <a:lnTo>
                    <a:pt x="133" y="198"/>
                  </a:lnTo>
                  <a:lnTo>
                    <a:pt x="128" y="185"/>
                  </a:lnTo>
                  <a:lnTo>
                    <a:pt x="138" y="145"/>
                  </a:lnTo>
                  <a:lnTo>
                    <a:pt x="165" y="119"/>
                  </a:lnTo>
                  <a:lnTo>
                    <a:pt x="169" y="95"/>
                  </a:lnTo>
                  <a:lnTo>
                    <a:pt x="186" y="91"/>
                  </a:lnTo>
                  <a:lnTo>
                    <a:pt x="194" y="76"/>
                  </a:lnTo>
                  <a:lnTo>
                    <a:pt x="219" y="77"/>
                  </a:lnTo>
                  <a:lnTo>
                    <a:pt x="221" y="61"/>
                  </a:lnTo>
                  <a:lnTo>
                    <a:pt x="228" y="59"/>
                  </a:lnTo>
                  <a:lnTo>
                    <a:pt x="238" y="52"/>
                  </a:lnTo>
                  <a:lnTo>
                    <a:pt x="257" y="69"/>
                  </a:lnTo>
                  <a:lnTo>
                    <a:pt x="285" y="69"/>
                  </a:lnTo>
                  <a:lnTo>
                    <a:pt x="305" y="61"/>
                  </a:lnTo>
                  <a:lnTo>
                    <a:pt x="309" y="39"/>
                  </a:lnTo>
                  <a:lnTo>
                    <a:pt x="337" y="30"/>
                  </a:lnTo>
                  <a:lnTo>
                    <a:pt x="357" y="41"/>
                  </a:lnTo>
                  <a:lnTo>
                    <a:pt x="354" y="59"/>
                  </a:lnTo>
                  <a:lnTo>
                    <a:pt x="379" y="39"/>
                  </a:lnTo>
                  <a:lnTo>
                    <a:pt x="360" y="41"/>
                  </a:lnTo>
                  <a:lnTo>
                    <a:pt x="366" y="35"/>
                  </a:lnTo>
                  <a:lnTo>
                    <a:pt x="348" y="30"/>
                  </a:lnTo>
                  <a:lnTo>
                    <a:pt x="382" y="19"/>
                  </a:lnTo>
                  <a:lnTo>
                    <a:pt x="357" y="6"/>
                  </a:lnTo>
                  <a:lnTo>
                    <a:pt x="337" y="17"/>
                  </a:lnTo>
                  <a:lnTo>
                    <a:pt x="344" y="2"/>
                  </a:lnTo>
                  <a:lnTo>
                    <a:pt x="332" y="0"/>
                  </a:lnTo>
                  <a:lnTo>
                    <a:pt x="323" y="17"/>
                  </a:lnTo>
                  <a:lnTo>
                    <a:pt x="317" y="21"/>
                  </a:lnTo>
                  <a:lnTo>
                    <a:pt x="317" y="4"/>
                  </a:lnTo>
                  <a:lnTo>
                    <a:pt x="292" y="30"/>
                  </a:lnTo>
                  <a:lnTo>
                    <a:pt x="305" y="6"/>
                  </a:lnTo>
                  <a:lnTo>
                    <a:pt x="294" y="2"/>
                  </a:lnTo>
                  <a:lnTo>
                    <a:pt x="267" y="31"/>
                  </a:lnTo>
                  <a:lnTo>
                    <a:pt x="242" y="21"/>
                  </a:lnTo>
                  <a:lnTo>
                    <a:pt x="248" y="41"/>
                  </a:lnTo>
                  <a:lnTo>
                    <a:pt x="238" y="30"/>
                  </a:lnTo>
                  <a:lnTo>
                    <a:pt x="221" y="52"/>
                  </a:lnTo>
                  <a:lnTo>
                    <a:pt x="224" y="33"/>
                  </a:lnTo>
                  <a:lnTo>
                    <a:pt x="213" y="49"/>
                  </a:lnTo>
                  <a:lnTo>
                    <a:pt x="207" y="39"/>
                  </a:lnTo>
                  <a:lnTo>
                    <a:pt x="211" y="54"/>
                  </a:lnTo>
                  <a:lnTo>
                    <a:pt x="192" y="45"/>
                  </a:lnTo>
                  <a:lnTo>
                    <a:pt x="186" y="69"/>
                  </a:lnTo>
                  <a:lnTo>
                    <a:pt x="169" y="77"/>
                  </a:lnTo>
                  <a:lnTo>
                    <a:pt x="185" y="77"/>
                  </a:lnTo>
                  <a:lnTo>
                    <a:pt x="155" y="89"/>
                  </a:lnTo>
                  <a:lnTo>
                    <a:pt x="149" y="101"/>
                  </a:lnTo>
                  <a:lnTo>
                    <a:pt x="159" y="101"/>
                  </a:lnTo>
                  <a:lnTo>
                    <a:pt x="120" y="127"/>
                  </a:lnTo>
                  <a:lnTo>
                    <a:pt x="108" y="169"/>
                  </a:lnTo>
                  <a:lnTo>
                    <a:pt x="68" y="207"/>
                  </a:lnTo>
                  <a:lnTo>
                    <a:pt x="76" y="215"/>
                  </a:lnTo>
                  <a:lnTo>
                    <a:pt x="90" y="207"/>
                  </a:lnTo>
                  <a:lnTo>
                    <a:pt x="51" y="217"/>
                  </a:lnTo>
                  <a:lnTo>
                    <a:pt x="29" y="231"/>
                  </a:lnTo>
                  <a:lnTo>
                    <a:pt x="34" y="241"/>
                  </a:lnTo>
                  <a:lnTo>
                    <a:pt x="20" y="241"/>
                  </a:lnTo>
                  <a:lnTo>
                    <a:pt x="20" y="251"/>
                  </a:lnTo>
                  <a:lnTo>
                    <a:pt x="0" y="251"/>
                  </a:lnTo>
                  <a:lnTo>
                    <a:pt x="20" y="259"/>
                  </a:lnTo>
                  <a:lnTo>
                    <a:pt x="0" y="261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69"/>
            <p:cNvSpPr>
              <a:spLocks noChangeAspect="1"/>
            </p:cNvSpPr>
            <p:nvPr/>
          </p:nvSpPr>
          <p:spPr bwMode="auto">
            <a:xfrm>
              <a:off x="4865889" y="1407663"/>
              <a:ext cx="1120928" cy="2034930"/>
            </a:xfrm>
            <a:custGeom>
              <a:avLst/>
              <a:gdLst>
                <a:gd name="T0" fmla="*/ 0 w 190"/>
                <a:gd name="T1" fmla="*/ 19735 h 359"/>
                <a:gd name="T2" fmla="*/ 617 w 190"/>
                <a:gd name="T3" fmla="*/ 22657 h 359"/>
                <a:gd name="T4" fmla="*/ 1848 w 190"/>
                <a:gd name="T5" fmla="*/ 24054 h 359"/>
                <a:gd name="T6" fmla="*/ 1848 w 190"/>
                <a:gd name="T7" fmla="*/ 26169 h 359"/>
                <a:gd name="T8" fmla="*/ 5331 w 190"/>
                <a:gd name="T9" fmla="*/ 24856 h 359"/>
                <a:gd name="T10" fmla="*/ 6327 w 190"/>
                <a:gd name="T11" fmla="*/ 20608 h 359"/>
                <a:gd name="T12" fmla="*/ 5476 w 190"/>
                <a:gd name="T13" fmla="*/ 20470 h 359"/>
                <a:gd name="T14" fmla="*/ 8175 w 190"/>
                <a:gd name="T15" fmla="*/ 19003 h 359"/>
                <a:gd name="T16" fmla="*/ 5637 w 190"/>
                <a:gd name="T17" fmla="*/ 18861 h 359"/>
                <a:gd name="T18" fmla="*/ 7413 w 190"/>
                <a:gd name="T19" fmla="*/ 19003 h 359"/>
                <a:gd name="T20" fmla="*/ 8575 w 190"/>
                <a:gd name="T21" fmla="*/ 18196 h 359"/>
                <a:gd name="T22" fmla="*/ 7106 w 190"/>
                <a:gd name="T23" fmla="*/ 16816 h 359"/>
                <a:gd name="T24" fmla="*/ 5476 w 190"/>
                <a:gd name="T25" fmla="*/ 17535 h 359"/>
                <a:gd name="T26" fmla="*/ 6800 w 190"/>
                <a:gd name="T27" fmla="*/ 16816 h 359"/>
                <a:gd name="T28" fmla="*/ 6945 w 190"/>
                <a:gd name="T29" fmla="*/ 13233 h 359"/>
                <a:gd name="T30" fmla="*/ 11658 w 190"/>
                <a:gd name="T31" fmla="*/ 9579 h 359"/>
                <a:gd name="T32" fmla="*/ 11347 w 190"/>
                <a:gd name="T33" fmla="*/ 8705 h 359"/>
                <a:gd name="T34" fmla="*/ 12203 w 190"/>
                <a:gd name="T35" fmla="*/ 6941 h 359"/>
                <a:gd name="T36" fmla="*/ 14596 w 190"/>
                <a:gd name="T37" fmla="*/ 6502 h 359"/>
                <a:gd name="T38" fmla="*/ 14051 w 190"/>
                <a:gd name="T39" fmla="*/ 2341 h 359"/>
                <a:gd name="T40" fmla="*/ 10568 w 190"/>
                <a:gd name="T41" fmla="*/ 0 h 359"/>
                <a:gd name="T42" fmla="*/ 10117 w 190"/>
                <a:gd name="T43" fmla="*/ 138 h 359"/>
                <a:gd name="T44" fmla="*/ 9955 w 190"/>
                <a:gd name="T45" fmla="*/ 1242 h 359"/>
                <a:gd name="T46" fmla="*/ 8030 w 190"/>
                <a:gd name="T47" fmla="*/ 1171 h 359"/>
                <a:gd name="T48" fmla="*/ 7413 w 190"/>
                <a:gd name="T49" fmla="*/ 2341 h 359"/>
                <a:gd name="T50" fmla="*/ 6182 w 190"/>
                <a:gd name="T51" fmla="*/ 2638 h 359"/>
                <a:gd name="T52" fmla="*/ 5782 w 190"/>
                <a:gd name="T53" fmla="*/ 4386 h 359"/>
                <a:gd name="T54" fmla="*/ 3790 w 190"/>
                <a:gd name="T55" fmla="*/ 6292 h 359"/>
                <a:gd name="T56" fmla="*/ 3010 w 190"/>
                <a:gd name="T57" fmla="*/ 9144 h 359"/>
                <a:gd name="T58" fmla="*/ 3317 w 190"/>
                <a:gd name="T59" fmla="*/ 10156 h 359"/>
                <a:gd name="T60" fmla="*/ 1086 w 190"/>
                <a:gd name="T61" fmla="*/ 11030 h 359"/>
                <a:gd name="T62" fmla="*/ 1086 w 190"/>
                <a:gd name="T63" fmla="*/ 14684 h 359"/>
                <a:gd name="T64" fmla="*/ 1703 w 190"/>
                <a:gd name="T65" fmla="*/ 15487 h 359"/>
                <a:gd name="T66" fmla="*/ 1086 w 190"/>
                <a:gd name="T67" fmla="*/ 16151 h 359"/>
                <a:gd name="T68" fmla="*/ 1469 w 190"/>
                <a:gd name="T69" fmla="*/ 17832 h 359"/>
                <a:gd name="T70" fmla="*/ 0 w 190"/>
                <a:gd name="T71" fmla="*/ 19735 h 3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0" h="359">
                  <a:moveTo>
                    <a:pt x="0" y="270"/>
                  </a:moveTo>
                  <a:lnTo>
                    <a:pt x="8" y="310"/>
                  </a:lnTo>
                  <a:lnTo>
                    <a:pt x="24" y="329"/>
                  </a:lnTo>
                  <a:lnTo>
                    <a:pt x="24" y="358"/>
                  </a:lnTo>
                  <a:lnTo>
                    <a:pt x="69" y="340"/>
                  </a:lnTo>
                  <a:lnTo>
                    <a:pt x="82" y="282"/>
                  </a:lnTo>
                  <a:lnTo>
                    <a:pt x="71" y="280"/>
                  </a:lnTo>
                  <a:lnTo>
                    <a:pt x="106" y="260"/>
                  </a:lnTo>
                  <a:lnTo>
                    <a:pt x="73" y="258"/>
                  </a:lnTo>
                  <a:lnTo>
                    <a:pt x="96" y="260"/>
                  </a:lnTo>
                  <a:lnTo>
                    <a:pt x="111" y="249"/>
                  </a:lnTo>
                  <a:lnTo>
                    <a:pt x="92" y="230"/>
                  </a:lnTo>
                  <a:lnTo>
                    <a:pt x="71" y="240"/>
                  </a:lnTo>
                  <a:lnTo>
                    <a:pt x="88" y="230"/>
                  </a:lnTo>
                  <a:lnTo>
                    <a:pt x="90" y="181"/>
                  </a:lnTo>
                  <a:lnTo>
                    <a:pt x="151" y="131"/>
                  </a:lnTo>
                  <a:lnTo>
                    <a:pt x="147" y="119"/>
                  </a:lnTo>
                  <a:lnTo>
                    <a:pt x="158" y="95"/>
                  </a:lnTo>
                  <a:lnTo>
                    <a:pt x="189" y="89"/>
                  </a:lnTo>
                  <a:lnTo>
                    <a:pt x="182" y="32"/>
                  </a:lnTo>
                  <a:lnTo>
                    <a:pt x="137" y="0"/>
                  </a:lnTo>
                  <a:lnTo>
                    <a:pt x="131" y="2"/>
                  </a:lnTo>
                  <a:lnTo>
                    <a:pt x="129" y="17"/>
                  </a:lnTo>
                  <a:lnTo>
                    <a:pt x="104" y="16"/>
                  </a:lnTo>
                  <a:lnTo>
                    <a:pt x="96" y="32"/>
                  </a:lnTo>
                  <a:lnTo>
                    <a:pt x="80" y="36"/>
                  </a:lnTo>
                  <a:lnTo>
                    <a:pt x="75" y="60"/>
                  </a:lnTo>
                  <a:lnTo>
                    <a:pt x="49" y="86"/>
                  </a:lnTo>
                  <a:lnTo>
                    <a:pt x="39" y="125"/>
                  </a:lnTo>
                  <a:lnTo>
                    <a:pt x="43" y="139"/>
                  </a:lnTo>
                  <a:lnTo>
                    <a:pt x="14" y="151"/>
                  </a:lnTo>
                  <a:lnTo>
                    <a:pt x="14" y="201"/>
                  </a:lnTo>
                  <a:lnTo>
                    <a:pt x="22" y="212"/>
                  </a:lnTo>
                  <a:lnTo>
                    <a:pt x="14" y="221"/>
                  </a:lnTo>
                  <a:lnTo>
                    <a:pt x="19" y="244"/>
                  </a:lnTo>
                  <a:lnTo>
                    <a:pt x="0" y="27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73"/>
            <p:cNvSpPr>
              <a:spLocks noChangeAspect="1"/>
            </p:cNvSpPr>
            <p:nvPr/>
          </p:nvSpPr>
          <p:spPr bwMode="auto">
            <a:xfrm>
              <a:off x="3190733" y="3446660"/>
              <a:ext cx="228619" cy="183022"/>
            </a:xfrm>
            <a:custGeom>
              <a:avLst/>
              <a:gdLst>
                <a:gd name="T0" fmla="*/ 0 w 39"/>
                <a:gd name="T1" fmla="*/ 1305 h 33"/>
                <a:gd name="T2" fmla="*/ 448 w 39"/>
                <a:gd name="T3" fmla="*/ 1841 h 33"/>
                <a:gd name="T4" fmla="*/ 1735 w 39"/>
                <a:gd name="T5" fmla="*/ 1440 h 33"/>
                <a:gd name="T6" fmla="*/ 2200 w 39"/>
                <a:gd name="T7" fmla="*/ 2193 h 33"/>
                <a:gd name="T8" fmla="*/ 2881 w 39"/>
                <a:gd name="T9" fmla="*/ 1305 h 33"/>
                <a:gd name="T10" fmla="*/ 2344 w 39"/>
                <a:gd name="T11" fmla="*/ 266 h 33"/>
                <a:gd name="T12" fmla="*/ 986 w 39"/>
                <a:gd name="T13" fmla="*/ 0 h 33"/>
                <a:gd name="T14" fmla="*/ 448 w 39"/>
                <a:gd name="T15" fmla="*/ 687 h 33"/>
                <a:gd name="T16" fmla="*/ 0 w 39"/>
                <a:gd name="T17" fmla="*/ 1305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33">
                  <a:moveTo>
                    <a:pt x="0" y="19"/>
                  </a:moveTo>
                  <a:lnTo>
                    <a:pt x="6" y="27"/>
                  </a:lnTo>
                  <a:lnTo>
                    <a:pt x="23" y="21"/>
                  </a:lnTo>
                  <a:lnTo>
                    <a:pt x="29" y="32"/>
                  </a:lnTo>
                  <a:lnTo>
                    <a:pt x="38" y="19"/>
                  </a:lnTo>
                  <a:lnTo>
                    <a:pt x="31" y="4"/>
                  </a:lnTo>
                  <a:lnTo>
                    <a:pt x="13" y="0"/>
                  </a:lnTo>
                  <a:lnTo>
                    <a:pt x="6" y="10"/>
                  </a:lnTo>
                  <a:lnTo>
                    <a:pt x="0" y="19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74"/>
            <p:cNvSpPr>
              <a:spLocks noChangeAspect="1"/>
            </p:cNvSpPr>
            <p:nvPr/>
          </p:nvSpPr>
          <p:spPr bwMode="auto">
            <a:xfrm>
              <a:off x="3304349" y="3062993"/>
              <a:ext cx="110846" cy="97612"/>
            </a:xfrm>
            <a:custGeom>
              <a:avLst/>
              <a:gdLst>
                <a:gd name="T0" fmla="*/ 0 w 19"/>
                <a:gd name="T1" fmla="*/ 1088 h 18"/>
                <a:gd name="T2" fmla="*/ 0 w 19"/>
                <a:gd name="T3" fmla="*/ 0 h 18"/>
                <a:gd name="T4" fmla="*/ 1347 w 19"/>
                <a:gd name="T5" fmla="*/ 0 h 18"/>
                <a:gd name="T6" fmla="*/ 0 w 19"/>
                <a:gd name="T7" fmla="*/ 1088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0" y="17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17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75"/>
            <p:cNvSpPr>
              <a:spLocks noChangeAspect="1"/>
            </p:cNvSpPr>
            <p:nvPr/>
          </p:nvSpPr>
          <p:spPr bwMode="auto">
            <a:xfrm>
              <a:off x="3309892" y="3126711"/>
              <a:ext cx="135786" cy="116592"/>
            </a:xfrm>
            <a:custGeom>
              <a:avLst/>
              <a:gdLst>
                <a:gd name="T0" fmla="*/ 0 w 22"/>
                <a:gd name="T1" fmla="*/ 869 h 20"/>
                <a:gd name="T2" fmla="*/ 793 w 22"/>
                <a:gd name="T3" fmla="*/ 0 h 20"/>
                <a:gd name="T4" fmla="*/ 1866 w 22"/>
                <a:gd name="T5" fmla="*/ 1518 h 20"/>
                <a:gd name="T6" fmla="*/ 0 w 22"/>
                <a:gd name="T7" fmla="*/ 86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0">
                  <a:moveTo>
                    <a:pt x="0" y="11"/>
                  </a:moveTo>
                  <a:lnTo>
                    <a:pt x="9" y="0"/>
                  </a:lnTo>
                  <a:lnTo>
                    <a:pt x="21" y="19"/>
                  </a:lnTo>
                  <a:lnTo>
                    <a:pt x="0" y="11"/>
                  </a:lnTo>
                </a:path>
              </a:pathLst>
            </a:custGeom>
            <a:solidFill>
              <a:srgbClr val="BED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val 181"/>
            <p:cNvSpPr>
              <a:spLocks noChangeAspect="1" noChangeArrowheads="1"/>
            </p:cNvSpPr>
            <p:nvPr/>
          </p:nvSpPr>
          <p:spPr bwMode="auto">
            <a:xfrm>
              <a:off x="3178262" y="3782878"/>
              <a:ext cx="128858" cy="113880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182"/>
            <p:cNvSpPr>
              <a:spLocks noChangeAspect="1" noChangeArrowheads="1"/>
            </p:cNvSpPr>
            <p:nvPr/>
          </p:nvSpPr>
          <p:spPr bwMode="auto">
            <a:xfrm>
              <a:off x="3054946" y="5381267"/>
              <a:ext cx="180124" cy="158619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183"/>
            <p:cNvSpPr>
              <a:spLocks noChangeArrowheads="1"/>
            </p:cNvSpPr>
            <p:nvPr/>
          </p:nvSpPr>
          <p:spPr bwMode="auto">
            <a:xfrm>
              <a:off x="4346299" y="4567837"/>
              <a:ext cx="1357860" cy="119980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187"/>
            <p:cNvSpPr>
              <a:spLocks noChangeArrowheads="1"/>
            </p:cNvSpPr>
            <p:nvPr/>
          </p:nvSpPr>
          <p:spPr bwMode="auto">
            <a:xfrm>
              <a:off x="2855424" y="2988428"/>
              <a:ext cx="1359246" cy="119980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188"/>
            <p:cNvSpPr>
              <a:spLocks noChangeArrowheads="1"/>
            </p:cNvSpPr>
            <p:nvPr/>
          </p:nvSpPr>
          <p:spPr bwMode="auto">
            <a:xfrm>
              <a:off x="2989825" y="3932006"/>
              <a:ext cx="1762447" cy="179903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193"/>
            <p:cNvSpPr>
              <a:spLocks noChangeAspect="1" noChangeArrowheads="1"/>
            </p:cNvSpPr>
            <p:nvPr/>
          </p:nvSpPr>
          <p:spPr bwMode="auto">
            <a:xfrm>
              <a:off x="4034546" y="5070808"/>
              <a:ext cx="130244" cy="1152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94"/>
            <p:cNvSpPr>
              <a:spLocks noChangeAspect="1" noChangeArrowheads="1"/>
            </p:cNvSpPr>
            <p:nvPr/>
          </p:nvSpPr>
          <p:spPr bwMode="auto">
            <a:xfrm>
              <a:off x="3300193" y="5614450"/>
              <a:ext cx="130244" cy="1152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95"/>
            <p:cNvSpPr>
              <a:spLocks noChangeShapeType="1"/>
            </p:cNvSpPr>
            <p:nvPr/>
          </p:nvSpPr>
          <p:spPr bwMode="auto">
            <a:xfrm flipV="1">
              <a:off x="3210131" y="5148084"/>
              <a:ext cx="825801" cy="2887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96"/>
            <p:cNvSpPr>
              <a:spLocks noChangeShapeType="1"/>
            </p:cNvSpPr>
            <p:nvPr/>
          </p:nvSpPr>
          <p:spPr bwMode="auto">
            <a:xfrm>
              <a:off x="3215673" y="5436851"/>
              <a:ext cx="98376" cy="1830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197"/>
            <p:cNvSpPr>
              <a:spLocks noChangeArrowheads="1"/>
            </p:cNvSpPr>
            <p:nvPr/>
          </p:nvSpPr>
          <p:spPr bwMode="auto">
            <a:xfrm>
              <a:off x="4141235" y="3396499"/>
              <a:ext cx="1357860" cy="119980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198"/>
            <p:cNvSpPr>
              <a:spLocks noChangeAspect="1" noChangeArrowheads="1"/>
            </p:cNvSpPr>
            <p:nvPr/>
          </p:nvSpPr>
          <p:spPr bwMode="auto">
            <a:xfrm>
              <a:off x="4879745" y="5026069"/>
              <a:ext cx="128858" cy="113880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6" name="Picture 205" descr="Logo apresent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006" y="5364998"/>
              <a:ext cx="278500" cy="22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207"/>
            <p:cNvSpPr>
              <a:spLocks/>
            </p:cNvSpPr>
            <p:nvPr/>
          </p:nvSpPr>
          <p:spPr bwMode="auto">
            <a:xfrm>
              <a:off x="2722409" y="3888624"/>
              <a:ext cx="665074" cy="1647195"/>
            </a:xfrm>
            <a:custGeom>
              <a:avLst/>
              <a:gdLst>
                <a:gd name="T0" fmla="*/ 268 w 435"/>
                <a:gd name="T1" fmla="*/ 1244 h 1187"/>
                <a:gd name="T2" fmla="*/ 42 w 435"/>
                <a:gd name="T3" fmla="*/ 1109 h 1187"/>
                <a:gd name="T4" fmla="*/ 514 w 435"/>
                <a:gd name="T5" fmla="*/ 258 h 1187"/>
                <a:gd name="T6" fmla="*/ 470 w 435"/>
                <a:gd name="T7" fmla="*/ 0 h 1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5" h="1187">
                  <a:moveTo>
                    <a:pt x="199" y="1160"/>
                  </a:moveTo>
                  <a:cubicBezTo>
                    <a:pt x="93" y="1178"/>
                    <a:pt x="0" y="1187"/>
                    <a:pt x="31" y="1034"/>
                  </a:cubicBezTo>
                  <a:cubicBezTo>
                    <a:pt x="62" y="881"/>
                    <a:pt x="329" y="412"/>
                    <a:pt x="382" y="240"/>
                  </a:cubicBezTo>
                  <a:cubicBezTo>
                    <a:pt x="435" y="68"/>
                    <a:pt x="357" y="50"/>
                    <a:pt x="350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208"/>
            <p:cNvSpPr>
              <a:spLocks/>
            </p:cNvSpPr>
            <p:nvPr/>
          </p:nvSpPr>
          <p:spPr bwMode="auto">
            <a:xfrm>
              <a:off x="2755663" y="5153507"/>
              <a:ext cx="2284808" cy="756489"/>
            </a:xfrm>
            <a:custGeom>
              <a:avLst/>
              <a:gdLst>
                <a:gd name="T0" fmla="*/ 260 w 1493"/>
                <a:gd name="T1" fmla="*/ 266 h 545"/>
                <a:gd name="T2" fmla="*/ 98 w 1493"/>
                <a:gd name="T3" fmla="*/ 430 h 545"/>
                <a:gd name="T4" fmla="*/ 237 w 1493"/>
                <a:gd name="T5" fmla="*/ 532 h 545"/>
                <a:gd name="T6" fmla="*/ 1532 w 1493"/>
                <a:gd name="T7" fmla="*/ 541 h 545"/>
                <a:gd name="T8" fmla="*/ 1942 w 1493"/>
                <a:gd name="T9" fmla="*/ 266 h 545"/>
                <a:gd name="T10" fmla="*/ 1952 w 1493"/>
                <a:gd name="T11" fmla="*/ 0 h 5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3" h="545">
                  <a:moveTo>
                    <a:pt x="193" y="248"/>
                  </a:moveTo>
                  <a:cubicBezTo>
                    <a:pt x="134" y="303"/>
                    <a:pt x="76" y="359"/>
                    <a:pt x="73" y="400"/>
                  </a:cubicBezTo>
                  <a:cubicBezTo>
                    <a:pt x="70" y="441"/>
                    <a:pt x="0" y="479"/>
                    <a:pt x="177" y="496"/>
                  </a:cubicBezTo>
                  <a:cubicBezTo>
                    <a:pt x="354" y="513"/>
                    <a:pt x="926" y="545"/>
                    <a:pt x="1137" y="504"/>
                  </a:cubicBezTo>
                  <a:cubicBezTo>
                    <a:pt x="1348" y="463"/>
                    <a:pt x="1389" y="332"/>
                    <a:pt x="1441" y="248"/>
                  </a:cubicBezTo>
                  <a:cubicBezTo>
                    <a:pt x="1493" y="164"/>
                    <a:pt x="1471" y="82"/>
                    <a:pt x="1449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209"/>
            <p:cNvSpPr>
              <a:spLocks/>
            </p:cNvSpPr>
            <p:nvPr/>
          </p:nvSpPr>
          <p:spPr bwMode="auto">
            <a:xfrm>
              <a:off x="2470235" y="3621548"/>
              <a:ext cx="2122696" cy="1876311"/>
            </a:xfrm>
            <a:custGeom>
              <a:avLst/>
              <a:gdLst>
                <a:gd name="T0" fmla="*/ 532 w 1387"/>
                <a:gd name="T1" fmla="*/ 1451 h 1352"/>
                <a:gd name="T2" fmla="*/ 47 w 1387"/>
                <a:gd name="T3" fmla="*/ 1270 h 1352"/>
                <a:gd name="T4" fmla="*/ 253 w 1387"/>
                <a:gd name="T5" fmla="*/ 729 h 1352"/>
                <a:gd name="T6" fmla="*/ 1330 w 1387"/>
                <a:gd name="T7" fmla="*/ 335 h 1352"/>
                <a:gd name="T8" fmla="*/ 1599 w 1387"/>
                <a:gd name="T9" fmla="*/ 51 h 1352"/>
                <a:gd name="T10" fmla="*/ 1869 w 1387"/>
                <a:gd name="T11" fmla="*/ 27 h 1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7" h="1352">
                  <a:moveTo>
                    <a:pt x="395" y="1352"/>
                  </a:moveTo>
                  <a:cubicBezTo>
                    <a:pt x="232" y="1324"/>
                    <a:pt x="70" y="1296"/>
                    <a:pt x="35" y="1184"/>
                  </a:cubicBezTo>
                  <a:cubicBezTo>
                    <a:pt x="0" y="1072"/>
                    <a:pt x="29" y="825"/>
                    <a:pt x="187" y="680"/>
                  </a:cubicBezTo>
                  <a:cubicBezTo>
                    <a:pt x="345" y="535"/>
                    <a:pt x="820" y="417"/>
                    <a:pt x="987" y="312"/>
                  </a:cubicBezTo>
                  <a:cubicBezTo>
                    <a:pt x="1154" y="207"/>
                    <a:pt x="1120" y="96"/>
                    <a:pt x="1187" y="48"/>
                  </a:cubicBezTo>
                  <a:cubicBezTo>
                    <a:pt x="1254" y="0"/>
                    <a:pt x="1320" y="12"/>
                    <a:pt x="1387" y="24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0" name="Object 2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34253714"/>
                </p:ext>
              </p:extLst>
            </p:nvPr>
          </p:nvGraphicFramePr>
          <p:xfrm>
            <a:off x="2079588" y="4153024"/>
            <a:ext cx="734353" cy="410782"/>
          </p:xfrm>
          <a:graphic>
            <a:graphicData uri="http://schemas.openxmlformats.org/presentationml/2006/ole">
              <p:oleObj spid="_x0000_s4106" name="Clip" r:id="rId4" imgW="1810512" imgH="1115568" progId="">
                <p:embed/>
              </p:oleObj>
            </a:graphicData>
          </a:graphic>
        </p:graphicFrame>
        <p:sp>
          <p:nvSpPr>
            <p:cNvPr id="71" name="Rectangle 212"/>
            <p:cNvSpPr>
              <a:spLocks noChangeArrowheads="1"/>
            </p:cNvSpPr>
            <p:nvPr/>
          </p:nvSpPr>
          <p:spPr bwMode="auto">
            <a:xfrm>
              <a:off x="4798484" y="3702212"/>
              <a:ext cx="66685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68%</a:t>
              </a:r>
            </a:p>
          </p:txBody>
        </p:sp>
        <p:sp>
          <p:nvSpPr>
            <p:cNvPr id="72" name="Rectangle 217"/>
            <p:cNvSpPr>
              <a:spLocks noChangeArrowheads="1"/>
            </p:cNvSpPr>
            <p:nvPr/>
          </p:nvSpPr>
          <p:spPr bwMode="auto">
            <a:xfrm>
              <a:off x="3719328" y="4663095"/>
              <a:ext cx="605936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15%</a:t>
              </a:r>
            </a:p>
          </p:txBody>
        </p:sp>
        <p:sp>
          <p:nvSpPr>
            <p:cNvPr id="73" name="Rectangle 218"/>
            <p:cNvSpPr>
              <a:spLocks noChangeArrowheads="1"/>
            </p:cNvSpPr>
            <p:nvPr/>
          </p:nvSpPr>
          <p:spPr bwMode="auto">
            <a:xfrm>
              <a:off x="3632506" y="3117281"/>
              <a:ext cx="60754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13%</a:t>
              </a:r>
            </a:p>
          </p:txBody>
        </p:sp>
        <p:sp>
          <p:nvSpPr>
            <p:cNvPr id="74" name="Rectangle 219"/>
            <p:cNvSpPr>
              <a:spLocks noChangeArrowheads="1"/>
            </p:cNvSpPr>
            <p:nvPr/>
          </p:nvSpPr>
          <p:spPr bwMode="auto">
            <a:xfrm>
              <a:off x="4513858" y="5301189"/>
              <a:ext cx="53861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4%</a:t>
              </a:r>
            </a:p>
          </p:txBody>
        </p:sp>
        <p:sp>
          <p:nvSpPr>
            <p:cNvPr id="75" name="Text Box 228"/>
            <p:cNvSpPr txBox="1">
              <a:spLocks noChangeArrowheads="1"/>
            </p:cNvSpPr>
            <p:nvPr/>
          </p:nvSpPr>
          <p:spPr bwMode="auto">
            <a:xfrm>
              <a:off x="2146017" y="5460576"/>
              <a:ext cx="99899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VW Autoeuropa</a:t>
              </a:r>
            </a:p>
          </p:txBody>
        </p:sp>
        <p:sp>
          <p:nvSpPr>
            <p:cNvPr id="76" name="Text Box 236"/>
            <p:cNvSpPr txBox="1">
              <a:spLocks noChangeArrowheads="1"/>
            </p:cNvSpPr>
            <p:nvPr/>
          </p:nvSpPr>
          <p:spPr bwMode="auto">
            <a:xfrm>
              <a:off x="3300193" y="5661630"/>
              <a:ext cx="479618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Cadiz</a:t>
              </a:r>
              <a:endPara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7" name="Text Box 237"/>
            <p:cNvSpPr txBox="1">
              <a:spLocks noChangeArrowheads="1"/>
            </p:cNvSpPr>
            <p:nvPr/>
          </p:nvSpPr>
          <p:spPr bwMode="auto">
            <a:xfrm>
              <a:off x="3674673" y="5183933"/>
              <a:ext cx="75854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Barcelona</a:t>
              </a:r>
            </a:p>
          </p:txBody>
        </p:sp>
        <p:sp>
          <p:nvSpPr>
            <p:cNvPr id="78" name="Line 238"/>
            <p:cNvSpPr>
              <a:spLocks noChangeShapeType="1"/>
            </p:cNvSpPr>
            <p:nvPr/>
          </p:nvSpPr>
          <p:spPr bwMode="auto">
            <a:xfrm flipH="1">
              <a:off x="1972163" y="5714773"/>
              <a:ext cx="1363663" cy="4635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181"/>
            <p:cNvSpPr>
              <a:spLocks noChangeAspect="1" noChangeArrowheads="1"/>
            </p:cNvSpPr>
            <p:nvPr/>
          </p:nvSpPr>
          <p:spPr bwMode="auto">
            <a:xfrm>
              <a:off x="4530725" y="3944938"/>
              <a:ext cx="157163" cy="133350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181"/>
            <p:cNvSpPr>
              <a:spLocks noChangeAspect="1" noChangeArrowheads="1"/>
            </p:cNvSpPr>
            <p:nvPr/>
          </p:nvSpPr>
          <p:spPr bwMode="auto">
            <a:xfrm>
              <a:off x="4440238" y="3759200"/>
              <a:ext cx="157162" cy="133350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195"/>
            <p:cNvSpPr>
              <a:spLocks noChangeShapeType="1"/>
            </p:cNvSpPr>
            <p:nvPr/>
          </p:nvSpPr>
          <p:spPr bwMode="auto">
            <a:xfrm flipV="1">
              <a:off x="3783013" y="4159250"/>
              <a:ext cx="735012" cy="26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834" y="1451920"/>
            <a:ext cx="3648265" cy="198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37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/>
        </p:nvSpPr>
        <p:spPr bwMode="auto">
          <a:xfrm rot="10800000">
            <a:off x="539245" y="4581128"/>
            <a:ext cx="6540719" cy="1630145"/>
          </a:xfrm>
          <a:prstGeom prst="arc">
            <a:avLst>
              <a:gd name="adj1" fmla="val 10573962"/>
              <a:gd name="adj2" fmla="val 230929"/>
            </a:avLst>
          </a:prstGeom>
          <a:noFill/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mtClean="0">
              <a:solidFill>
                <a:srgbClr val="33434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0965" y="2023537"/>
            <a:ext cx="4261075" cy="4816854"/>
            <a:chOff x="184387" y="1612900"/>
            <a:chExt cx="4616165" cy="4816854"/>
          </a:xfrm>
        </p:grpSpPr>
        <p:pic>
          <p:nvPicPr>
            <p:cNvPr id="19" name="Picture 2" descr="Picture1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0097" b="100000" l="0" r="76509">
                          <a14:foregroundMark x1="12716" y1="57869" x2="12716" y2="57869"/>
                          <a14:foregroundMark x1="10345" y1="60048" x2="10345" y2="60048"/>
                          <a14:foregroundMark x1="48922" y1="78208" x2="48922" y2="78208"/>
                          <a14:foregroundMark x1="33190" y1="76513" x2="33190" y2="76513"/>
                          <a14:foregroundMark x1="45690" y1="37288" x2="45690" y2="37288"/>
                          <a14:foregroundMark x1="52586" y1="34625" x2="52586" y2="34625"/>
                          <a14:foregroundMark x1="46336" y1="39952" x2="46336" y2="39952"/>
                          <a14:foregroundMark x1="50000" y1="43099" x2="50000" y2="43099"/>
                          <a14:backgroundMark x1="49784" y1="30266" x2="49784" y2="30266"/>
                          <a14:backgroundMark x1="45474" y1="30993" x2="45474" y2="30993"/>
                          <a14:backgroundMark x1="50862" y1="50847" x2="50862" y2="50847"/>
                          <a14:backgroundMark x1="47845" y1="51574" x2="47845" y2="51574"/>
                          <a14:backgroundMark x1="54957" y1="59322" x2="54957" y2="59322"/>
                          <a14:backgroundMark x1="52586" y1="57627" x2="52586" y2="57627"/>
                          <a14:backgroundMark x1="47414" y1="58596" x2="47414" y2="58596"/>
                          <a14:backgroundMark x1="49138" y1="76998" x2="49138" y2="76998"/>
                          <a14:backgroundMark x1="50216" y1="69976" x2="50216" y2="69976"/>
                          <a14:backgroundMark x1="50000" y1="77966" x2="50000" y2="77966"/>
                          <a14:backgroundMark x1="60776" y1="89104" x2="60776" y2="89104"/>
                          <a14:backgroundMark x1="62716" y1="92252" x2="62716" y2="92252"/>
                          <a14:backgroundMark x1="33405" y1="76271" x2="33405" y2="76271"/>
                          <a14:backgroundMark x1="70043" y1="45036" x2="70043" y2="45036"/>
                        </a14:backgroundRemoval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468" t="20591" r="33872" b="-1578"/>
            <a:stretch/>
          </p:blipFill>
          <p:spPr bwMode="auto">
            <a:xfrm>
              <a:off x="184387" y="1612900"/>
              <a:ext cx="4616165" cy="481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69365" y="4730763"/>
              <a:ext cx="557196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1400" b="1" dirty="0" smtClean="0">
                  <a:solidFill>
                    <a:srgbClr val="FFFFFF"/>
                  </a:solidFill>
                </a:rPr>
                <a:t>SP</a:t>
              </a:r>
              <a:endParaRPr lang="pt-PT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7192" y="4563539"/>
              <a:ext cx="557196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1400" b="1" dirty="0" smtClean="0">
                  <a:solidFill>
                    <a:srgbClr val="FFFFFF"/>
                  </a:solidFill>
                </a:rPr>
                <a:t>PT</a:t>
              </a:r>
              <a:endParaRPr lang="pt-PT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459085" y="5131465"/>
            <a:ext cx="6543564" cy="1033839"/>
          </a:xfrm>
          <a:custGeom>
            <a:avLst/>
            <a:gdLst>
              <a:gd name="connsiteX0" fmla="*/ 6935189 w 7088861"/>
              <a:gd name="connsiteY0" fmla="*/ 0 h 1033839"/>
              <a:gd name="connsiteX1" fmla="*/ 7077693 w 7088861"/>
              <a:gd name="connsiteY1" fmla="*/ 95002 h 1033839"/>
              <a:gd name="connsiteX2" fmla="*/ 7042067 w 7088861"/>
              <a:gd name="connsiteY2" fmla="*/ 332509 h 1033839"/>
              <a:gd name="connsiteX3" fmla="*/ 6745184 w 7088861"/>
              <a:gd name="connsiteY3" fmla="*/ 546265 h 1033839"/>
              <a:gd name="connsiteX4" fmla="*/ 5533901 w 7088861"/>
              <a:gd name="connsiteY4" fmla="*/ 890649 h 1033839"/>
              <a:gd name="connsiteX5" fmla="*/ 4631376 w 7088861"/>
              <a:gd name="connsiteY5" fmla="*/ 985652 h 1033839"/>
              <a:gd name="connsiteX6" fmla="*/ 3574473 w 7088861"/>
              <a:gd name="connsiteY6" fmla="*/ 1033153 h 1033839"/>
              <a:gd name="connsiteX7" fmla="*/ 2588821 w 7088861"/>
              <a:gd name="connsiteY7" fmla="*/ 1009402 h 1033839"/>
              <a:gd name="connsiteX8" fmla="*/ 1757548 w 7088861"/>
              <a:gd name="connsiteY8" fmla="*/ 950026 h 1033839"/>
              <a:gd name="connsiteX9" fmla="*/ 1033153 w 7088861"/>
              <a:gd name="connsiteY9" fmla="*/ 807522 h 1033839"/>
              <a:gd name="connsiteX10" fmla="*/ 439387 w 7088861"/>
              <a:gd name="connsiteY10" fmla="*/ 641267 h 1033839"/>
              <a:gd name="connsiteX11" fmla="*/ 0 w 7088861"/>
              <a:gd name="connsiteY11" fmla="*/ 320634 h 103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8861" h="1033839">
                <a:moveTo>
                  <a:pt x="6935189" y="0"/>
                </a:moveTo>
                <a:cubicBezTo>
                  <a:pt x="6997534" y="19792"/>
                  <a:pt x="7059880" y="39584"/>
                  <a:pt x="7077693" y="95002"/>
                </a:cubicBezTo>
                <a:cubicBezTo>
                  <a:pt x="7095506" y="150420"/>
                  <a:pt x="7097485" y="257299"/>
                  <a:pt x="7042067" y="332509"/>
                </a:cubicBezTo>
                <a:cubicBezTo>
                  <a:pt x="6986649" y="407720"/>
                  <a:pt x="6996545" y="453242"/>
                  <a:pt x="6745184" y="546265"/>
                </a:cubicBezTo>
                <a:cubicBezTo>
                  <a:pt x="6493823" y="639288"/>
                  <a:pt x="5886202" y="817418"/>
                  <a:pt x="5533901" y="890649"/>
                </a:cubicBezTo>
                <a:cubicBezTo>
                  <a:pt x="5181600" y="963880"/>
                  <a:pt x="4957947" y="961901"/>
                  <a:pt x="4631376" y="985652"/>
                </a:cubicBezTo>
                <a:cubicBezTo>
                  <a:pt x="4304805" y="1009403"/>
                  <a:pt x="3914899" y="1029195"/>
                  <a:pt x="3574473" y="1033153"/>
                </a:cubicBezTo>
                <a:cubicBezTo>
                  <a:pt x="3234047" y="1037111"/>
                  <a:pt x="2891642" y="1023256"/>
                  <a:pt x="2588821" y="1009402"/>
                </a:cubicBezTo>
                <a:cubicBezTo>
                  <a:pt x="2286000" y="995548"/>
                  <a:pt x="2016826" y="983673"/>
                  <a:pt x="1757548" y="950026"/>
                </a:cubicBezTo>
                <a:cubicBezTo>
                  <a:pt x="1498270" y="916379"/>
                  <a:pt x="1252846" y="858982"/>
                  <a:pt x="1033153" y="807522"/>
                </a:cubicBezTo>
                <a:cubicBezTo>
                  <a:pt x="813460" y="756062"/>
                  <a:pt x="611579" y="722415"/>
                  <a:pt x="439387" y="641267"/>
                </a:cubicBezTo>
                <a:cubicBezTo>
                  <a:pt x="267195" y="560119"/>
                  <a:pt x="133597" y="440376"/>
                  <a:pt x="0" y="320634"/>
                </a:cubicBezTo>
              </a:path>
            </a:pathLst>
          </a:custGeom>
          <a:ln w="28575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mtClean="0">
              <a:solidFill>
                <a:srgbClr val="33434C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35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92" y="4697371"/>
            <a:ext cx="556206" cy="5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>
            <a:endCxn id="30" idx="1"/>
          </p:cNvCxnSpPr>
          <p:nvPr/>
        </p:nvCxnSpPr>
        <p:spPr bwMode="auto">
          <a:xfrm flipV="1">
            <a:off x="812852" y="4823586"/>
            <a:ext cx="1509729" cy="2265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endCxn id="29" idx="1"/>
          </p:cNvCxnSpPr>
          <p:nvPr/>
        </p:nvCxnSpPr>
        <p:spPr bwMode="auto">
          <a:xfrm flipV="1">
            <a:off x="827445" y="4455514"/>
            <a:ext cx="1010601" cy="5564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9" name="Picture 3" descr="X:\Comunicacao_Interna\Manual de Normas e Logotipo\simbolo Volkswagen_5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047" y="4272278"/>
            <a:ext cx="318094" cy="3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2378691" y="5274401"/>
            <a:ext cx="1628022" cy="26715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mtClean="0">
              <a:solidFill>
                <a:srgbClr val="33434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96008" y="4210555"/>
            <a:ext cx="1351092" cy="1371507"/>
            <a:chOff x="8048452" y="3444432"/>
            <a:chExt cx="1557069" cy="1477797"/>
          </a:xfrm>
          <a:solidFill>
            <a:srgbClr val="FF5353"/>
          </a:solidFill>
        </p:grpSpPr>
        <p:sp>
          <p:nvSpPr>
            <p:cNvPr id="35" name="Freeform 34"/>
            <p:cNvSpPr>
              <a:spLocks noChangeAspect="1"/>
            </p:cNvSpPr>
            <p:nvPr/>
          </p:nvSpPr>
          <p:spPr bwMode="auto">
            <a:xfrm rot="683728">
              <a:off x="8048452" y="3444432"/>
              <a:ext cx="1557069" cy="1477797"/>
            </a:xfrm>
            <a:custGeom>
              <a:avLst/>
              <a:gdLst>
                <a:gd name="T0" fmla="*/ 2147483647 w 4489"/>
                <a:gd name="T1" fmla="*/ 2147483647 h 3253"/>
                <a:gd name="T2" fmla="*/ 2147483647 w 4489"/>
                <a:gd name="T3" fmla="*/ 2147483647 h 3253"/>
                <a:gd name="T4" fmla="*/ 2147483647 w 4489"/>
                <a:gd name="T5" fmla="*/ 2147483647 h 3253"/>
                <a:gd name="T6" fmla="*/ 2147483647 w 4489"/>
                <a:gd name="T7" fmla="*/ 2147483647 h 3253"/>
                <a:gd name="T8" fmla="*/ 2147483647 w 4489"/>
                <a:gd name="T9" fmla="*/ 2147483647 h 3253"/>
                <a:gd name="T10" fmla="*/ 2147483647 w 4489"/>
                <a:gd name="T11" fmla="*/ 2147483647 h 3253"/>
                <a:gd name="T12" fmla="*/ 2147483647 w 4489"/>
                <a:gd name="T13" fmla="*/ 2147483647 h 3253"/>
                <a:gd name="T14" fmla="*/ 2147483647 w 4489"/>
                <a:gd name="T15" fmla="*/ 2147483647 h 3253"/>
                <a:gd name="T16" fmla="*/ 2147483647 w 4489"/>
                <a:gd name="T17" fmla="*/ 2147483647 h 3253"/>
                <a:gd name="T18" fmla="*/ 2147483647 w 4489"/>
                <a:gd name="T19" fmla="*/ 2147483647 h 3253"/>
                <a:gd name="T20" fmla="*/ 2147483647 w 4489"/>
                <a:gd name="T21" fmla="*/ 2147483647 h 3253"/>
                <a:gd name="T22" fmla="*/ 2147483647 w 4489"/>
                <a:gd name="T23" fmla="*/ 2147483647 h 3253"/>
                <a:gd name="T24" fmla="*/ 2147483647 w 4489"/>
                <a:gd name="T25" fmla="*/ 2147483647 h 3253"/>
                <a:gd name="T26" fmla="*/ 2147483647 w 4489"/>
                <a:gd name="T27" fmla="*/ 2147483647 h 3253"/>
                <a:gd name="T28" fmla="*/ 2147483647 w 4489"/>
                <a:gd name="T29" fmla="*/ 2147483647 h 3253"/>
                <a:gd name="T30" fmla="*/ 2147483647 w 4489"/>
                <a:gd name="T31" fmla="*/ 2147483647 h 3253"/>
                <a:gd name="T32" fmla="*/ 2147483647 w 4489"/>
                <a:gd name="T33" fmla="*/ 2147483647 h 3253"/>
                <a:gd name="T34" fmla="*/ 2147483647 w 4489"/>
                <a:gd name="T35" fmla="*/ 2147483647 h 3253"/>
                <a:gd name="T36" fmla="*/ 2147483647 w 4489"/>
                <a:gd name="T37" fmla="*/ 2147483647 h 3253"/>
                <a:gd name="T38" fmla="*/ 2147483647 w 4489"/>
                <a:gd name="T39" fmla="*/ 2147483647 h 3253"/>
                <a:gd name="T40" fmla="*/ 2147483647 w 4489"/>
                <a:gd name="T41" fmla="*/ 2147483647 h 3253"/>
                <a:gd name="T42" fmla="*/ 2147483647 w 4489"/>
                <a:gd name="T43" fmla="*/ 2147483647 h 3253"/>
                <a:gd name="T44" fmla="*/ 2147483647 w 4489"/>
                <a:gd name="T45" fmla="*/ 2147483647 h 3253"/>
                <a:gd name="T46" fmla="*/ 2147483647 w 4489"/>
                <a:gd name="T47" fmla="*/ 2147483647 h 3253"/>
                <a:gd name="T48" fmla="*/ 2147483647 w 4489"/>
                <a:gd name="T49" fmla="*/ 2147483647 h 3253"/>
                <a:gd name="T50" fmla="*/ 2147483647 w 4489"/>
                <a:gd name="T51" fmla="*/ 2147483647 h 3253"/>
                <a:gd name="T52" fmla="*/ 2147483647 w 4489"/>
                <a:gd name="T53" fmla="*/ 2147483647 h 3253"/>
                <a:gd name="T54" fmla="*/ 2147483647 w 4489"/>
                <a:gd name="T55" fmla="*/ 2147483647 h 3253"/>
                <a:gd name="T56" fmla="*/ 2147483647 w 4489"/>
                <a:gd name="T57" fmla="*/ 2147483647 h 3253"/>
                <a:gd name="T58" fmla="*/ 2147483647 w 4489"/>
                <a:gd name="T59" fmla="*/ 2147483647 h 3253"/>
                <a:gd name="T60" fmla="*/ 2147483647 w 4489"/>
                <a:gd name="T61" fmla="*/ 2147483647 h 3253"/>
                <a:gd name="T62" fmla="*/ 2147483647 w 4489"/>
                <a:gd name="T63" fmla="*/ 2147483647 h 3253"/>
                <a:gd name="T64" fmla="*/ 2147483647 w 4489"/>
                <a:gd name="T65" fmla="*/ 2147483647 h 3253"/>
                <a:gd name="T66" fmla="*/ 2147483647 w 4489"/>
                <a:gd name="T67" fmla="*/ 2147483647 h 3253"/>
                <a:gd name="T68" fmla="*/ 2147483647 w 4489"/>
                <a:gd name="T69" fmla="*/ 2147483647 h 3253"/>
                <a:gd name="T70" fmla="*/ 2147483647 w 4489"/>
                <a:gd name="T71" fmla="*/ 2147483647 h 3253"/>
                <a:gd name="T72" fmla="*/ 2147483647 w 4489"/>
                <a:gd name="T73" fmla="*/ 2147483647 h 3253"/>
                <a:gd name="T74" fmla="*/ 2147483647 w 4489"/>
                <a:gd name="T75" fmla="*/ 2147483647 h 3253"/>
                <a:gd name="T76" fmla="*/ 2147483647 w 4489"/>
                <a:gd name="T77" fmla="*/ 2147483647 h 3253"/>
                <a:gd name="T78" fmla="*/ 2147483647 w 4489"/>
                <a:gd name="T79" fmla="*/ 2147483647 h 3253"/>
                <a:gd name="T80" fmla="*/ 2147483647 w 4489"/>
                <a:gd name="T81" fmla="*/ 2147483647 h 3253"/>
                <a:gd name="T82" fmla="*/ 2147483647 w 4489"/>
                <a:gd name="T83" fmla="*/ 2147483647 h 3253"/>
                <a:gd name="T84" fmla="*/ 2147483647 w 4489"/>
                <a:gd name="T85" fmla="*/ 2147483647 h 3253"/>
                <a:gd name="T86" fmla="*/ 2147483647 w 4489"/>
                <a:gd name="T87" fmla="*/ 2147483647 h 3253"/>
                <a:gd name="T88" fmla="*/ 2147483647 w 4489"/>
                <a:gd name="T89" fmla="*/ 2147483647 h 3253"/>
                <a:gd name="T90" fmla="*/ 2147483647 w 4489"/>
                <a:gd name="T91" fmla="*/ 2147483647 h 3253"/>
                <a:gd name="T92" fmla="*/ 2147483647 w 4489"/>
                <a:gd name="T93" fmla="*/ 2147483647 h 3253"/>
                <a:gd name="T94" fmla="*/ 2147483647 w 4489"/>
                <a:gd name="T95" fmla="*/ 2147483647 h 3253"/>
                <a:gd name="T96" fmla="*/ 2147483647 w 4489"/>
                <a:gd name="T97" fmla="*/ 2147483647 h 3253"/>
                <a:gd name="T98" fmla="*/ 2147483647 w 4489"/>
                <a:gd name="T99" fmla="*/ 2147483647 h 3253"/>
                <a:gd name="T100" fmla="*/ 2147483647 w 4489"/>
                <a:gd name="T101" fmla="*/ 2147483647 h 3253"/>
                <a:gd name="T102" fmla="*/ 2147483647 w 4489"/>
                <a:gd name="T103" fmla="*/ 2147483647 h 3253"/>
                <a:gd name="T104" fmla="*/ 2147483647 w 4489"/>
                <a:gd name="T105" fmla="*/ 2147483647 h 3253"/>
                <a:gd name="T106" fmla="*/ 2147483647 w 4489"/>
                <a:gd name="T107" fmla="*/ 2147483647 h 3253"/>
                <a:gd name="T108" fmla="*/ 2147483647 w 4489"/>
                <a:gd name="T109" fmla="*/ 2147483647 h 3253"/>
                <a:gd name="T110" fmla="*/ 2147483647 w 4489"/>
                <a:gd name="T111" fmla="*/ 2147483647 h 3253"/>
                <a:gd name="T112" fmla="*/ 2147483647 w 4489"/>
                <a:gd name="T113" fmla="*/ 2147483647 h 3253"/>
                <a:gd name="T114" fmla="*/ 2147483647 w 4489"/>
                <a:gd name="T115" fmla="*/ 2147483647 h 3253"/>
                <a:gd name="T116" fmla="*/ 2147483647 w 4489"/>
                <a:gd name="T117" fmla="*/ 2147483647 h 3253"/>
                <a:gd name="T118" fmla="*/ 2147483647 w 4489"/>
                <a:gd name="T119" fmla="*/ 2147483647 h 32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9"/>
                <a:gd name="T181" fmla="*/ 0 h 3253"/>
                <a:gd name="T182" fmla="*/ 4489 w 4489"/>
                <a:gd name="T183" fmla="*/ 3253 h 32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9" h="3253">
                  <a:moveTo>
                    <a:pt x="1208" y="771"/>
                  </a:moveTo>
                  <a:lnTo>
                    <a:pt x="1131" y="787"/>
                  </a:lnTo>
                  <a:lnTo>
                    <a:pt x="1098" y="794"/>
                  </a:lnTo>
                  <a:lnTo>
                    <a:pt x="1082" y="818"/>
                  </a:lnTo>
                  <a:lnTo>
                    <a:pt x="1049" y="815"/>
                  </a:lnTo>
                  <a:lnTo>
                    <a:pt x="1026" y="838"/>
                  </a:lnTo>
                  <a:lnTo>
                    <a:pt x="1031" y="862"/>
                  </a:lnTo>
                  <a:lnTo>
                    <a:pt x="1020" y="884"/>
                  </a:lnTo>
                  <a:lnTo>
                    <a:pt x="1027" y="912"/>
                  </a:lnTo>
                  <a:lnTo>
                    <a:pt x="992" y="912"/>
                  </a:lnTo>
                  <a:lnTo>
                    <a:pt x="969" y="907"/>
                  </a:lnTo>
                  <a:lnTo>
                    <a:pt x="931" y="907"/>
                  </a:lnTo>
                  <a:lnTo>
                    <a:pt x="897" y="911"/>
                  </a:lnTo>
                  <a:lnTo>
                    <a:pt x="868" y="911"/>
                  </a:lnTo>
                  <a:lnTo>
                    <a:pt x="836" y="922"/>
                  </a:lnTo>
                  <a:lnTo>
                    <a:pt x="824" y="948"/>
                  </a:lnTo>
                  <a:lnTo>
                    <a:pt x="815" y="966"/>
                  </a:lnTo>
                  <a:lnTo>
                    <a:pt x="815" y="996"/>
                  </a:lnTo>
                  <a:lnTo>
                    <a:pt x="787" y="1021"/>
                  </a:lnTo>
                  <a:lnTo>
                    <a:pt x="796" y="1045"/>
                  </a:lnTo>
                  <a:lnTo>
                    <a:pt x="792" y="1076"/>
                  </a:lnTo>
                  <a:lnTo>
                    <a:pt x="752" y="1091"/>
                  </a:lnTo>
                  <a:lnTo>
                    <a:pt x="724" y="1070"/>
                  </a:lnTo>
                  <a:lnTo>
                    <a:pt x="701" y="1086"/>
                  </a:lnTo>
                  <a:lnTo>
                    <a:pt x="676" y="1082"/>
                  </a:lnTo>
                  <a:lnTo>
                    <a:pt x="641" y="1083"/>
                  </a:lnTo>
                  <a:lnTo>
                    <a:pt x="585" y="1099"/>
                  </a:lnTo>
                  <a:lnTo>
                    <a:pt x="578" y="1106"/>
                  </a:lnTo>
                  <a:lnTo>
                    <a:pt x="597" y="1128"/>
                  </a:lnTo>
                  <a:lnTo>
                    <a:pt x="627" y="1127"/>
                  </a:lnTo>
                  <a:lnTo>
                    <a:pt x="622" y="1176"/>
                  </a:lnTo>
                  <a:lnTo>
                    <a:pt x="618" y="1210"/>
                  </a:lnTo>
                  <a:lnTo>
                    <a:pt x="606" y="1252"/>
                  </a:lnTo>
                  <a:lnTo>
                    <a:pt x="618" y="1286"/>
                  </a:lnTo>
                  <a:lnTo>
                    <a:pt x="592" y="1297"/>
                  </a:lnTo>
                  <a:lnTo>
                    <a:pt x="583" y="1331"/>
                  </a:lnTo>
                  <a:lnTo>
                    <a:pt x="581" y="1354"/>
                  </a:lnTo>
                  <a:lnTo>
                    <a:pt x="548" y="1362"/>
                  </a:lnTo>
                  <a:lnTo>
                    <a:pt x="562" y="1392"/>
                  </a:lnTo>
                  <a:lnTo>
                    <a:pt x="520" y="1412"/>
                  </a:lnTo>
                  <a:lnTo>
                    <a:pt x="453" y="1409"/>
                  </a:lnTo>
                  <a:lnTo>
                    <a:pt x="418" y="1420"/>
                  </a:lnTo>
                  <a:lnTo>
                    <a:pt x="377" y="1450"/>
                  </a:lnTo>
                  <a:lnTo>
                    <a:pt x="346" y="1454"/>
                  </a:lnTo>
                  <a:lnTo>
                    <a:pt x="314" y="1448"/>
                  </a:lnTo>
                  <a:lnTo>
                    <a:pt x="242" y="1459"/>
                  </a:lnTo>
                  <a:lnTo>
                    <a:pt x="247" y="1489"/>
                  </a:lnTo>
                  <a:lnTo>
                    <a:pt x="240" y="1520"/>
                  </a:lnTo>
                  <a:lnTo>
                    <a:pt x="211" y="1534"/>
                  </a:lnTo>
                  <a:lnTo>
                    <a:pt x="160" y="1479"/>
                  </a:lnTo>
                  <a:lnTo>
                    <a:pt x="140" y="1479"/>
                  </a:lnTo>
                  <a:lnTo>
                    <a:pt x="89" y="1500"/>
                  </a:lnTo>
                  <a:lnTo>
                    <a:pt x="61" y="1513"/>
                  </a:lnTo>
                  <a:lnTo>
                    <a:pt x="33" y="1514"/>
                  </a:lnTo>
                  <a:lnTo>
                    <a:pt x="16" y="1540"/>
                  </a:lnTo>
                  <a:lnTo>
                    <a:pt x="9" y="1565"/>
                  </a:lnTo>
                  <a:lnTo>
                    <a:pt x="19" y="1595"/>
                  </a:lnTo>
                  <a:lnTo>
                    <a:pt x="0" y="1617"/>
                  </a:lnTo>
                  <a:lnTo>
                    <a:pt x="3" y="1641"/>
                  </a:lnTo>
                  <a:lnTo>
                    <a:pt x="23" y="1679"/>
                  </a:lnTo>
                  <a:lnTo>
                    <a:pt x="38" y="1653"/>
                  </a:lnTo>
                  <a:lnTo>
                    <a:pt x="77" y="1679"/>
                  </a:lnTo>
                  <a:lnTo>
                    <a:pt x="81" y="1705"/>
                  </a:lnTo>
                  <a:lnTo>
                    <a:pt x="95" y="1729"/>
                  </a:lnTo>
                  <a:lnTo>
                    <a:pt x="81" y="1773"/>
                  </a:lnTo>
                  <a:lnTo>
                    <a:pt x="31" y="1798"/>
                  </a:lnTo>
                  <a:lnTo>
                    <a:pt x="3" y="1816"/>
                  </a:lnTo>
                  <a:lnTo>
                    <a:pt x="16" y="1839"/>
                  </a:lnTo>
                  <a:lnTo>
                    <a:pt x="19" y="1873"/>
                  </a:lnTo>
                  <a:lnTo>
                    <a:pt x="51" y="1878"/>
                  </a:lnTo>
                  <a:lnTo>
                    <a:pt x="82" y="1860"/>
                  </a:lnTo>
                  <a:lnTo>
                    <a:pt x="109" y="1863"/>
                  </a:lnTo>
                  <a:lnTo>
                    <a:pt x="128" y="1897"/>
                  </a:lnTo>
                  <a:lnTo>
                    <a:pt x="156" y="1908"/>
                  </a:lnTo>
                  <a:lnTo>
                    <a:pt x="170" y="1933"/>
                  </a:lnTo>
                  <a:lnTo>
                    <a:pt x="212" y="1949"/>
                  </a:lnTo>
                  <a:lnTo>
                    <a:pt x="214" y="1971"/>
                  </a:lnTo>
                  <a:lnTo>
                    <a:pt x="197" y="2004"/>
                  </a:lnTo>
                  <a:lnTo>
                    <a:pt x="235" y="2015"/>
                  </a:lnTo>
                  <a:lnTo>
                    <a:pt x="295" y="1994"/>
                  </a:lnTo>
                  <a:lnTo>
                    <a:pt x="320" y="1990"/>
                  </a:lnTo>
                  <a:lnTo>
                    <a:pt x="349" y="1949"/>
                  </a:lnTo>
                  <a:lnTo>
                    <a:pt x="372" y="1977"/>
                  </a:lnTo>
                  <a:lnTo>
                    <a:pt x="395" y="1994"/>
                  </a:lnTo>
                  <a:lnTo>
                    <a:pt x="418" y="1969"/>
                  </a:lnTo>
                  <a:lnTo>
                    <a:pt x="448" y="1985"/>
                  </a:lnTo>
                  <a:lnTo>
                    <a:pt x="486" y="2001"/>
                  </a:lnTo>
                  <a:lnTo>
                    <a:pt x="488" y="2046"/>
                  </a:lnTo>
                  <a:lnTo>
                    <a:pt x="479" y="2095"/>
                  </a:lnTo>
                  <a:lnTo>
                    <a:pt x="465" y="2119"/>
                  </a:lnTo>
                  <a:lnTo>
                    <a:pt x="386" y="2119"/>
                  </a:lnTo>
                  <a:lnTo>
                    <a:pt x="407" y="2194"/>
                  </a:lnTo>
                  <a:lnTo>
                    <a:pt x="404" y="2218"/>
                  </a:lnTo>
                  <a:lnTo>
                    <a:pt x="383" y="2245"/>
                  </a:lnTo>
                  <a:lnTo>
                    <a:pt x="356" y="2241"/>
                  </a:lnTo>
                  <a:lnTo>
                    <a:pt x="335" y="2215"/>
                  </a:lnTo>
                  <a:lnTo>
                    <a:pt x="293" y="2217"/>
                  </a:lnTo>
                  <a:lnTo>
                    <a:pt x="286" y="2241"/>
                  </a:lnTo>
                  <a:lnTo>
                    <a:pt x="295" y="2269"/>
                  </a:lnTo>
                  <a:lnTo>
                    <a:pt x="323" y="2294"/>
                  </a:lnTo>
                  <a:lnTo>
                    <a:pt x="320" y="2338"/>
                  </a:lnTo>
                  <a:lnTo>
                    <a:pt x="335" y="2370"/>
                  </a:lnTo>
                  <a:lnTo>
                    <a:pt x="374" y="2370"/>
                  </a:lnTo>
                  <a:lnTo>
                    <a:pt x="407" y="2370"/>
                  </a:lnTo>
                  <a:lnTo>
                    <a:pt x="430" y="2387"/>
                  </a:lnTo>
                  <a:lnTo>
                    <a:pt x="458" y="2406"/>
                  </a:lnTo>
                  <a:lnTo>
                    <a:pt x="488" y="2434"/>
                  </a:lnTo>
                  <a:lnTo>
                    <a:pt x="541" y="2444"/>
                  </a:lnTo>
                  <a:lnTo>
                    <a:pt x="581" y="2444"/>
                  </a:lnTo>
                  <a:lnTo>
                    <a:pt x="627" y="2432"/>
                  </a:lnTo>
                  <a:lnTo>
                    <a:pt x="641" y="2432"/>
                  </a:lnTo>
                  <a:lnTo>
                    <a:pt x="666" y="2445"/>
                  </a:lnTo>
                  <a:lnTo>
                    <a:pt x="692" y="2476"/>
                  </a:lnTo>
                  <a:lnTo>
                    <a:pt x="731" y="2506"/>
                  </a:lnTo>
                  <a:lnTo>
                    <a:pt x="766" y="2514"/>
                  </a:lnTo>
                  <a:lnTo>
                    <a:pt x="794" y="2527"/>
                  </a:lnTo>
                  <a:lnTo>
                    <a:pt x="815" y="2540"/>
                  </a:lnTo>
                  <a:lnTo>
                    <a:pt x="838" y="2561"/>
                  </a:lnTo>
                  <a:lnTo>
                    <a:pt x="845" y="2568"/>
                  </a:lnTo>
                  <a:lnTo>
                    <a:pt x="859" y="2590"/>
                  </a:lnTo>
                  <a:lnTo>
                    <a:pt x="901" y="2609"/>
                  </a:lnTo>
                  <a:lnTo>
                    <a:pt x="924" y="2634"/>
                  </a:lnTo>
                  <a:lnTo>
                    <a:pt x="948" y="2654"/>
                  </a:lnTo>
                  <a:lnTo>
                    <a:pt x="975" y="2683"/>
                  </a:lnTo>
                  <a:lnTo>
                    <a:pt x="1005" y="2683"/>
                  </a:lnTo>
                  <a:lnTo>
                    <a:pt x="1033" y="2675"/>
                  </a:lnTo>
                  <a:lnTo>
                    <a:pt x="1047" y="2674"/>
                  </a:lnTo>
                  <a:lnTo>
                    <a:pt x="1063" y="2679"/>
                  </a:lnTo>
                  <a:lnTo>
                    <a:pt x="1138" y="2707"/>
                  </a:lnTo>
                  <a:lnTo>
                    <a:pt x="1182" y="2719"/>
                  </a:lnTo>
                  <a:lnTo>
                    <a:pt x="1217" y="2698"/>
                  </a:lnTo>
                  <a:lnTo>
                    <a:pt x="1251" y="2691"/>
                  </a:lnTo>
                  <a:lnTo>
                    <a:pt x="1275" y="2661"/>
                  </a:lnTo>
                  <a:lnTo>
                    <a:pt x="1308" y="2661"/>
                  </a:lnTo>
                  <a:lnTo>
                    <a:pt x="1328" y="2657"/>
                  </a:lnTo>
                  <a:lnTo>
                    <a:pt x="1349" y="2657"/>
                  </a:lnTo>
                  <a:lnTo>
                    <a:pt x="1410" y="2672"/>
                  </a:lnTo>
                  <a:lnTo>
                    <a:pt x="1442" y="2672"/>
                  </a:lnTo>
                  <a:lnTo>
                    <a:pt x="1479" y="2681"/>
                  </a:lnTo>
                  <a:lnTo>
                    <a:pt x="1509" y="2703"/>
                  </a:lnTo>
                  <a:lnTo>
                    <a:pt x="1514" y="2726"/>
                  </a:lnTo>
                  <a:lnTo>
                    <a:pt x="1495" y="2762"/>
                  </a:lnTo>
                  <a:lnTo>
                    <a:pt x="1507" y="2785"/>
                  </a:lnTo>
                  <a:lnTo>
                    <a:pt x="1549" y="2779"/>
                  </a:lnTo>
                  <a:lnTo>
                    <a:pt x="1577" y="2747"/>
                  </a:lnTo>
                  <a:lnTo>
                    <a:pt x="1593" y="2717"/>
                  </a:lnTo>
                  <a:lnTo>
                    <a:pt x="1635" y="2703"/>
                  </a:lnTo>
                  <a:lnTo>
                    <a:pt x="1665" y="2722"/>
                  </a:lnTo>
                  <a:lnTo>
                    <a:pt x="1695" y="2722"/>
                  </a:lnTo>
                  <a:lnTo>
                    <a:pt x="1702" y="2702"/>
                  </a:lnTo>
                  <a:lnTo>
                    <a:pt x="1669" y="2696"/>
                  </a:lnTo>
                  <a:lnTo>
                    <a:pt x="1688" y="2659"/>
                  </a:lnTo>
                  <a:lnTo>
                    <a:pt x="1727" y="2638"/>
                  </a:lnTo>
                  <a:lnTo>
                    <a:pt x="1755" y="2602"/>
                  </a:lnTo>
                  <a:lnTo>
                    <a:pt x="1795" y="2583"/>
                  </a:lnTo>
                  <a:lnTo>
                    <a:pt x="1842" y="2581"/>
                  </a:lnTo>
                  <a:lnTo>
                    <a:pt x="1862" y="2585"/>
                  </a:lnTo>
                  <a:lnTo>
                    <a:pt x="1911" y="2579"/>
                  </a:lnTo>
                  <a:lnTo>
                    <a:pt x="1962" y="2569"/>
                  </a:lnTo>
                  <a:lnTo>
                    <a:pt x="1987" y="2566"/>
                  </a:lnTo>
                  <a:lnTo>
                    <a:pt x="2015" y="2588"/>
                  </a:lnTo>
                  <a:lnTo>
                    <a:pt x="2052" y="2650"/>
                  </a:lnTo>
                  <a:lnTo>
                    <a:pt x="2078" y="2613"/>
                  </a:lnTo>
                  <a:lnTo>
                    <a:pt x="2152" y="2613"/>
                  </a:lnTo>
                  <a:lnTo>
                    <a:pt x="2189" y="2609"/>
                  </a:lnTo>
                  <a:lnTo>
                    <a:pt x="2196" y="2628"/>
                  </a:lnTo>
                  <a:lnTo>
                    <a:pt x="2220" y="2662"/>
                  </a:lnTo>
                  <a:lnTo>
                    <a:pt x="2231" y="2681"/>
                  </a:lnTo>
                  <a:lnTo>
                    <a:pt x="2254" y="2743"/>
                  </a:lnTo>
                  <a:lnTo>
                    <a:pt x="2269" y="2782"/>
                  </a:lnTo>
                  <a:lnTo>
                    <a:pt x="2238" y="2846"/>
                  </a:lnTo>
                  <a:lnTo>
                    <a:pt x="2217" y="2901"/>
                  </a:lnTo>
                  <a:lnTo>
                    <a:pt x="2192" y="2954"/>
                  </a:lnTo>
                  <a:lnTo>
                    <a:pt x="2166" y="2980"/>
                  </a:lnTo>
                  <a:lnTo>
                    <a:pt x="2146" y="3011"/>
                  </a:lnTo>
                  <a:lnTo>
                    <a:pt x="2122" y="3040"/>
                  </a:lnTo>
                  <a:lnTo>
                    <a:pt x="2111" y="3075"/>
                  </a:lnTo>
                  <a:lnTo>
                    <a:pt x="2122" y="3108"/>
                  </a:lnTo>
                  <a:lnTo>
                    <a:pt x="2160" y="3092"/>
                  </a:lnTo>
                  <a:lnTo>
                    <a:pt x="2174" y="3040"/>
                  </a:lnTo>
                  <a:lnTo>
                    <a:pt x="2210" y="3039"/>
                  </a:lnTo>
                  <a:lnTo>
                    <a:pt x="2243" y="3059"/>
                  </a:lnTo>
                  <a:lnTo>
                    <a:pt x="2254" y="3035"/>
                  </a:lnTo>
                  <a:lnTo>
                    <a:pt x="2282" y="3023"/>
                  </a:lnTo>
                  <a:lnTo>
                    <a:pt x="2297" y="3050"/>
                  </a:lnTo>
                  <a:lnTo>
                    <a:pt x="2312" y="3109"/>
                  </a:lnTo>
                  <a:lnTo>
                    <a:pt x="2341" y="3114"/>
                  </a:lnTo>
                  <a:lnTo>
                    <a:pt x="2362" y="3143"/>
                  </a:lnTo>
                  <a:lnTo>
                    <a:pt x="2369" y="3163"/>
                  </a:lnTo>
                  <a:lnTo>
                    <a:pt x="2333" y="3192"/>
                  </a:lnTo>
                  <a:lnTo>
                    <a:pt x="2297" y="3207"/>
                  </a:lnTo>
                  <a:lnTo>
                    <a:pt x="2334" y="3219"/>
                  </a:lnTo>
                  <a:lnTo>
                    <a:pt x="2355" y="3215"/>
                  </a:lnTo>
                  <a:lnTo>
                    <a:pt x="2387" y="3216"/>
                  </a:lnTo>
                  <a:lnTo>
                    <a:pt x="2413" y="3252"/>
                  </a:lnTo>
                  <a:lnTo>
                    <a:pt x="2450" y="3232"/>
                  </a:lnTo>
                  <a:lnTo>
                    <a:pt x="2496" y="3221"/>
                  </a:lnTo>
                  <a:lnTo>
                    <a:pt x="2506" y="3225"/>
                  </a:lnTo>
                  <a:lnTo>
                    <a:pt x="2522" y="3252"/>
                  </a:lnTo>
                  <a:lnTo>
                    <a:pt x="2552" y="3243"/>
                  </a:lnTo>
                  <a:lnTo>
                    <a:pt x="2564" y="3161"/>
                  </a:lnTo>
                  <a:lnTo>
                    <a:pt x="2573" y="3139"/>
                  </a:lnTo>
                  <a:lnTo>
                    <a:pt x="2580" y="3129"/>
                  </a:lnTo>
                  <a:lnTo>
                    <a:pt x="2628" y="3129"/>
                  </a:lnTo>
                  <a:lnTo>
                    <a:pt x="2668" y="3115"/>
                  </a:lnTo>
                  <a:lnTo>
                    <a:pt x="2707" y="3104"/>
                  </a:lnTo>
                  <a:lnTo>
                    <a:pt x="2733" y="3104"/>
                  </a:lnTo>
                  <a:lnTo>
                    <a:pt x="2775" y="3091"/>
                  </a:lnTo>
                  <a:lnTo>
                    <a:pt x="2809" y="3085"/>
                  </a:lnTo>
                  <a:lnTo>
                    <a:pt x="2819" y="3085"/>
                  </a:lnTo>
                  <a:lnTo>
                    <a:pt x="2865" y="3114"/>
                  </a:lnTo>
                  <a:lnTo>
                    <a:pt x="2863" y="3080"/>
                  </a:lnTo>
                  <a:lnTo>
                    <a:pt x="2893" y="3073"/>
                  </a:lnTo>
                  <a:lnTo>
                    <a:pt x="2921" y="3047"/>
                  </a:lnTo>
                  <a:lnTo>
                    <a:pt x="2914" y="3023"/>
                  </a:lnTo>
                  <a:lnTo>
                    <a:pt x="2953" y="3012"/>
                  </a:lnTo>
                  <a:lnTo>
                    <a:pt x="2988" y="3018"/>
                  </a:lnTo>
                  <a:lnTo>
                    <a:pt x="3011" y="3040"/>
                  </a:lnTo>
                  <a:lnTo>
                    <a:pt x="3004" y="3067"/>
                  </a:lnTo>
                  <a:lnTo>
                    <a:pt x="3018" y="3092"/>
                  </a:lnTo>
                  <a:lnTo>
                    <a:pt x="3051" y="3114"/>
                  </a:lnTo>
                  <a:lnTo>
                    <a:pt x="3088" y="3128"/>
                  </a:lnTo>
                  <a:lnTo>
                    <a:pt x="3120" y="3149"/>
                  </a:lnTo>
                  <a:lnTo>
                    <a:pt x="3178" y="3187"/>
                  </a:lnTo>
                  <a:lnTo>
                    <a:pt x="3199" y="3192"/>
                  </a:lnTo>
                  <a:lnTo>
                    <a:pt x="3218" y="3163"/>
                  </a:lnTo>
                  <a:lnTo>
                    <a:pt x="3248" y="3160"/>
                  </a:lnTo>
                  <a:lnTo>
                    <a:pt x="3271" y="3114"/>
                  </a:lnTo>
                  <a:lnTo>
                    <a:pt x="3300" y="3114"/>
                  </a:lnTo>
                  <a:lnTo>
                    <a:pt x="3330" y="3140"/>
                  </a:lnTo>
                  <a:lnTo>
                    <a:pt x="3371" y="3118"/>
                  </a:lnTo>
                  <a:lnTo>
                    <a:pt x="3402" y="3108"/>
                  </a:lnTo>
                  <a:lnTo>
                    <a:pt x="3411" y="3135"/>
                  </a:lnTo>
                  <a:lnTo>
                    <a:pt x="3404" y="3154"/>
                  </a:lnTo>
                  <a:lnTo>
                    <a:pt x="3413" y="3191"/>
                  </a:lnTo>
                  <a:lnTo>
                    <a:pt x="3439" y="3208"/>
                  </a:lnTo>
                  <a:lnTo>
                    <a:pt x="3434" y="3181"/>
                  </a:lnTo>
                  <a:lnTo>
                    <a:pt x="3448" y="3156"/>
                  </a:lnTo>
                  <a:lnTo>
                    <a:pt x="3439" y="3135"/>
                  </a:lnTo>
                  <a:lnTo>
                    <a:pt x="3469" y="3121"/>
                  </a:lnTo>
                  <a:lnTo>
                    <a:pt x="3469" y="3149"/>
                  </a:lnTo>
                  <a:lnTo>
                    <a:pt x="3497" y="3143"/>
                  </a:lnTo>
                  <a:lnTo>
                    <a:pt x="3520" y="3132"/>
                  </a:lnTo>
                  <a:lnTo>
                    <a:pt x="3515" y="3108"/>
                  </a:lnTo>
                  <a:lnTo>
                    <a:pt x="3525" y="3081"/>
                  </a:lnTo>
                  <a:lnTo>
                    <a:pt x="3557" y="3077"/>
                  </a:lnTo>
                  <a:lnTo>
                    <a:pt x="3606" y="3064"/>
                  </a:lnTo>
                  <a:lnTo>
                    <a:pt x="3643" y="3064"/>
                  </a:lnTo>
                  <a:lnTo>
                    <a:pt x="3668" y="3050"/>
                  </a:lnTo>
                  <a:lnTo>
                    <a:pt x="3696" y="3051"/>
                  </a:lnTo>
                  <a:lnTo>
                    <a:pt x="3713" y="3029"/>
                  </a:lnTo>
                  <a:lnTo>
                    <a:pt x="3703" y="2992"/>
                  </a:lnTo>
                  <a:lnTo>
                    <a:pt x="3729" y="2981"/>
                  </a:lnTo>
                  <a:lnTo>
                    <a:pt x="3733" y="2949"/>
                  </a:lnTo>
                  <a:lnTo>
                    <a:pt x="3759" y="2940"/>
                  </a:lnTo>
                  <a:lnTo>
                    <a:pt x="3775" y="2964"/>
                  </a:lnTo>
                  <a:lnTo>
                    <a:pt x="3794" y="2984"/>
                  </a:lnTo>
                  <a:lnTo>
                    <a:pt x="3803" y="3012"/>
                  </a:lnTo>
                  <a:lnTo>
                    <a:pt x="3819" y="2984"/>
                  </a:lnTo>
                  <a:lnTo>
                    <a:pt x="3852" y="2963"/>
                  </a:lnTo>
                  <a:lnTo>
                    <a:pt x="3899" y="2947"/>
                  </a:lnTo>
                  <a:lnTo>
                    <a:pt x="3938" y="2933"/>
                  </a:lnTo>
                  <a:lnTo>
                    <a:pt x="3964" y="2918"/>
                  </a:lnTo>
                  <a:lnTo>
                    <a:pt x="3982" y="2922"/>
                  </a:lnTo>
                  <a:lnTo>
                    <a:pt x="4000" y="2927"/>
                  </a:lnTo>
                  <a:lnTo>
                    <a:pt x="4022" y="2889"/>
                  </a:lnTo>
                  <a:lnTo>
                    <a:pt x="4012" y="2832"/>
                  </a:lnTo>
                  <a:lnTo>
                    <a:pt x="4040" y="2836"/>
                  </a:lnTo>
                  <a:lnTo>
                    <a:pt x="4063" y="2808"/>
                  </a:lnTo>
                  <a:lnTo>
                    <a:pt x="4072" y="2782"/>
                  </a:lnTo>
                  <a:lnTo>
                    <a:pt x="4107" y="2791"/>
                  </a:lnTo>
                  <a:lnTo>
                    <a:pt x="4124" y="2768"/>
                  </a:lnTo>
                  <a:lnTo>
                    <a:pt x="4130" y="2702"/>
                  </a:lnTo>
                  <a:lnTo>
                    <a:pt x="4142" y="2681"/>
                  </a:lnTo>
                  <a:lnTo>
                    <a:pt x="4172" y="2696"/>
                  </a:lnTo>
                  <a:lnTo>
                    <a:pt x="4223" y="2674"/>
                  </a:lnTo>
                  <a:lnTo>
                    <a:pt x="4189" y="2668"/>
                  </a:lnTo>
                  <a:lnTo>
                    <a:pt x="4214" y="2626"/>
                  </a:lnTo>
                  <a:lnTo>
                    <a:pt x="4230" y="2610"/>
                  </a:lnTo>
                  <a:lnTo>
                    <a:pt x="4246" y="2581"/>
                  </a:lnTo>
                  <a:lnTo>
                    <a:pt x="4230" y="2562"/>
                  </a:lnTo>
                  <a:lnTo>
                    <a:pt x="4247" y="2534"/>
                  </a:lnTo>
                  <a:lnTo>
                    <a:pt x="4246" y="2509"/>
                  </a:lnTo>
                  <a:lnTo>
                    <a:pt x="4223" y="2510"/>
                  </a:lnTo>
                  <a:lnTo>
                    <a:pt x="4210" y="2482"/>
                  </a:lnTo>
                  <a:lnTo>
                    <a:pt x="4233" y="2454"/>
                  </a:lnTo>
                  <a:lnTo>
                    <a:pt x="4251" y="2476"/>
                  </a:lnTo>
                  <a:lnTo>
                    <a:pt x="4258" y="2428"/>
                  </a:lnTo>
                  <a:lnTo>
                    <a:pt x="4268" y="2403"/>
                  </a:lnTo>
                  <a:lnTo>
                    <a:pt x="4277" y="2399"/>
                  </a:lnTo>
                  <a:lnTo>
                    <a:pt x="4302" y="2393"/>
                  </a:lnTo>
                  <a:lnTo>
                    <a:pt x="4298" y="2368"/>
                  </a:lnTo>
                  <a:lnTo>
                    <a:pt x="4270" y="2365"/>
                  </a:lnTo>
                  <a:lnTo>
                    <a:pt x="4275" y="2345"/>
                  </a:lnTo>
                  <a:lnTo>
                    <a:pt x="4275" y="2330"/>
                  </a:lnTo>
                  <a:lnTo>
                    <a:pt x="4281" y="2311"/>
                  </a:lnTo>
                  <a:lnTo>
                    <a:pt x="4311" y="2286"/>
                  </a:lnTo>
                  <a:lnTo>
                    <a:pt x="4340" y="2270"/>
                  </a:lnTo>
                  <a:lnTo>
                    <a:pt x="4356" y="2251"/>
                  </a:lnTo>
                  <a:lnTo>
                    <a:pt x="4342" y="2218"/>
                  </a:lnTo>
                  <a:lnTo>
                    <a:pt x="4325" y="2196"/>
                  </a:lnTo>
                  <a:lnTo>
                    <a:pt x="4347" y="2170"/>
                  </a:lnTo>
                  <a:lnTo>
                    <a:pt x="4323" y="2170"/>
                  </a:lnTo>
                  <a:lnTo>
                    <a:pt x="4325" y="2149"/>
                  </a:lnTo>
                  <a:lnTo>
                    <a:pt x="4296" y="2141"/>
                  </a:lnTo>
                  <a:lnTo>
                    <a:pt x="4267" y="2129"/>
                  </a:lnTo>
                  <a:lnTo>
                    <a:pt x="4237" y="2155"/>
                  </a:lnTo>
                  <a:lnTo>
                    <a:pt x="4214" y="2148"/>
                  </a:lnTo>
                  <a:lnTo>
                    <a:pt x="4182" y="2149"/>
                  </a:lnTo>
                  <a:lnTo>
                    <a:pt x="4145" y="2135"/>
                  </a:lnTo>
                  <a:lnTo>
                    <a:pt x="4168" y="2111"/>
                  </a:lnTo>
                  <a:lnTo>
                    <a:pt x="4203" y="2117"/>
                  </a:lnTo>
                  <a:lnTo>
                    <a:pt x="4231" y="2090"/>
                  </a:lnTo>
                  <a:lnTo>
                    <a:pt x="4260" y="2083"/>
                  </a:lnTo>
                  <a:lnTo>
                    <a:pt x="4261" y="2062"/>
                  </a:lnTo>
                  <a:lnTo>
                    <a:pt x="4274" y="2035"/>
                  </a:lnTo>
                  <a:lnTo>
                    <a:pt x="4274" y="2012"/>
                  </a:lnTo>
                  <a:lnTo>
                    <a:pt x="4240" y="1995"/>
                  </a:lnTo>
                  <a:lnTo>
                    <a:pt x="4214" y="1984"/>
                  </a:lnTo>
                  <a:lnTo>
                    <a:pt x="4210" y="1960"/>
                  </a:lnTo>
                  <a:lnTo>
                    <a:pt x="4168" y="1919"/>
                  </a:lnTo>
                  <a:lnTo>
                    <a:pt x="4128" y="1887"/>
                  </a:lnTo>
                  <a:lnTo>
                    <a:pt x="4098" y="1878"/>
                  </a:lnTo>
                  <a:lnTo>
                    <a:pt x="4065" y="1854"/>
                  </a:lnTo>
                  <a:lnTo>
                    <a:pt x="4051" y="1833"/>
                  </a:lnTo>
                  <a:lnTo>
                    <a:pt x="4022" y="1816"/>
                  </a:lnTo>
                  <a:lnTo>
                    <a:pt x="3993" y="1822"/>
                  </a:lnTo>
                  <a:lnTo>
                    <a:pt x="3989" y="1797"/>
                  </a:lnTo>
                  <a:lnTo>
                    <a:pt x="3996" y="1768"/>
                  </a:lnTo>
                  <a:lnTo>
                    <a:pt x="3964" y="1768"/>
                  </a:lnTo>
                  <a:lnTo>
                    <a:pt x="3933" y="1750"/>
                  </a:lnTo>
                  <a:lnTo>
                    <a:pt x="3912" y="1726"/>
                  </a:lnTo>
                  <a:lnTo>
                    <a:pt x="3912" y="1687"/>
                  </a:lnTo>
                  <a:lnTo>
                    <a:pt x="3938" y="1658"/>
                  </a:lnTo>
                  <a:lnTo>
                    <a:pt x="3970" y="1670"/>
                  </a:lnTo>
                  <a:lnTo>
                    <a:pt x="3972" y="1633"/>
                  </a:lnTo>
                  <a:lnTo>
                    <a:pt x="3963" y="1606"/>
                  </a:lnTo>
                  <a:lnTo>
                    <a:pt x="3968" y="1582"/>
                  </a:lnTo>
                  <a:lnTo>
                    <a:pt x="3993" y="1599"/>
                  </a:lnTo>
                  <a:lnTo>
                    <a:pt x="4022" y="1578"/>
                  </a:lnTo>
                  <a:lnTo>
                    <a:pt x="4005" y="1554"/>
                  </a:lnTo>
                  <a:lnTo>
                    <a:pt x="4022" y="1524"/>
                  </a:lnTo>
                  <a:lnTo>
                    <a:pt x="4033" y="1491"/>
                  </a:lnTo>
                  <a:lnTo>
                    <a:pt x="4063" y="1493"/>
                  </a:lnTo>
                  <a:lnTo>
                    <a:pt x="4091" y="1450"/>
                  </a:lnTo>
                  <a:lnTo>
                    <a:pt x="4072" y="1452"/>
                  </a:lnTo>
                  <a:lnTo>
                    <a:pt x="4052" y="1455"/>
                  </a:lnTo>
                  <a:lnTo>
                    <a:pt x="4026" y="1465"/>
                  </a:lnTo>
                  <a:lnTo>
                    <a:pt x="3991" y="1467"/>
                  </a:lnTo>
                  <a:lnTo>
                    <a:pt x="3968" y="1461"/>
                  </a:lnTo>
                  <a:lnTo>
                    <a:pt x="3928" y="1450"/>
                  </a:lnTo>
                  <a:lnTo>
                    <a:pt x="3907" y="1469"/>
                  </a:lnTo>
                  <a:lnTo>
                    <a:pt x="3905" y="1496"/>
                  </a:lnTo>
                  <a:lnTo>
                    <a:pt x="3873" y="1510"/>
                  </a:lnTo>
                  <a:lnTo>
                    <a:pt x="3887" y="1547"/>
                  </a:lnTo>
                  <a:lnTo>
                    <a:pt x="3852" y="1546"/>
                  </a:lnTo>
                  <a:lnTo>
                    <a:pt x="3822" y="1547"/>
                  </a:lnTo>
                  <a:lnTo>
                    <a:pt x="3796" y="1557"/>
                  </a:lnTo>
                  <a:lnTo>
                    <a:pt x="3789" y="1519"/>
                  </a:lnTo>
                  <a:lnTo>
                    <a:pt x="3780" y="1493"/>
                  </a:lnTo>
                  <a:lnTo>
                    <a:pt x="3752" y="1500"/>
                  </a:lnTo>
                  <a:lnTo>
                    <a:pt x="3664" y="1465"/>
                  </a:lnTo>
                  <a:lnTo>
                    <a:pt x="3650" y="1430"/>
                  </a:lnTo>
                  <a:lnTo>
                    <a:pt x="3659" y="1403"/>
                  </a:lnTo>
                  <a:lnTo>
                    <a:pt x="3689" y="1403"/>
                  </a:lnTo>
                  <a:lnTo>
                    <a:pt x="3696" y="1378"/>
                  </a:lnTo>
                  <a:lnTo>
                    <a:pt x="3724" y="1383"/>
                  </a:lnTo>
                  <a:lnTo>
                    <a:pt x="3724" y="1409"/>
                  </a:lnTo>
                  <a:lnTo>
                    <a:pt x="3754" y="1385"/>
                  </a:lnTo>
                  <a:lnTo>
                    <a:pt x="3759" y="1350"/>
                  </a:lnTo>
                  <a:lnTo>
                    <a:pt x="3754" y="1320"/>
                  </a:lnTo>
                  <a:lnTo>
                    <a:pt x="3768" y="1285"/>
                  </a:lnTo>
                  <a:lnTo>
                    <a:pt x="3796" y="1273"/>
                  </a:lnTo>
                  <a:lnTo>
                    <a:pt x="3829" y="1285"/>
                  </a:lnTo>
                  <a:lnTo>
                    <a:pt x="3838" y="1258"/>
                  </a:lnTo>
                  <a:lnTo>
                    <a:pt x="3859" y="1223"/>
                  </a:lnTo>
                  <a:lnTo>
                    <a:pt x="3880" y="1185"/>
                  </a:lnTo>
                  <a:lnTo>
                    <a:pt x="3863" y="1156"/>
                  </a:lnTo>
                  <a:lnTo>
                    <a:pt x="3898" y="1122"/>
                  </a:lnTo>
                  <a:lnTo>
                    <a:pt x="3931" y="1124"/>
                  </a:lnTo>
                  <a:lnTo>
                    <a:pt x="3954" y="1132"/>
                  </a:lnTo>
                  <a:lnTo>
                    <a:pt x="3956" y="1151"/>
                  </a:lnTo>
                  <a:lnTo>
                    <a:pt x="3956" y="1165"/>
                  </a:lnTo>
                  <a:lnTo>
                    <a:pt x="3947" y="1186"/>
                  </a:lnTo>
                  <a:lnTo>
                    <a:pt x="3986" y="1196"/>
                  </a:lnTo>
                  <a:lnTo>
                    <a:pt x="3964" y="1217"/>
                  </a:lnTo>
                  <a:lnTo>
                    <a:pt x="3940" y="1217"/>
                  </a:lnTo>
                  <a:lnTo>
                    <a:pt x="3947" y="1252"/>
                  </a:lnTo>
                  <a:lnTo>
                    <a:pt x="3943" y="1286"/>
                  </a:lnTo>
                  <a:lnTo>
                    <a:pt x="3970" y="1296"/>
                  </a:lnTo>
                  <a:lnTo>
                    <a:pt x="3977" y="1293"/>
                  </a:lnTo>
                  <a:lnTo>
                    <a:pt x="4047" y="1310"/>
                  </a:lnTo>
                  <a:lnTo>
                    <a:pt x="4052" y="1278"/>
                  </a:lnTo>
                  <a:lnTo>
                    <a:pt x="4077" y="1244"/>
                  </a:lnTo>
                  <a:lnTo>
                    <a:pt x="4116" y="1217"/>
                  </a:lnTo>
                  <a:lnTo>
                    <a:pt x="4156" y="1180"/>
                  </a:lnTo>
                  <a:lnTo>
                    <a:pt x="4145" y="1152"/>
                  </a:lnTo>
                  <a:lnTo>
                    <a:pt x="4161" y="1127"/>
                  </a:lnTo>
                  <a:lnTo>
                    <a:pt x="4189" y="1122"/>
                  </a:lnTo>
                  <a:lnTo>
                    <a:pt x="4214" y="1094"/>
                  </a:lnTo>
                  <a:lnTo>
                    <a:pt x="4210" y="1059"/>
                  </a:lnTo>
                  <a:lnTo>
                    <a:pt x="4214" y="1031"/>
                  </a:lnTo>
                  <a:lnTo>
                    <a:pt x="4217" y="1005"/>
                  </a:lnTo>
                  <a:lnTo>
                    <a:pt x="4231" y="983"/>
                  </a:lnTo>
                  <a:lnTo>
                    <a:pt x="4251" y="965"/>
                  </a:lnTo>
                  <a:lnTo>
                    <a:pt x="4268" y="963"/>
                  </a:lnTo>
                  <a:lnTo>
                    <a:pt x="4284" y="963"/>
                  </a:lnTo>
                  <a:lnTo>
                    <a:pt x="4305" y="965"/>
                  </a:lnTo>
                  <a:lnTo>
                    <a:pt x="4323" y="970"/>
                  </a:lnTo>
                  <a:lnTo>
                    <a:pt x="4347" y="959"/>
                  </a:lnTo>
                  <a:lnTo>
                    <a:pt x="4332" y="938"/>
                  </a:lnTo>
                  <a:lnTo>
                    <a:pt x="4323" y="911"/>
                  </a:lnTo>
                  <a:lnTo>
                    <a:pt x="4328" y="883"/>
                  </a:lnTo>
                  <a:lnTo>
                    <a:pt x="4361" y="879"/>
                  </a:lnTo>
                  <a:lnTo>
                    <a:pt x="4368" y="848"/>
                  </a:lnTo>
                  <a:lnTo>
                    <a:pt x="4368" y="812"/>
                  </a:lnTo>
                  <a:lnTo>
                    <a:pt x="4411" y="807"/>
                  </a:lnTo>
                  <a:lnTo>
                    <a:pt x="4390" y="756"/>
                  </a:lnTo>
                  <a:lnTo>
                    <a:pt x="4425" y="747"/>
                  </a:lnTo>
                  <a:lnTo>
                    <a:pt x="4451" y="771"/>
                  </a:lnTo>
                  <a:lnTo>
                    <a:pt x="4456" y="719"/>
                  </a:lnTo>
                  <a:lnTo>
                    <a:pt x="4472" y="694"/>
                  </a:lnTo>
                  <a:lnTo>
                    <a:pt x="4472" y="654"/>
                  </a:lnTo>
                  <a:lnTo>
                    <a:pt x="4448" y="649"/>
                  </a:lnTo>
                  <a:lnTo>
                    <a:pt x="4432" y="609"/>
                  </a:lnTo>
                  <a:lnTo>
                    <a:pt x="4425" y="581"/>
                  </a:lnTo>
                  <a:lnTo>
                    <a:pt x="4405" y="556"/>
                  </a:lnTo>
                  <a:lnTo>
                    <a:pt x="4393" y="519"/>
                  </a:lnTo>
                  <a:lnTo>
                    <a:pt x="4432" y="498"/>
                  </a:lnTo>
                  <a:lnTo>
                    <a:pt x="4456" y="530"/>
                  </a:lnTo>
                  <a:lnTo>
                    <a:pt x="4476" y="550"/>
                  </a:lnTo>
                  <a:lnTo>
                    <a:pt x="4486" y="527"/>
                  </a:lnTo>
                  <a:lnTo>
                    <a:pt x="4472" y="474"/>
                  </a:lnTo>
                  <a:lnTo>
                    <a:pt x="4488" y="446"/>
                  </a:lnTo>
                  <a:lnTo>
                    <a:pt x="4486" y="420"/>
                  </a:lnTo>
                  <a:lnTo>
                    <a:pt x="4470" y="377"/>
                  </a:lnTo>
                  <a:lnTo>
                    <a:pt x="4462" y="336"/>
                  </a:lnTo>
                  <a:lnTo>
                    <a:pt x="4451" y="305"/>
                  </a:lnTo>
                  <a:lnTo>
                    <a:pt x="4426" y="288"/>
                  </a:lnTo>
                  <a:lnTo>
                    <a:pt x="4400" y="295"/>
                  </a:lnTo>
                  <a:lnTo>
                    <a:pt x="4391" y="264"/>
                  </a:lnTo>
                  <a:lnTo>
                    <a:pt x="4419" y="257"/>
                  </a:lnTo>
                  <a:lnTo>
                    <a:pt x="4426" y="223"/>
                  </a:lnTo>
                  <a:lnTo>
                    <a:pt x="4377" y="182"/>
                  </a:lnTo>
                  <a:lnTo>
                    <a:pt x="4340" y="190"/>
                  </a:lnTo>
                  <a:lnTo>
                    <a:pt x="4296" y="221"/>
                  </a:lnTo>
                  <a:lnTo>
                    <a:pt x="4295" y="247"/>
                  </a:lnTo>
                  <a:lnTo>
                    <a:pt x="4277" y="265"/>
                  </a:lnTo>
                  <a:lnTo>
                    <a:pt x="4282" y="305"/>
                  </a:lnTo>
                  <a:lnTo>
                    <a:pt x="4251" y="305"/>
                  </a:lnTo>
                  <a:lnTo>
                    <a:pt x="4223" y="317"/>
                  </a:lnTo>
                  <a:lnTo>
                    <a:pt x="4189" y="327"/>
                  </a:lnTo>
                  <a:lnTo>
                    <a:pt x="4161" y="322"/>
                  </a:lnTo>
                  <a:lnTo>
                    <a:pt x="4161" y="282"/>
                  </a:lnTo>
                  <a:lnTo>
                    <a:pt x="4135" y="286"/>
                  </a:lnTo>
                  <a:lnTo>
                    <a:pt x="4107" y="283"/>
                  </a:lnTo>
                  <a:lnTo>
                    <a:pt x="4072" y="271"/>
                  </a:lnTo>
                  <a:lnTo>
                    <a:pt x="4047" y="248"/>
                  </a:lnTo>
                  <a:lnTo>
                    <a:pt x="4028" y="221"/>
                  </a:lnTo>
                  <a:lnTo>
                    <a:pt x="4005" y="234"/>
                  </a:lnTo>
                  <a:lnTo>
                    <a:pt x="3963" y="236"/>
                  </a:lnTo>
                  <a:lnTo>
                    <a:pt x="3928" y="230"/>
                  </a:lnTo>
                  <a:lnTo>
                    <a:pt x="3892" y="228"/>
                  </a:lnTo>
                  <a:lnTo>
                    <a:pt x="3866" y="226"/>
                  </a:lnTo>
                  <a:lnTo>
                    <a:pt x="3838" y="210"/>
                  </a:lnTo>
                  <a:lnTo>
                    <a:pt x="3805" y="199"/>
                  </a:lnTo>
                  <a:lnTo>
                    <a:pt x="3796" y="155"/>
                  </a:lnTo>
                  <a:lnTo>
                    <a:pt x="3771" y="135"/>
                  </a:lnTo>
                  <a:lnTo>
                    <a:pt x="3757" y="109"/>
                  </a:lnTo>
                  <a:lnTo>
                    <a:pt x="3736" y="95"/>
                  </a:lnTo>
                  <a:lnTo>
                    <a:pt x="3701" y="66"/>
                  </a:lnTo>
                  <a:lnTo>
                    <a:pt x="3668" y="62"/>
                  </a:lnTo>
                  <a:lnTo>
                    <a:pt x="3648" y="37"/>
                  </a:lnTo>
                  <a:lnTo>
                    <a:pt x="3617" y="13"/>
                  </a:lnTo>
                  <a:lnTo>
                    <a:pt x="3611" y="3"/>
                  </a:lnTo>
                  <a:lnTo>
                    <a:pt x="3576" y="9"/>
                  </a:lnTo>
                  <a:lnTo>
                    <a:pt x="3534" y="0"/>
                  </a:lnTo>
                  <a:lnTo>
                    <a:pt x="3497" y="16"/>
                  </a:lnTo>
                  <a:lnTo>
                    <a:pt x="3450" y="14"/>
                  </a:lnTo>
                  <a:lnTo>
                    <a:pt x="3425" y="21"/>
                  </a:lnTo>
                  <a:lnTo>
                    <a:pt x="3390" y="21"/>
                  </a:lnTo>
                  <a:lnTo>
                    <a:pt x="3327" y="41"/>
                  </a:lnTo>
                  <a:lnTo>
                    <a:pt x="3293" y="78"/>
                  </a:lnTo>
                  <a:lnTo>
                    <a:pt x="3262" y="155"/>
                  </a:lnTo>
                  <a:lnTo>
                    <a:pt x="3292" y="169"/>
                  </a:lnTo>
                  <a:lnTo>
                    <a:pt x="3323" y="133"/>
                  </a:lnTo>
                  <a:lnTo>
                    <a:pt x="3344" y="166"/>
                  </a:lnTo>
                  <a:lnTo>
                    <a:pt x="3371" y="207"/>
                  </a:lnTo>
                  <a:lnTo>
                    <a:pt x="3395" y="230"/>
                  </a:lnTo>
                  <a:lnTo>
                    <a:pt x="3367" y="237"/>
                  </a:lnTo>
                  <a:lnTo>
                    <a:pt x="3353" y="265"/>
                  </a:lnTo>
                  <a:lnTo>
                    <a:pt x="3380" y="303"/>
                  </a:lnTo>
                  <a:lnTo>
                    <a:pt x="3337" y="313"/>
                  </a:lnTo>
                  <a:lnTo>
                    <a:pt x="3330" y="338"/>
                  </a:lnTo>
                  <a:lnTo>
                    <a:pt x="3330" y="362"/>
                  </a:lnTo>
                  <a:lnTo>
                    <a:pt x="3360" y="393"/>
                  </a:lnTo>
                  <a:lnTo>
                    <a:pt x="3353" y="416"/>
                  </a:lnTo>
                  <a:lnTo>
                    <a:pt x="3330" y="437"/>
                  </a:lnTo>
                  <a:lnTo>
                    <a:pt x="3320" y="444"/>
                  </a:lnTo>
                  <a:lnTo>
                    <a:pt x="3309" y="489"/>
                  </a:lnTo>
                  <a:lnTo>
                    <a:pt x="3279" y="502"/>
                  </a:lnTo>
                  <a:lnTo>
                    <a:pt x="3250" y="484"/>
                  </a:lnTo>
                  <a:lnTo>
                    <a:pt x="3243" y="458"/>
                  </a:lnTo>
                  <a:lnTo>
                    <a:pt x="3221" y="479"/>
                  </a:lnTo>
                  <a:lnTo>
                    <a:pt x="3207" y="557"/>
                  </a:lnTo>
                  <a:lnTo>
                    <a:pt x="3204" y="606"/>
                  </a:lnTo>
                  <a:lnTo>
                    <a:pt x="3207" y="636"/>
                  </a:lnTo>
                  <a:lnTo>
                    <a:pt x="3235" y="650"/>
                  </a:lnTo>
                  <a:lnTo>
                    <a:pt x="3264" y="649"/>
                  </a:lnTo>
                  <a:lnTo>
                    <a:pt x="3293" y="606"/>
                  </a:lnTo>
                  <a:lnTo>
                    <a:pt x="3300" y="592"/>
                  </a:lnTo>
                  <a:lnTo>
                    <a:pt x="3320" y="630"/>
                  </a:lnTo>
                  <a:lnTo>
                    <a:pt x="3351" y="625"/>
                  </a:lnTo>
                  <a:lnTo>
                    <a:pt x="3374" y="585"/>
                  </a:lnTo>
                  <a:lnTo>
                    <a:pt x="3402" y="581"/>
                  </a:lnTo>
                  <a:lnTo>
                    <a:pt x="3420" y="584"/>
                  </a:lnTo>
                  <a:lnTo>
                    <a:pt x="3446" y="606"/>
                  </a:lnTo>
                  <a:lnTo>
                    <a:pt x="3460" y="632"/>
                  </a:lnTo>
                  <a:lnTo>
                    <a:pt x="3492" y="636"/>
                  </a:lnTo>
                  <a:lnTo>
                    <a:pt x="3525" y="664"/>
                  </a:lnTo>
                  <a:lnTo>
                    <a:pt x="3476" y="688"/>
                  </a:lnTo>
                  <a:lnTo>
                    <a:pt x="3450" y="690"/>
                  </a:lnTo>
                  <a:lnTo>
                    <a:pt x="3388" y="697"/>
                  </a:lnTo>
                  <a:lnTo>
                    <a:pt x="3351" y="712"/>
                  </a:lnTo>
                  <a:lnTo>
                    <a:pt x="3316" y="725"/>
                  </a:lnTo>
                  <a:lnTo>
                    <a:pt x="3316" y="753"/>
                  </a:lnTo>
                  <a:lnTo>
                    <a:pt x="3295" y="781"/>
                  </a:lnTo>
                  <a:lnTo>
                    <a:pt x="3262" y="814"/>
                  </a:lnTo>
                  <a:lnTo>
                    <a:pt x="3243" y="843"/>
                  </a:lnTo>
                  <a:lnTo>
                    <a:pt x="3234" y="862"/>
                  </a:lnTo>
                  <a:lnTo>
                    <a:pt x="3237" y="883"/>
                  </a:lnTo>
                  <a:lnTo>
                    <a:pt x="3213" y="895"/>
                  </a:lnTo>
                  <a:lnTo>
                    <a:pt x="3186" y="903"/>
                  </a:lnTo>
                  <a:lnTo>
                    <a:pt x="3162" y="931"/>
                  </a:lnTo>
                  <a:lnTo>
                    <a:pt x="3162" y="958"/>
                  </a:lnTo>
                  <a:lnTo>
                    <a:pt x="3128" y="960"/>
                  </a:lnTo>
                  <a:lnTo>
                    <a:pt x="3105" y="959"/>
                  </a:lnTo>
                  <a:lnTo>
                    <a:pt x="3067" y="952"/>
                  </a:lnTo>
                  <a:lnTo>
                    <a:pt x="3053" y="981"/>
                  </a:lnTo>
                  <a:lnTo>
                    <a:pt x="3053" y="1001"/>
                  </a:lnTo>
                  <a:lnTo>
                    <a:pt x="3037" y="1028"/>
                  </a:lnTo>
                  <a:lnTo>
                    <a:pt x="3032" y="1076"/>
                  </a:lnTo>
                  <a:lnTo>
                    <a:pt x="3026" y="1111"/>
                  </a:lnTo>
                  <a:lnTo>
                    <a:pt x="3025" y="1134"/>
                  </a:lnTo>
                  <a:lnTo>
                    <a:pt x="2993" y="1163"/>
                  </a:lnTo>
                  <a:lnTo>
                    <a:pt x="2986" y="1186"/>
                  </a:lnTo>
                  <a:lnTo>
                    <a:pt x="2979" y="1204"/>
                  </a:lnTo>
                  <a:lnTo>
                    <a:pt x="2954" y="1228"/>
                  </a:lnTo>
                  <a:lnTo>
                    <a:pt x="2888" y="1228"/>
                  </a:lnTo>
                  <a:lnTo>
                    <a:pt x="2851" y="1240"/>
                  </a:lnTo>
                  <a:lnTo>
                    <a:pt x="2816" y="1240"/>
                  </a:lnTo>
                  <a:lnTo>
                    <a:pt x="2786" y="1245"/>
                  </a:lnTo>
                  <a:lnTo>
                    <a:pt x="2758" y="1256"/>
                  </a:lnTo>
                  <a:lnTo>
                    <a:pt x="2717" y="1293"/>
                  </a:lnTo>
                  <a:lnTo>
                    <a:pt x="2689" y="1289"/>
                  </a:lnTo>
                  <a:lnTo>
                    <a:pt x="2654" y="1310"/>
                  </a:lnTo>
                  <a:lnTo>
                    <a:pt x="2603" y="1331"/>
                  </a:lnTo>
                  <a:lnTo>
                    <a:pt x="2582" y="1355"/>
                  </a:lnTo>
                  <a:lnTo>
                    <a:pt x="2538" y="1357"/>
                  </a:lnTo>
                  <a:lnTo>
                    <a:pt x="2506" y="1366"/>
                  </a:lnTo>
                  <a:lnTo>
                    <a:pt x="2385" y="1368"/>
                  </a:lnTo>
                  <a:lnTo>
                    <a:pt x="2366" y="1342"/>
                  </a:lnTo>
                  <a:lnTo>
                    <a:pt x="2334" y="1321"/>
                  </a:lnTo>
                  <a:lnTo>
                    <a:pt x="2301" y="1326"/>
                  </a:lnTo>
                  <a:lnTo>
                    <a:pt x="2250" y="1326"/>
                  </a:lnTo>
                  <a:lnTo>
                    <a:pt x="2224" y="1326"/>
                  </a:lnTo>
                  <a:lnTo>
                    <a:pt x="2190" y="1333"/>
                  </a:lnTo>
                  <a:lnTo>
                    <a:pt x="2160" y="1335"/>
                  </a:lnTo>
                  <a:lnTo>
                    <a:pt x="2132" y="1348"/>
                  </a:lnTo>
                  <a:lnTo>
                    <a:pt x="2090" y="1348"/>
                  </a:lnTo>
                  <a:lnTo>
                    <a:pt x="2060" y="1351"/>
                  </a:lnTo>
                  <a:lnTo>
                    <a:pt x="2037" y="1340"/>
                  </a:lnTo>
                  <a:lnTo>
                    <a:pt x="1999" y="1340"/>
                  </a:lnTo>
                  <a:lnTo>
                    <a:pt x="1971" y="1337"/>
                  </a:lnTo>
                  <a:lnTo>
                    <a:pt x="1936" y="1337"/>
                  </a:lnTo>
                  <a:lnTo>
                    <a:pt x="1900" y="1355"/>
                  </a:lnTo>
                  <a:lnTo>
                    <a:pt x="1862" y="1324"/>
                  </a:lnTo>
                  <a:lnTo>
                    <a:pt x="1821" y="1304"/>
                  </a:lnTo>
                  <a:lnTo>
                    <a:pt x="1814" y="1268"/>
                  </a:lnTo>
                  <a:lnTo>
                    <a:pt x="1795" y="1249"/>
                  </a:lnTo>
                  <a:lnTo>
                    <a:pt x="1788" y="1223"/>
                  </a:lnTo>
                  <a:lnTo>
                    <a:pt x="1755" y="1216"/>
                  </a:lnTo>
                  <a:lnTo>
                    <a:pt x="1751" y="1186"/>
                  </a:lnTo>
                  <a:lnTo>
                    <a:pt x="1705" y="1163"/>
                  </a:lnTo>
                  <a:lnTo>
                    <a:pt x="1625" y="1138"/>
                  </a:lnTo>
                  <a:lnTo>
                    <a:pt x="1607" y="1138"/>
                  </a:lnTo>
                  <a:lnTo>
                    <a:pt x="1574" y="1145"/>
                  </a:lnTo>
                  <a:lnTo>
                    <a:pt x="1535" y="1141"/>
                  </a:lnTo>
                  <a:lnTo>
                    <a:pt x="1484" y="1111"/>
                  </a:lnTo>
                  <a:lnTo>
                    <a:pt x="1447" y="1111"/>
                  </a:lnTo>
                  <a:lnTo>
                    <a:pt x="1440" y="1087"/>
                  </a:lnTo>
                  <a:lnTo>
                    <a:pt x="1412" y="1053"/>
                  </a:lnTo>
                  <a:lnTo>
                    <a:pt x="1428" y="1015"/>
                  </a:lnTo>
                  <a:lnTo>
                    <a:pt x="1428" y="955"/>
                  </a:lnTo>
                  <a:lnTo>
                    <a:pt x="1412" y="931"/>
                  </a:lnTo>
                  <a:lnTo>
                    <a:pt x="1384" y="914"/>
                  </a:lnTo>
                  <a:lnTo>
                    <a:pt x="1382" y="894"/>
                  </a:lnTo>
                  <a:lnTo>
                    <a:pt x="1349" y="884"/>
                  </a:lnTo>
                  <a:lnTo>
                    <a:pt x="1317" y="870"/>
                  </a:lnTo>
                  <a:lnTo>
                    <a:pt x="1287" y="846"/>
                  </a:lnTo>
                  <a:lnTo>
                    <a:pt x="1240" y="790"/>
                  </a:lnTo>
                  <a:lnTo>
                    <a:pt x="1208" y="771"/>
                  </a:lnTo>
                </a:path>
              </a:pathLst>
            </a:custGeom>
            <a:grpFill/>
            <a:ln w="285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pt-PT">
                <a:solidFill>
                  <a:srgbClr val="33434C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71725" y="4181163"/>
              <a:ext cx="635429" cy="406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b="1" dirty="0" smtClean="0">
                  <a:solidFill>
                    <a:srgbClr val="FFFFFF"/>
                  </a:solidFill>
                </a:rPr>
                <a:t>CN</a:t>
              </a:r>
              <a:endParaRPr lang="pt-PT" b="1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198236" y="3832472"/>
              <a:ext cx="463160" cy="517866"/>
              <a:chOff x="6039236" y="3530909"/>
              <a:chExt cx="463160" cy="517866"/>
            </a:xfrm>
            <a:grpFill/>
          </p:grpSpPr>
          <p:sp>
            <p:nvSpPr>
              <p:cNvPr id="38" name="5-Point Star 37"/>
              <p:cNvSpPr/>
              <p:nvPr/>
            </p:nvSpPr>
            <p:spPr bwMode="auto">
              <a:xfrm>
                <a:off x="6039236" y="3673444"/>
                <a:ext cx="209162" cy="222931"/>
              </a:xfrm>
              <a:prstGeom prst="star5">
                <a:avLst/>
              </a:prstGeom>
              <a:solidFill>
                <a:srgbClr val="FFFA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763" eaLnBrk="0" fontAlgn="base" hangingPunct="0">
                  <a:lnSpc>
                    <a:spcPct val="103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pt-PT" smtClean="0">
                  <a:solidFill>
                    <a:srgbClr val="33434C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 bwMode="auto">
              <a:xfrm>
                <a:off x="6235698" y="3530909"/>
                <a:ext cx="152400" cy="152400"/>
              </a:xfrm>
              <a:prstGeom prst="star5">
                <a:avLst/>
              </a:prstGeom>
              <a:solidFill>
                <a:srgbClr val="FFFA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763" eaLnBrk="0" fontAlgn="base" hangingPunct="0">
                  <a:lnSpc>
                    <a:spcPct val="103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pt-PT" smtClean="0">
                  <a:solidFill>
                    <a:srgbClr val="33434C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 bwMode="auto">
              <a:xfrm>
                <a:off x="6344837" y="3660744"/>
                <a:ext cx="152400" cy="152400"/>
              </a:xfrm>
              <a:prstGeom prst="star5">
                <a:avLst/>
              </a:prstGeom>
              <a:solidFill>
                <a:srgbClr val="FFFA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763" eaLnBrk="0" fontAlgn="base" hangingPunct="0">
                  <a:lnSpc>
                    <a:spcPct val="103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pt-PT" smtClean="0">
                  <a:solidFill>
                    <a:srgbClr val="33434C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 bwMode="auto">
              <a:xfrm>
                <a:off x="6349996" y="3807475"/>
                <a:ext cx="152400" cy="152400"/>
              </a:xfrm>
              <a:prstGeom prst="star5">
                <a:avLst/>
              </a:prstGeom>
              <a:solidFill>
                <a:srgbClr val="FFFA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763" eaLnBrk="0" fontAlgn="base" hangingPunct="0">
                  <a:lnSpc>
                    <a:spcPct val="103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pt-PT" smtClean="0">
                  <a:solidFill>
                    <a:srgbClr val="33434C"/>
                  </a:solidFill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 bwMode="auto">
              <a:xfrm>
                <a:off x="6235694" y="3896375"/>
                <a:ext cx="152400" cy="152400"/>
              </a:xfrm>
              <a:prstGeom prst="star5">
                <a:avLst/>
              </a:prstGeom>
              <a:solidFill>
                <a:srgbClr val="FFFA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763" eaLnBrk="0" fontAlgn="base" hangingPunct="0">
                  <a:lnSpc>
                    <a:spcPct val="103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pt-PT" smtClean="0">
                  <a:solidFill>
                    <a:srgbClr val="33434C"/>
                  </a:solidFill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052302" y="4510795"/>
            <a:ext cx="722696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000" b="1" dirty="0" smtClean="0">
                <a:solidFill>
                  <a:srgbClr val="33434C"/>
                </a:solidFill>
              </a:rPr>
              <a:t>Martorell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9480" y="4163417"/>
            <a:ext cx="1101969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000" b="1" dirty="0" smtClean="0">
                <a:solidFill>
                  <a:srgbClr val="33434C"/>
                </a:solidFill>
              </a:rPr>
              <a:t>Pamplona</a:t>
            </a:r>
            <a:endParaRPr lang="pt-PT" sz="1000" b="1" dirty="0">
              <a:solidFill>
                <a:srgbClr val="33434C"/>
              </a:solidFill>
            </a:endParaRPr>
          </a:p>
        </p:txBody>
      </p:sp>
      <p:cxnSp>
        <p:nvCxnSpPr>
          <p:cNvPr id="65" name="Straight Arrow Connector 64"/>
          <p:cNvCxnSpPr>
            <a:endCxn id="45" idx="2"/>
          </p:cNvCxnSpPr>
          <p:nvPr/>
        </p:nvCxnSpPr>
        <p:spPr bwMode="auto">
          <a:xfrm flipH="1">
            <a:off x="2080458" y="2660855"/>
            <a:ext cx="2233220" cy="175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2434751" y="2733999"/>
            <a:ext cx="1878926" cy="21130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72" idx="1"/>
          </p:cNvCxnSpPr>
          <p:nvPr/>
        </p:nvCxnSpPr>
        <p:spPr bwMode="auto">
          <a:xfrm flipH="1">
            <a:off x="842920" y="2660855"/>
            <a:ext cx="3375076" cy="2237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3513508" y="2156274"/>
            <a:ext cx="743548" cy="310375"/>
            <a:chOff x="-201408" y="4120453"/>
            <a:chExt cx="805510" cy="310375"/>
          </a:xfrm>
        </p:grpSpPr>
        <p:sp>
          <p:nvSpPr>
            <p:cNvPr id="69" name="Flowchart: Connector 68"/>
            <p:cNvSpPr/>
            <p:nvPr/>
          </p:nvSpPr>
          <p:spPr bwMode="auto">
            <a:xfrm>
              <a:off x="371022" y="4322828"/>
              <a:ext cx="108000" cy="108000"/>
            </a:xfrm>
            <a:prstGeom prst="flowChartConnector">
              <a:avLst/>
            </a:prstGeom>
            <a:solidFill>
              <a:srgbClr val="154769"/>
            </a:solidFill>
            <a:ln w="9525" cap="flat" cmpd="sng" algn="ctr">
              <a:solidFill>
                <a:srgbClr val="FF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763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pt-PT" smtClean="0">
                <a:solidFill>
                  <a:srgbClr val="33434C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201408" y="4120453"/>
              <a:ext cx="805510" cy="25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sz="1000" b="1" dirty="0" smtClean="0">
                  <a:solidFill>
                    <a:srgbClr val="33434C"/>
                  </a:solidFill>
                </a:rPr>
                <a:t>Hamburg</a:t>
              </a:r>
              <a:endParaRPr lang="pt-PT" sz="1000" b="1" dirty="0">
                <a:solidFill>
                  <a:srgbClr val="33434C"/>
                </a:solidFill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 bwMode="auto">
          <a:xfrm>
            <a:off x="4168551" y="2492896"/>
            <a:ext cx="138265" cy="9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21210" y="5033235"/>
            <a:ext cx="60003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000" b="1" dirty="0" smtClean="0">
                <a:solidFill>
                  <a:srgbClr val="33434C"/>
                </a:solidFill>
              </a:rPr>
              <a:t>Sines</a:t>
            </a:r>
            <a:endParaRPr lang="pt-PT" sz="1000" b="1" dirty="0">
              <a:solidFill>
                <a:srgbClr val="33434C"/>
              </a:solidFill>
            </a:endParaRPr>
          </a:p>
        </p:txBody>
      </p:sp>
      <p:pic>
        <p:nvPicPr>
          <p:cNvPr id="72" name="Picture 3" descr="X:\Comunicacao_Interna\Manual de Normas e Logotipo\simbolo Volkswagen_5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006" y="2456931"/>
            <a:ext cx="354005" cy="4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194548" y="2833700"/>
            <a:ext cx="1101969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100" b="1" dirty="0" smtClean="0">
                <a:solidFill>
                  <a:srgbClr val="33434C"/>
                </a:solidFill>
              </a:rPr>
              <a:t>Wolfsburg</a:t>
            </a:r>
            <a:endParaRPr lang="pt-PT" sz="1100" b="1" dirty="0">
              <a:solidFill>
                <a:srgbClr val="33434C"/>
              </a:solidFill>
            </a:endParaRPr>
          </a:p>
        </p:txBody>
      </p:sp>
      <p:pic>
        <p:nvPicPr>
          <p:cNvPr id="51" name="Picture 3" descr="X:\Comunicacao_Interna\Manual de Normas e Logotipo\simbolo Volkswagen_5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48" y="4865765"/>
            <a:ext cx="318094" cy="3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575" y="4733586"/>
            <a:ext cx="18819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/>
          <p:nvPr/>
        </p:nvSpPr>
        <p:spPr bwMode="auto">
          <a:xfrm>
            <a:off x="418557" y="2420240"/>
            <a:ext cx="2718595" cy="3028208"/>
          </a:xfrm>
          <a:custGeom>
            <a:avLst/>
            <a:gdLst>
              <a:gd name="connsiteX0" fmla="*/ 35691 w 2945145"/>
              <a:gd name="connsiteY0" fmla="*/ 3028208 h 3028208"/>
              <a:gd name="connsiteX1" fmla="*/ 23815 w 2945145"/>
              <a:gd name="connsiteY1" fmla="*/ 2493818 h 3028208"/>
              <a:gd name="connsiteX2" fmla="*/ 308823 w 2945145"/>
              <a:gd name="connsiteY2" fmla="*/ 1828800 h 3028208"/>
              <a:gd name="connsiteX3" fmla="*/ 1045093 w 2945145"/>
              <a:gd name="connsiteY3" fmla="*/ 973777 h 3028208"/>
              <a:gd name="connsiteX4" fmla="*/ 2945145 w 2945145"/>
              <a:gd name="connsiteY4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145" h="3028208">
                <a:moveTo>
                  <a:pt x="35691" y="3028208"/>
                </a:moveTo>
                <a:cubicBezTo>
                  <a:pt x="6992" y="2860963"/>
                  <a:pt x="-21707" y="2693719"/>
                  <a:pt x="23815" y="2493818"/>
                </a:cubicBezTo>
                <a:cubicBezTo>
                  <a:pt x="69337" y="2293917"/>
                  <a:pt x="138610" y="2082140"/>
                  <a:pt x="308823" y="1828800"/>
                </a:cubicBezTo>
                <a:cubicBezTo>
                  <a:pt x="479036" y="1575460"/>
                  <a:pt x="605706" y="1278577"/>
                  <a:pt x="1045093" y="973777"/>
                </a:cubicBezTo>
                <a:cubicBezTo>
                  <a:pt x="1484480" y="668977"/>
                  <a:pt x="2214812" y="334488"/>
                  <a:pt x="2945145" y="0"/>
                </a:cubicBezTo>
              </a:path>
            </a:pathLst>
          </a:custGeom>
          <a:ln w="28575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mtClean="0">
              <a:solidFill>
                <a:srgbClr val="33434C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155635" y="2274385"/>
            <a:ext cx="898871" cy="131106"/>
          </a:xfrm>
          <a:custGeom>
            <a:avLst/>
            <a:gdLst>
              <a:gd name="connsiteX0" fmla="*/ 0 w 973777"/>
              <a:gd name="connsiteY0" fmla="*/ 131106 h 131106"/>
              <a:gd name="connsiteX1" fmla="*/ 380011 w 973777"/>
              <a:gd name="connsiteY1" fmla="*/ 477 h 131106"/>
              <a:gd name="connsiteX2" fmla="*/ 973777 w 973777"/>
              <a:gd name="connsiteY2" fmla="*/ 95480 h 1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777" h="131106">
                <a:moveTo>
                  <a:pt x="0" y="131106"/>
                </a:moveTo>
                <a:cubicBezTo>
                  <a:pt x="108857" y="68760"/>
                  <a:pt x="217715" y="6415"/>
                  <a:pt x="380011" y="477"/>
                </a:cubicBezTo>
                <a:cubicBezTo>
                  <a:pt x="542307" y="-5461"/>
                  <a:pt x="758042" y="45009"/>
                  <a:pt x="973777" y="95480"/>
                </a:cubicBezTo>
              </a:path>
            </a:pathLst>
          </a:custGeom>
          <a:ln w="28575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>
                        <a14:backgroundMark x1="37193" y1="45763" x2="37193" y2="45763"/>
                        <a14:backgroundMark x1="34386" y1="41808" x2="34386" y2="41808"/>
                        <a14:backgroundMark x1="34386" y1="48588" x2="34386" y2="48588"/>
                        <a14:backgroundMark x1="40702" y1="50282" x2="40702" y2="50282"/>
                        <a14:backgroundMark x1="50175" y1="46893" x2="50175" y2="46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644" y="4494895"/>
            <a:ext cx="1840437" cy="123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Connector 74"/>
          <p:cNvCxnSpPr/>
          <p:nvPr/>
        </p:nvCxnSpPr>
        <p:spPr>
          <a:xfrm>
            <a:off x="5104872" y="2442423"/>
            <a:ext cx="3017601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76" name="Rectangle 75"/>
          <p:cNvSpPr/>
          <p:nvPr/>
        </p:nvSpPr>
        <p:spPr>
          <a:xfrm>
            <a:off x="6253283" y="2548856"/>
            <a:ext cx="1526380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400" dirty="0" smtClean="0">
                <a:solidFill>
                  <a:srgbClr val="33434C"/>
                </a:solidFill>
              </a:rPr>
              <a:t>Redução de custo</a:t>
            </a:r>
            <a:endParaRPr lang="pt-PT" sz="1400" b="1" dirty="0">
              <a:solidFill>
                <a:srgbClr val="33434C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401370" y="2123958"/>
            <a:ext cx="2465740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400" dirty="0" smtClean="0">
                <a:solidFill>
                  <a:srgbClr val="33434C"/>
                </a:solidFill>
              </a:rPr>
              <a:t>Redução de tempo de transito</a:t>
            </a:r>
            <a:endParaRPr lang="pt-PT" sz="1600" b="1" dirty="0">
              <a:solidFill>
                <a:srgbClr val="33434C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717929" y="2838594"/>
            <a:ext cx="2429970" cy="10516"/>
          </a:xfrm>
          <a:prstGeom prst="lin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79" name="Rectangle 78"/>
          <p:cNvSpPr/>
          <p:nvPr/>
        </p:nvSpPr>
        <p:spPr>
          <a:xfrm>
            <a:off x="4306199" y="1719116"/>
            <a:ext cx="3926075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sz="1400" dirty="0" smtClean="0">
                <a:solidFill>
                  <a:srgbClr val="33434C"/>
                </a:solidFill>
              </a:rPr>
              <a:t>Dinamização da atividade portuária portuguesa </a:t>
            </a:r>
            <a:endParaRPr lang="pt-PT" sz="1400" dirty="0">
              <a:solidFill>
                <a:srgbClr val="33434C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305723" y="2043802"/>
            <a:ext cx="372036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90" name="Teardrop 89"/>
          <p:cNvSpPr/>
          <p:nvPr/>
        </p:nvSpPr>
        <p:spPr bwMode="auto">
          <a:xfrm>
            <a:off x="7739314" y="1804504"/>
            <a:ext cx="1258300" cy="1135222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63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 smtClean="0">
              <a:solidFill>
                <a:srgbClr val="33434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37759" y="2121734"/>
            <a:ext cx="1386991" cy="377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dirty="0" smtClean="0">
                <a:solidFill>
                  <a:srgbClr val="FFFFFF"/>
                </a:solidFill>
              </a:rPr>
              <a:t>Vantagens</a:t>
            </a:r>
            <a:endParaRPr lang="pt-PT" b="1" dirty="0">
              <a:solidFill>
                <a:srgbClr val="FFFFFF"/>
              </a:solidFill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>
                        <a14:backgroundMark x1="37193" y1="45763" x2="37193" y2="45763"/>
                        <a14:backgroundMark x1="34386" y1="41808" x2="34386" y2="41808"/>
                        <a14:backgroundMark x1="34386" y1="48588" x2="34386" y2="48588"/>
                        <a14:backgroundMark x1="40702" y1="50282" x2="40702" y2="50282"/>
                        <a14:backgroundMark x1="50175" y1="46893" x2="50175" y2="46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866" y="4474882"/>
            <a:ext cx="1840437" cy="123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 rot="356724">
            <a:off x="300373" y="1507704"/>
            <a:ext cx="2597952" cy="2386706"/>
            <a:chOff x="59728" y="1615712"/>
            <a:chExt cx="2597952" cy="2386706"/>
          </a:xfrm>
        </p:grpSpPr>
        <p:sp>
          <p:nvSpPr>
            <p:cNvPr id="6" name="Teardrop 5"/>
            <p:cNvSpPr/>
            <p:nvPr/>
          </p:nvSpPr>
          <p:spPr bwMode="auto">
            <a:xfrm rot="9377354">
              <a:off x="59728" y="1615712"/>
              <a:ext cx="2597952" cy="2386706"/>
            </a:xfrm>
            <a:prstGeom prst="teardrop">
              <a:avLst>
                <a:gd name="adj" fmla="val 12410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763" marR="0" indent="0" algn="l" defTabSz="914400" rtl="0" eaLnBrk="0" fontAlgn="base" latinLnBrk="0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W Headline OT-Book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1243276">
              <a:off x="187410" y="1897651"/>
              <a:ext cx="2016729" cy="180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103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PT" dirty="0" smtClean="0">
                  <a:solidFill>
                    <a:srgbClr val="FFFFFF"/>
                  </a:solidFill>
                </a:rPr>
                <a:t>Criação de um “</a:t>
              </a:r>
              <a:r>
                <a:rPr lang="pt-PT" dirty="0" err="1" smtClean="0">
                  <a:solidFill>
                    <a:srgbClr val="FFFFFF"/>
                  </a:solidFill>
                </a:rPr>
                <a:t>Hub</a:t>
              </a:r>
              <a:r>
                <a:rPr lang="pt-PT" dirty="0" smtClean="0">
                  <a:solidFill>
                    <a:srgbClr val="FFFFFF"/>
                  </a:solidFill>
                </a:rPr>
                <a:t>” de Logística com potencial de crescimento para outros materiais (</a:t>
              </a:r>
              <a:r>
                <a:rPr lang="pt-PT" dirty="0" err="1">
                  <a:solidFill>
                    <a:srgbClr val="FFFFFF"/>
                  </a:solidFill>
                </a:rPr>
                <a:t>e</a:t>
              </a:r>
              <a:r>
                <a:rPr lang="pt-PT" dirty="0" err="1" smtClean="0">
                  <a:solidFill>
                    <a:srgbClr val="FFFFFF"/>
                  </a:solidFill>
                </a:rPr>
                <a:t>x</a:t>
              </a:r>
              <a:r>
                <a:rPr lang="pt-PT" dirty="0" smtClean="0">
                  <a:solidFill>
                    <a:srgbClr val="FFFFFF"/>
                  </a:solidFill>
                </a:rPr>
                <a:t> </a:t>
              </a:r>
              <a:r>
                <a:rPr lang="pt-PT" dirty="0" err="1" smtClean="0">
                  <a:solidFill>
                    <a:srgbClr val="FFFFFF"/>
                  </a:solidFill>
                </a:rPr>
                <a:t>Mexico</a:t>
              </a:r>
              <a:r>
                <a:rPr lang="pt-PT" dirty="0" smtClean="0">
                  <a:solidFill>
                    <a:srgbClr val="FFFFFF"/>
                  </a:solidFill>
                </a:rPr>
                <a:t>) </a:t>
              </a:r>
              <a:endParaRPr lang="pt-PT" dirty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425614" y="9066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Projecto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Marítimo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789432" y="3131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Estratégia de Transportes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04669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66327E-6 L 0.01458 0.02104 L 0.00712 0.05249 L -0.02917 0.08395 L -0.1309 0.12604 L -0.26927 0.14708 L -0.45087 0.14708 L -0.58889 0.12604 L -0.69809 0.06313 L -0.7125 3.66327E-6 L -0.69809 -0.09436 L -0.65434 -0.19912 L -0.58177 -0.28307 L -0.48715 -0.35662 L -0.40712 -0.40912 L -0.37812 -0.41952 L -0.34896 -0.40912 L -0.32743 -0.39848 " pathEditMode="relative" rAng="0" ptsTypes="AAAAAAAAAAAAAAAAAA">
                                      <p:cBhvr>
                                        <p:cTn id="1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96" y="-136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54 L 0.00729 0.03932 L -0.01458 0.06036 L -0.06857 0.08742 L -0.14062 0.1117 L -0.29409 0.13599 L -0.42361 0.13252 L -0.54114 0.11864 L -0.6118 0.09621 L -0.67291 0.06314 L -0.70173 0.02336 L -0.69687 -0.00254 L -0.68732 -0.01457 " pathEditMode="relative" rAng="0" ptsTypes="AAAAAAAAAAAAA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2" y="6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76" grpId="0"/>
      <p:bldP spid="77" grpId="0"/>
      <p:bldP spid="79" grpId="0"/>
      <p:bldP spid="90" grpId="0" animBg="1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468554" y="2132856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latin typeface="+mj-lt"/>
              </a:rPr>
              <a:t>2</a:t>
            </a:r>
            <a:r>
              <a:rPr lang="pt-PT" sz="4000" dirty="0" smtClean="0">
                <a:latin typeface="+mj-lt"/>
              </a:rPr>
              <a:t>.</a:t>
            </a:r>
          </a:p>
          <a:p>
            <a:pPr algn="ctr"/>
            <a:endParaRPr lang="pt-PT" sz="2800" dirty="0" smtClean="0">
              <a:latin typeface="+mj-lt"/>
            </a:endParaRPr>
          </a:p>
          <a:p>
            <a:pPr algn="ctr"/>
            <a:r>
              <a:rPr lang="pt-PT" sz="3200" dirty="0" smtClean="0">
                <a:latin typeface="+mj-lt"/>
              </a:rPr>
              <a:t>Futuro</a:t>
            </a:r>
            <a:endParaRPr lang="pt-PT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72522" y="2614835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7744" y="2104329"/>
            <a:ext cx="672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 smtClean="0"/>
              <a:t>Desafios e Oportunidades de Crescimento</a:t>
            </a:r>
          </a:p>
        </p:txBody>
      </p:sp>
    </p:spTree>
    <p:extLst>
      <p:ext uri="{BB962C8B-B14F-4D97-AF65-F5344CB8AC3E}">
        <p14:creationId xmlns:p14="http://schemas.microsoft.com/office/powerpoint/2010/main" xmlns="" val="207549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8" t="12071" r="6045"/>
          <a:stretch/>
        </p:blipFill>
        <p:spPr bwMode="auto">
          <a:xfrm>
            <a:off x="929919" y="1268758"/>
            <a:ext cx="3031958" cy="229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375047"/>
            <a:ext cx="672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 smtClean="0"/>
              <a:t>2. Desafios e Oportunidades de Crescimento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1268759"/>
            <a:ext cx="4392488" cy="2295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929919" y="3716924"/>
            <a:ext cx="4362161" cy="2295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2" r="7420"/>
          <a:stretch/>
        </p:blipFill>
        <p:spPr bwMode="auto">
          <a:xfrm>
            <a:off x="5433104" y="3716922"/>
            <a:ext cx="3099336" cy="229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1331727"/>
            <a:ext cx="43924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PT" dirty="0" smtClean="0"/>
              <a:t>Localização estratégica em relação ao mundo</a:t>
            </a:r>
          </a:p>
          <a:p>
            <a:pPr marL="182563" indent="-182563" algn="just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PT" dirty="0" smtClean="0"/>
              <a:t>Menores custos referentes ao meio de transporte</a:t>
            </a:r>
          </a:p>
          <a:p>
            <a:pPr marL="182563" indent="-182563" algn="just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PT" dirty="0" smtClean="0"/>
              <a:t>Criação de clusters económicos do mar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6704" y="3769730"/>
            <a:ext cx="42633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PT" dirty="0"/>
              <a:t>Melhoria das condições de operação e processo nos </a:t>
            </a:r>
            <a:r>
              <a:rPr lang="pt-PT" dirty="0" smtClean="0"/>
              <a:t>portos</a:t>
            </a:r>
          </a:p>
          <a:p>
            <a:pPr marL="182563" indent="-182563" algn="just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PT" dirty="0" smtClean="0"/>
              <a:t>Fortificação das politicas do mar</a:t>
            </a:r>
          </a:p>
          <a:p>
            <a:pPr marL="182563" indent="-182563" algn="just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PT" dirty="0" smtClean="0"/>
              <a:t>Garantir a acessibilidade dos portos, através da intermodalidade</a:t>
            </a:r>
            <a:endParaRPr lang="pt-PT" dirty="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619672" y="1268757"/>
            <a:ext cx="2342204" cy="59434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2474772" y="1206056"/>
            <a:ext cx="159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Oportunidade</a:t>
            </a:r>
            <a:endParaRPr lang="pt-PT" dirty="0"/>
          </a:p>
        </p:txBody>
      </p:sp>
      <p:sp>
        <p:nvSpPr>
          <p:cNvPr id="16" name="Isosceles Triangle 15"/>
          <p:cNvSpPr/>
          <p:nvPr/>
        </p:nvSpPr>
        <p:spPr>
          <a:xfrm rot="10800000" flipH="1">
            <a:off x="5433104" y="3716919"/>
            <a:ext cx="2379390" cy="59434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5394415" y="3678418"/>
            <a:ext cx="159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Desafios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03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apa%20mundi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116" y="2770317"/>
            <a:ext cx="5190673" cy="313280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97819" y="3511410"/>
            <a:ext cx="803626" cy="792761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18" name="Oval 1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54490" y="3381148"/>
            <a:ext cx="1082322" cy="1069405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19" name="Oval 1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17446" y="3245505"/>
            <a:ext cx="1345589" cy="1329531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0" name="Oval 1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76597" y="3098489"/>
            <a:ext cx="1638108" cy="1618560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1" name="Oval 1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6712" y="2950382"/>
            <a:ext cx="1930627" cy="1907588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2" name="Freeform 534"/>
          <p:cNvSpPr>
            <a:spLocks/>
          </p:cNvSpPr>
          <p:nvPr/>
        </p:nvSpPr>
        <p:spPr bwMode="auto">
          <a:xfrm>
            <a:off x="5204995" y="3723192"/>
            <a:ext cx="425676" cy="180984"/>
          </a:xfrm>
          <a:custGeom>
            <a:avLst/>
            <a:gdLst>
              <a:gd name="T0" fmla="*/ 2147483647 w 669"/>
              <a:gd name="T1" fmla="*/ 0 h 290"/>
              <a:gd name="T2" fmla="*/ 2147483647 w 669"/>
              <a:gd name="T3" fmla="*/ 2147483647 h 290"/>
              <a:gd name="T4" fmla="*/ 2147483647 w 669"/>
              <a:gd name="T5" fmla="*/ 2147483647 h 290"/>
              <a:gd name="T6" fmla="*/ 2147483647 w 669"/>
              <a:gd name="T7" fmla="*/ 2147483647 h 290"/>
              <a:gd name="T8" fmla="*/ 2147483647 w 669"/>
              <a:gd name="T9" fmla="*/ 2147483647 h 290"/>
              <a:gd name="T10" fmla="*/ 2147483647 w 669"/>
              <a:gd name="T11" fmla="*/ 2147483647 h 290"/>
              <a:gd name="T12" fmla="*/ 2147483647 w 669"/>
              <a:gd name="T13" fmla="*/ 2147483647 h 290"/>
              <a:gd name="T14" fmla="*/ 2147483647 w 669"/>
              <a:gd name="T15" fmla="*/ 2147483647 h 290"/>
              <a:gd name="T16" fmla="*/ 2147483647 w 669"/>
              <a:gd name="T17" fmla="*/ 0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9" h="290">
                <a:moveTo>
                  <a:pt x="492" y="0"/>
                </a:moveTo>
                <a:cubicBezTo>
                  <a:pt x="373" y="0"/>
                  <a:pt x="240" y="35"/>
                  <a:pt x="195" y="78"/>
                </a:cubicBezTo>
                <a:cubicBezTo>
                  <a:pt x="162" y="109"/>
                  <a:pt x="184" y="136"/>
                  <a:pt x="245" y="148"/>
                </a:cubicBezTo>
                <a:cubicBezTo>
                  <a:pt x="5" y="261"/>
                  <a:pt x="5" y="261"/>
                  <a:pt x="5" y="261"/>
                </a:cubicBezTo>
                <a:cubicBezTo>
                  <a:pt x="9" y="284"/>
                  <a:pt x="0" y="290"/>
                  <a:pt x="48" y="272"/>
                </a:cubicBezTo>
                <a:cubicBezTo>
                  <a:pt x="294" y="154"/>
                  <a:pt x="294" y="154"/>
                  <a:pt x="294" y="154"/>
                </a:cubicBezTo>
                <a:cubicBezTo>
                  <a:pt x="304" y="155"/>
                  <a:pt x="315" y="155"/>
                  <a:pt x="327" y="155"/>
                </a:cubicBezTo>
                <a:cubicBezTo>
                  <a:pt x="445" y="155"/>
                  <a:pt x="578" y="120"/>
                  <a:pt x="624" y="78"/>
                </a:cubicBezTo>
                <a:cubicBezTo>
                  <a:pt x="669" y="35"/>
                  <a:pt x="610" y="0"/>
                  <a:pt x="492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4" name="Oval 1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76816" y="2825459"/>
            <a:ext cx="2223147" cy="2196617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5" name="Oval 1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4730" y="2685083"/>
            <a:ext cx="2515665" cy="2485645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6" name="Oval 1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86130" y="2546408"/>
            <a:ext cx="2808185" cy="2774674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7" name="Oval 1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9275" y="2399582"/>
            <a:ext cx="3100704" cy="3063702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8" name="Oval 1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88931" y="2252760"/>
            <a:ext cx="3393223" cy="3352731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29" name="Oval 1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32075" y="2114095"/>
            <a:ext cx="3685743" cy="3641759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0" name="Oval 1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75220" y="1934631"/>
            <a:ext cx="3978262" cy="3930788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1" name="Oval 1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3133" y="1795962"/>
            <a:ext cx="4270782" cy="4219816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2" name="Oval 1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94534" y="1632826"/>
            <a:ext cx="4563300" cy="4508845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3" name="Oval 1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87729" y="1470232"/>
            <a:ext cx="4855819" cy="4797873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4" name="Oval 12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39129" y="1323402"/>
            <a:ext cx="5148339" cy="5086902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5" name="Oval 1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135" y="1182684"/>
            <a:ext cx="5440858" cy="5375930"/>
          </a:xfrm>
          <a:prstGeom prst="ellipse">
            <a:avLst/>
          </a:prstGeom>
          <a:noFill/>
          <a:ln w="12700">
            <a:solidFill>
              <a:schemeClr val="tx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37" name="Oval 1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47575" y="3584005"/>
            <a:ext cx="563709" cy="597269"/>
          </a:xfrm>
          <a:prstGeom prst="ellipse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19050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endParaRPr lang="pt-PT">
              <a:solidFill>
                <a:srgbClr val="33434C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493310" y="5504717"/>
            <a:ext cx="3175034" cy="11269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PT" sz="18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6854" y="5615435"/>
            <a:ext cx="2877473" cy="980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</a:pPr>
            <a:r>
              <a:rPr lang="pt-PT" dirty="0">
                <a:solidFill>
                  <a:srgbClr val="FFFFFF"/>
                </a:solidFill>
              </a:rPr>
              <a:t>A localização geográfica de Portugal como uma </a:t>
            </a:r>
            <a:r>
              <a:rPr lang="pt-PT" sz="2000" dirty="0">
                <a:solidFill>
                  <a:srgbClr val="FFFFFF"/>
                </a:solidFill>
              </a:rPr>
              <a:t>vantagem competitiva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82872" y="5108218"/>
            <a:ext cx="383486" cy="545375"/>
            <a:chOff x="6011420" y="2360523"/>
            <a:chExt cx="415443" cy="545375"/>
          </a:xfrm>
        </p:grpSpPr>
        <p:pic>
          <p:nvPicPr>
            <p:cNvPr id="39" name="Picture 535" descr="Europäische-Unio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522"/>
            <a:stretch>
              <a:fillRect/>
            </a:stretch>
          </p:blipFill>
          <p:spPr bwMode="auto">
            <a:xfrm>
              <a:off x="6011420" y="2361751"/>
              <a:ext cx="415443" cy="54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9" descr="Portug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6090046" y="2360523"/>
              <a:ext cx="299562" cy="293027"/>
            </a:xfrm>
            <a:prstGeom prst="ellipse">
              <a:avLst/>
            </a:prstGeom>
            <a:noFill/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66862535"/>
              </p:ext>
            </p:extLst>
          </p:nvPr>
        </p:nvGraphicFramePr>
        <p:xfrm>
          <a:off x="-468560" y="983559"/>
          <a:ext cx="4121857" cy="373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67744" y="375047"/>
            <a:ext cx="672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 smtClean="0"/>
              <a:t>2. Desafios e Oportunidades de Crescimento</a:t>
            </a:r>
          </a:p>
        </p:txBody>
      </p:sp>
    </p:spTree>
    <p:extLst>
      <p:ext uri="{BB962C8B-B14F-4D97-AF65-F5344CB8AC3E}">
        <p14:creationId xmlns:p14="http://schemas.microsoft.com/office/powerpoint/2010/main" xmlns="" val="248254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556E-7 L -0.11823 -0.23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15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3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0"/>
                            </p:stCondLst>
                            <p:childTnLst>
                              <p:par>
                                <p:cTn id="31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3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6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9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2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8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1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40"/>
                            </p:stCondLst>
                            <p:childTnLst>
                              <p:par>
                                <p:cTn id="7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468554" y="2132856"/>
            <a:ext cx="36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atin typeface="+mj-lt"/>
              </a:rPr>
              <a:t>1.</a:t>
            </a:r>
          </a:p>
          <a:p>
            <a:pPr algn="ctr"/>
            <a:endParaRPr lang="pt-PT" sz="2800" dirty="0" smtClean="0">
              <a:latin typeface="+mj-lt"/>
            </a:endParaRPr>
          </a:p>
          <a:p>
            <a:pPr algn="ctr"/>
            <a:r>
              <a:rPr lang="pt-PT" sz="2800" dirty="0" smtClean="0">
                <a:latin typeface="+mj-lt"/>
              </a:rPr>
              <a:t>Volkswagen Autoeuropa</a:t>
            </a:r>
            <a:endParaRPr lang="pt-PT" sz="28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72522" y="2614835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72520" y="2054200"/>
            <a:ext cx="543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+mj-lt"/>
              </a:rPr>
              <a:t>1.1. A Empresa</a:t>
            </a:r>
          </a:p>
        </p:txBody>
      </p:sp>
    </p:spTree>
    <p:extLst>
      <p:ext uri="{BB962C8B-B14F-4D97-AF65-F5344CB8AC3E}">
        <p14:creationId xmlns:p14="http://schemas.microsoft.com/office/powerpoint/2010/main" xmlns="" val="134573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03" y="558800"/>
            <a:ext cx="8365582" cy="351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683" y="50131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cap="none" dirty="0" smtClean="0">
                <a:solidFill>
                  <a:schemeClr val="bg2"/>
                </a:solidFill>
                <a:latin typeface="+mj-lt"/>
              </a:rPr>
              <a:t>O Grupo Volkswagen</a:t>
            </a:r>
          </a:p>
        </p:txBody>
      </p:sp>
    </p:spTree>
    <p:extLst>
      <p:ext uri="{BB962C8B-B14F-4D97-AF65-F5344CB8AC3E}">
        <p14:creationId xmlns:p14="http://schemas.microsoft.com/office/powerpoint/2010/main" xmlns="" val="67523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916832"/>
            <a:ext cx="7560840" cy="40966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99458" y="260648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Grupo Volkswagen</a:t>
            </a:r>
            <a:endParaRPr lang="de-DE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820" y="2049468"/>
            <a:ext cx="6408126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5691" y="3016251"/>
            <a:ext cx="2454519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>
                <a:solidFill>
                  <a:srgbClr val="333333"/>
                </a:solidFill>
                <a:latin typeface="VW Headline OT-Black"/>
              </a:rPr>
              <a:t>8,26 milhões</a:t>
            </a:r>
            <a:r>
              <a:rPr lang="pt-PT" sz="2000">
                <a:solidFill>
                  <a:srgbClr val="333333"/>
                </a:solidFill>
                <a:latin typeface="VW Headline OT-Black"/>
              </a:rPr>
              <a:t>  </a:t>
            </a:r>
            <a:r>
              <a:rPr lang="pt-PT" sz="2000">
                <a:solidFill>
                  <a:srgbClr val="333333"/>
                </a:solidFill>
              </a:rPr>
              <a:t>veículos vendidos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931" y="4522791"/>
            <a:ext cx="24061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b="1" dirty="0">
                <a:solidFill>
                  <a:srgbClr val="333333"/>
                </a:solidFill>
                <a:latin typeface="VW Headline OT-Black"/>
              </a:rPr>
              <a:t>99</a:t>
            </a:r>
            <a:r>
              <a:rPr lang="de-DE" sz="2800" dirty="0">
                <a:solidFill>
                  <a:srgbClr val="333333"/>
                </a:solidFill>
              </a:rPr>
              <a:t>  </a:t>
            </a:r>
            <a:r>
              <a:rPr lang="de-DE" sz="2000" dirty="0">
                <a:solidFill>
                  <a:srgbClr val="333333"/>
                </a:solidFill>
              </a:rPr>
              <a:t>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>
                <a:solidFill>
                  <a:srgbClr val="333333"/>
                </a:solidFill>
              </a:rPr>
              <a:t>fábricas de produção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278" y="3054728"/>
            <a:ext cx="240616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b="1" dirty="0">
                <a:solidFill>
                  <a:srgbClr val="333333"/>
                </a:solidFill>
                <a:latin typeface="VW Headline OT-Black"/>
              </a:rPr>
              <a:t>240 </a:t>
            </a:r>
            <a:r>
              <a:rPr lang="de-DE" sz="2800" dirty="0">
                <a:solidFill>
                  <a:srgbClr val="333333"/>
                </a:solidFill>
              </a:rPr>
              <a:t>   </a:t>
            </a:r>
            <a:r>
              <a:rPr lang="de-DE" sz="2400" dirty="0">
                <a:solidFill>
                  <a:srgbClr val="333333"/>
                </a:solidFill>
              </a:rPr>
              <a:t>    </a:t>
            </a:r>
            <a:r>
              <a:rPr lang="de-DE" sz="2000" dirty="0">
                <a:solidFill>
                  <a:srgbClr val="333333"/>
                </a:solidFill>
              </a:rPr>
              <a:t>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>
                <a:solidFill>
                  <a:srgbClr val="333333"/>
                </a:solidFill>
              </a:rPr>
              <a:t>modelos de veículos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1197" y="4684718"/>
            <a:ext cx="240616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200" b="1" dirty="0">
                <a:solidFill>
                  <a:srgbClr val="333333"/>
                </a:solidFill>
                <a:latin typeface="VW Headline OT-Black"/>
              </a:rPr>
              <a:t>502.000   </a:t>
            </a:r>
            <a:r>
              <a:rPr lang="de-DE" sz="2400" dirty="0">
                <a:solidFill>
                  <a:srgbClr val="333333"/>
                </a:solidFill>
              </a:rPr>
              <a:t>     </a:t>
            </a:r>
            <a:r>
              <a:rPr lang="de-DE" sz="2000" dirty="0">
                <a:solidFill>
                  <a:srgbClr val="333333"/>
                </a:solidFill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>
                <a:solidFill>
                  <a:srgbClr val="333333"/>
                </a:solidFill>
              </a:rPr>
              <a:t>colaboradores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684337" y="6483374"/>
            <a:ext cx="3017226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333333"/>
                </a:solidFill>
              </a:rPr>
              <a:t>Status de: 01.08.2012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46" y="968375"/>
            <a:ext cx="879230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8133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232997" y="924260"/>
            <a:ext cx="8587475" cy="5750087"/>
            <a:chOff x="68070" y="800824"/>
            <a:chExt cx="9642985" cy="5750941"/>
          </a:xfrm>
        </p:grpSpPr>
        <p:pic>
          <p:nvPicPr>
            <p:cNvPr id="21510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0" y="1227316"/>
              <a:ext cx="9642985" cy="3807069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25" name="TextBox 1524"/>
            <p:cNvSpPr txBox="1"/>
            <p:nvPr/>
          </p:nvSpPr>
          <p:spPr>
            <a:xfrm>
              <a:off x="654881" y="803427"/>
              <a:ext cx="1293739" cy="6462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/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900" dirty="0">
                  <a:solidFill>
                    <a:schemeClr val="tx1"/>
                  </a:solidFill>
                  <a:latin typeface="VW Headline OT-Black"/>
                </a:rPr>
                <a:t>América do Norte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900" dirty="0">
                  <a:solidFill>
                    <a:schemeClr val="tx1"/>
                  </a:solidFill>
                </a:rPr>
                <a:t>Chattanooga (USA)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900" dirty="0">
                  <a:solidFill>
                    <a:schemeClr val="tx1"/>
                  </a:solidFill>
                </a:rPr>
                <a:t>Puebla (MEX)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900" dirty="0">
                  <a:solidFill>
                    <a:schemeClr val="tx1"/>
                  </a:solidFill>
                </a:rPr>
                <a:t>Queretaro (MEX)</a:t>
              </a:r>
            </a:p>
          </p:txBody>
        </p:sp>
        <p:sp>
          <p:nvSpPr>
            <p:cNvPr id="1526" name="TextBox 1525"/>
            <p:cNvSpPr txBox="1"/>
            <p:nvPr/>
          </p:nvSpPr>
          <p:spPr>
            <a:xfrm>
              <a:off x="3106655" y="803209"/>
              <a:ext cx="1051163" cy="14775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/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dirty="0" err="1">
                  <a:solidFill>
                    <a:schemeClr val="tx1"/>
                  </a:solidFill>
                  <a:latin typeface="VW Headline OT-Black" pitchFamily="34" charset="0"/>
                </a:rPr>
                <a:t>América</a:t>
              </a:r>
              <a:r>
                <a:rPr lang="de-DE" sz="900" b="1" dirty="0">
                  <a:solidFill>
                    <a:schemeClr val="tx1"/>
                  </a:solidFill>
                  <a:latin typeface="VW Headline OT-Black" pitchFamily="34" charset="0"/>
                </a:rPr>
                <a:t> do Sul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Anchieta</a:t>
              </a:r>
              <a:r>
                <a:rPr lang="de-DE" sz="900" dirty="0">
                  <a:solidFill>
                    <a:schemeClr val="tx1"/>
                  </a:solidFill>
                </a:rPr>
                <a:t> (BR)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Cordoba (AR)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Curitiba (BR)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Pacheco</a:t>
              </a:r>
              <a:r>
                <a:rPr lang="de-DE" sz="900" dirty="0">
                  <a:solidFill>
                    <a:schemeClr val="tx1"/>
                  </a:solidFill>
                </a:rPr>
                <a:t> (AR)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Resende</a:t>
              </a:r>
              <a:r>
                <a:rPr lang="de-DE" sz="900" dirty="0">
                  <a:solidFill>
                    <a:schemeClr val="tx1"/>
                  </a:solidFill>
                </a:rPr>
                <a:t> (BR)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São Carlos (BR)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São Paulo (BR)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Taubaté</a:t>
              </a:r>
              <a:r>
                <a:rPr lang="de-DE" sz="900" dirty="0">
                  <a:solidFill>
                    <a:schemeClr val="tx1"/>
                  </a:solidFill>
                </a:rPr>
                <a:t> (BR)</a:t>
              </a:r>
            </a:p>
            <a:p>
              <a:pPr marL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Tucumán (AR)</a:t>
              </a:r>
            </a:p>
          </p:txBody>
        </p:sp>
        <p:sp>
          <p:nvSpPr>
            <p:cNvPr id="1527" name="TextBox 1526"/>
            <p:cNvSpPr txBox="1"/>
            <p:nvPr/>
          </p:nvSpPr>
          <p:spPr>
            <a:xfrm>
              <a:off x="5217031" y="803216"/>
              <a:ext cx="1266237" cy="64642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/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dirty="0" err="1">
                  <a:solidFill>
                    <a:schemeClr val="tx1"/>
                  </a:solidFill>
                  <a:latin typeface="VW Headline OT-Black"/>
                </a:rPr>
                <a:t>Africa</a:t>
              </a:r>
              <a:endParaRPr lang="de-DE" sz="900" b="1" dirty="0">
                <a:solidFill>
                  <a:schemeClr val="tx1"/>
                </a:solidFill>
                <a:latin typeface="VW Headline OT-Black"/>
              </a:endParaRP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Olifantsfontein</a:t>
              </a:r>
              <a:r>
                <a:rPr lang="de-DE" sz="900" dirty="0">
                  <a:solidFill>
                    <a:schemeClr val="tx1"/>
                  </a:solidFill>
                </a:rPr>
                <a:t> (RSA)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Pinetown</a:t>
              </a:r>
              <a:r>
                <a:rPr lang="de-DE" sz="900" dirty="0">
                  <a:solidFill>
                    <a:schemeClr val="tx1"/>
                  </a:solidFill>
                </a:rPr>
                <a:t> (RSA)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Uitenhage</a:t>
              </a:r>
              <a:r>
                <a:rPr lang="de-DE" sz="900" dirty="0">
                  <a:solidFill>
                    <a:schemeClr val="tx1"/>
                  </a:solidFill>
                </a:rPr>
                <a:t> (RSA)</a:t>
              </a:r>
            </a:p>
          </p:txBody>
        </p:sp>
        <p:sp>
          <p:nvSpPr>
            <p:cNvPr id="1528" name="TextBox 1527"/>
            <p:cNvSpPr txBox="1"/>
            <p:nvPr/>
          </p:nvSpPr>
          <p:spPr>
            <a:xfrm>
              <a:off x="7042718" y="800824"/>
              <a:ext cx="1040118" cy="14775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/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dirty="0" err="1">
                  <a:solidFill>
                    <a:schemeClr val="tx1"/>
                  </a:solidFill>
                  <a:latin typeface="VW Headline OT-Black"/>
                </a:rPr>
                <a:t>Asia</a:t>
              </a:r>
              <a:endParaRPr lang="de-DE" sz="900" b="1" dirty="0">
                <a:solidFill>
                  <a:schemeClr val="tx1"/>
                </a:solidFill>
                <a:latin typeface="VW Headline OT-Black"/>
              </a:endParaRP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Aurangabad (IN)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Changchun (CN)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Changzhou (CN)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Chengdu (CN)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Dalian (CN)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Nanjing (CN)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 err="1">
                  <a:solidFill>
                    <a:schemeClr val="tx1"/>
                  </a:solidFill>
                </a:rPr>
                <a:t>Pithampur</a:t>
              </a:r>
              <a:r>
                <a:rPr lang="de-DE" sz="900" dirty="0">
                  <a:solidFill>
                    <a:schemeClr val="tx1"/>
                  </a:solidFill>
                </a:rPr>
                <a:t> (IN)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Pune (IN)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dirty="0">
                  <a:solidFill>
                    <a:schemeClr val="tx1"/>
                  </a:solidFill>
                </a:rPr>
                <a:t>Shanghai (CN)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6813" y="4797180"/>
              <a:ext cx="1069842" cy="17545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>
              <a:defPPr>
                <a:defRPr lang="de-DE"/>
              </a:defPPr>
              <a:lvl1pPr algn="l">
                <a:defRPr sz="900" b="1">
                  <a:solidFill>
                    <a:srgbClr val="0070C0"/>
                  </a:solidFill>
                  <a:latin typeface="+mj-lt"/>
                </a:defRPr>
              </a:lvl1pPr>
            </a:lstStyle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Angers (F)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Ankara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(TR)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Augsburg (D)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Barcelona (ES)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Berlin (D)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Bratislava (SK)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Braunschweig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Brüssel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(B)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Chemnitz (D)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Crewe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(UK)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Deggendorf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	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Dresden (D)	</a:t>
              </a:r>
            </a:p>
          </p:txBody>
        </p:sp>
        <p:sp>
          <p:nvSpPr>
            <p:cNvPr id="1529" name="TextBox 1528"/>
            <p:cNvSpPr txBox="1"/>
            <p:nvPr/>
          </p:nvSpPr>
          <p:spPr>
            <a:xfrm>
              <a:off x="4361449" y="4791989"/>
              <a:ext cx="1144952" cy="17545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>
              <a:defPPr>
                <a:defRPr lang="de-DE"/>
              </a:defPPr>
              <a:lvl1pPr algn="l">
                <a:defRPr sz="900" b="1">
                  <a:solidFill>
                    <a:srgbClr val="0070C0"/>
                  </a:solidFill>
                  <a:latin typeface="+mj-lt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Martin (SK)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Martorell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(ES)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Meppel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(NL)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Mladá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</a:t>
              </a: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Boleslav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(CZ)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Molsheim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(F)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München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Neckarsulm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Nürnberg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Oberhausen (D)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Oskarshamn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(SE)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Osnabrück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Pamplona (ES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)</a:t>
              </a:r>
              <a:endParaRPr lang="pt-PT" b="0" dirty="0">
                <a:solidFill>
                  <a:schemeClr val="tx1"/>
                </a:solidFill>
                <a:latin typeface="VW Headline OT-Book"/>
              </a:endParaRPr>
            </a:p>
          </p:txBody>
        </p:sp>
        <p:sp>
          <p:nvSpPr>
            <p:cNvPr id="1530" name="TextBox 1529"/>
            <p:cNvSpPr txBox="1"/>
            <p:nvPr/>
          </p:nvSpPr>
          <p:spPr>
            <a:xfrm>
              <a:off x="5564781" y="4791990"/>
              <a:ext cx="1477937" cy="175458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>
              <a:defPPr>
                <a:defRPr lang="de-DE"/>
              </a:defPPr>
              <a:lvl1pPr algn="l">
                <a:defRPr sz="900" b="1">
                  <a:solidFill>
                    <a:srgbClr val="0070C0"/>
                  </a:solidFill>
                  <a:latin typeface="+mj-lt"/>
                </a:defRPr>
              </a:lvl1pPr>
            </a:lstStyle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Plauen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Polkowice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(PL)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Poznan (PL)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Prat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(ES)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Rheine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Prat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(ES)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Rheine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Saint-</a:t>
              </a: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Nazaire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(F)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Salzgitter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Sant'</a:t>
              </a: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Agata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</a:t>
              </a: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Bolognese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(I)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Sarajevo (BA)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Setubal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(PT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)</a:t>
              </a:r>
              <a:endParaRPr lang="pt-PT" b="0" dirty="0">
                <a:solidFill>
                  <a:schemeClr val="tx1"/>
                </a:solidFill>
                <a:latin typeface="VW Headline OT-Book"/>
              </a:endParaRPr>
            </a:p>
          </p:txBody>
        </p:sp>
        <p:sp>
          <p:nvSpPr>
            <p:cNvPr id="1531" name="TextBox 1530"/>
            <p:cNvSpPr txBox="1"/>
            <p:nvPr/>
          </p:nvSpPr>
          <p:spPr>
            <a:xfrm>
              <a:off x="7101961" y="4792192"/>
              <a:ext cx="1051163" cy="17545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rIns="0">
              <a:spAutoFit/>
            </a:bodyPr>
            <a:lstStyle>
              <a:defPPr>
                <a:defRPr lang="de-DE"/>
              </a:defPPr>
              <a:lvl1pPr algn="l">
                <a:defRPr sz="900" b="1">
                  <a:solidFill>
                    <a:srgbClr val="0070C0"/>
                  </a:solidFill>
                  <a:latin typeface="+mj-lt"/>
                </a:defRPr>
              </a:lvl1pPr>
            </a:lstStyle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Slupsk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(PL)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Södertälje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(SE)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Starachowice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(PL)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Steyr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(A)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Velka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Bites (CZ)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Vrchlabí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(CZ)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>
                  <a:solidFill>
                    <a:schemeClr val="tx1"/>
                  </a:solidFill>
                  <a:latin typeface="VW Headline OT-Book"/>
                </a:rPr>
                <a:t>Wien</a:t>
              </a:r>
              <a:r>
                <a:rPr lang="pt-PT" b="0" dirty="0">
                  <a:solidFill>
                    <a:schemeClr val="tx1"/>
                  </a:solidFill>
                  <a:latin typeface="VW Headline OT-Book"/>
                </a:rPr>
                <a:t> (A)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Winterthur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(CH)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Wolfsburg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Zürich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(CH)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Zwickau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(D)</a:t>
              </a:r>
            </a:p>
            <a:p>
              <a:pPr indent="873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b="0" dirty="0" err="1" smtClean="0">
                  <a:solidFill>
                    <a:schemeClr val="tx1"/>
                  </a:solidFill>
                  <a:latin typeface="VW Headline OT-Book"/>
                </a:rPr>
                <a:t>Zwolle</a:t>
              </a:r>
              <a:r>
                <a:rPr lang="pt-PT" b="0" dirty="0" smtClean="0">
                  <a:solidFill>
                    <a:schemeClr val="tx1"/>
                  </a:solidFill>
                  <a:latin typeface="VW Headline OT-Book"/>
                </a:rPr>
                <a:t> (NL)</a:t>
              </a:r>
            </a:p>
          </p:txBody>
        </p:sp>
      </p:grp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32997" y="6435862"/>
            <a:ext cx="3017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rgbClr val="333333"/>
                </a:solidFill>
              </a:rPr>
              <a:t>An einigen Orten existieren mehrere Standorte</a:t>
            </a:r>
            <a:endParaRPr lang="pt-PT" sz="600" dirty="0">
              <a:solidFill>
                <a:srgbClr val="333333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Unidades de produção</a:t>
            </a:r>
            <a:endParaRPr lang="de-DE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90000" y="4913909"/>
            <a:ext cx="1013273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solidFill>
                  <a:schemeClr val="tx1"/>
                </a:solidFill>
                <a:latin typeface="VW Headline OT-Book"/>
              </a:rPr>
              <a:t>Emden</a:t>
            </a:r>
            <a:r>
              <a:rPr lang="pt-PT" sz="900" dirty="0">
                <a:solidFill>
                  <a:schemeClr val="tx1"/>
                </a:solidFill>
                <a:latin typeface="VW Headline OT-Book"/>
              </a:rPr>
              <a:t> (D)</a:t>
            </a:r>
            <a:endParaRPr lang="pt-PT" sz="900" dirty="0" smtClean="0">
              <a:latin typeface="+mj-lt"/>
            </a:endParaRP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 smtClean="0">
                <a:latin typeface="+mj-lt"/>
              </a:rPr>
              <a:t>Frederikshavn</a:t>
            </a:r>
            <a:r>
              <a:rPr lang="pt-PT" sz="900" dirty="0" smtClean="0">
                <a:latin typeface="+mj-lt"/>
              </a:rPr>
              <a:t> </a:t>
            </a:r>
            <a:r>
              <a:rPr lang="pt-PT" sz="900" dirty="0">
                <a:latin typeface="+mj-lt"/>
              </a:rPr>
              <a:t>(DK)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latin typeface="+mj-lt"/>
              </a:rPr>
              <a:t>Györ</a:t>
            </a:r>
            <a:r>
              <a:rPr lang="pt-PT" sz="900" dirty="0">
                <a:latin typeface="+mj-lt"/>
              </a:rPr>
              <a:t> (HUN)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>
                <a:latin typeface="+mj-lt"/>
              </a:rPr>
              <a:t>Hamburg (D)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>
                <a:latin typeface="+mj-lt"/>
              </a:rPr>
              <a:t>Hannover (D)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>
                <a:latin typeface="+mj-lt"/>
              </a:rPr>
              <a:t>Ingolstadt (D)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latin typeface="+mj-lt"/>
              </a:rPr>
              <a:t>Kaluga</a:t>
            </a:r>
            <a:r>
              <a:rPr lang="pt-PT" sz="900" dirty="0">
                <a:latin typeface="+mj-lt"/>
              </a:rPr>
              <a:t> (RUS)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>
                <a:latin typeface="+mj-lt"/>
              </a:rPr>
              <a:t>Kassel (D)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latin typeface="+mj-lt"/>
              </a:rPr>
              <a:t>Kopenhagen</a:t>
            </a:r>
            <a:r>
              <a:rPr lang="pt-PT" sz="900" dirty="0">
                <a:latin typeface="+mj-lt"/>
              </a:rPr>
              <a:t> (DK)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latin typeface="+mj-lt"/>
              </a:rPr>
              <a:t>Krakow</a:t>
            </a:r>
            <a:r>
              <a:rPr lang="pt-PT" sz="900" dirty="0">
                <a:latin typeface="+mj-lt"/>
              </a:rPr>
              <a:t> (PL)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latin typeface="+mj-lt"/>
              </a:rPr>
              <a:t>Kvasiny</a:t>
            </a:r>
            <a:r>
              <a:rPr lang="pt-PT" sz="900" dirty="0">
                <a:latin typeface="+mj-lt"/>
              </a:rPr>
              <a:t> (CZ)</a:t>
            </a:r>
          </a:p>
          <a:p>
            <a:pPr indent="87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900" dirty="0" err="1">
                <a:latin typeface="+mj-lt"/>
              </a:rPr>
              <a:t>Luleå</a:t>
            </a:r>
            <a:r>
              <a:rPr lang="pt-PT" sz="900" dirty="0">
                <a:latin typeface="+mj-lt"/>
              </a:rPr>
              <a:t> (SE</a:t>
            </a:r>
            <a:r>
              <a:rPr lang="pt-PT" sz="900" dirty="0" smtClean="0">
                <a:latin typeface="+mj-lt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986244" y="4694089"/>
            <a:ext cx="5446826" cy="2308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>
            <a:defPPr>
              <a:defRPr lang="de-DE"/>
            </a:defPPr>
            <a:lvl1pPr algn="l">
              <a:defRPr sz="900" b="1">
                <a:solidFill>
                  <a:srgbClr val="0070C0"/>
                </a:solidFill>
                <a:latin typeface="+mj-lt"/>
              </a:defRPr>
            </a:lvl1pPr>
          </a:lstStyle>
          <a:p>
            <a:pPr indent="8731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chemeClr val="tx1"/>
                </a:solidFill>
                <a:latin typeface="VW Headline OT-Book"/>
              </a:rPr>
              <a:t>Europa	</a:t>
            </a:r>
          </a:p>
        </p:txBody>
      </p:sp>
    </p:spTree>
    <p:extLst>
      <p:ext uri="{BB962C8B-B14F-4D97-AF65-F5344CB8AC3E}">
        <p14:creationId xmlns:p14="http://schemas.microsoft.com/office/powerpoint/2010/main" xmlns="" val="1604692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0683" y="50131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cap="none" dirty="0" smtClean="0">
                <a:solidFill>
                  <a:schemeClr val="bg2"/>
                </a:solidFill>
                <a:latin typeface="+mj-lt"/>
              </a:rPr>
              <a:t>Enquadramento económico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23910" cy="40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881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enquadramento económico nacional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3660373"/>
              </p:ext>
            </p:extLst>
          </p:nvPr>
        </p:nvGraphicFramePr>
        <p:xfrm>
          <a:off x="473322" y="1646238"/>
          <a:ext cx="8332176" cy="3810338"/>
        </p:xfrm>
        <a:graphic>
          <a:graphicData uri="http://schemas.openxmlformats.org/drawingml/2006/table">
            <a:tbl>
              <a:tblPr/>
              <a:tblGrid>
                <a:gridCol w="3859450"/>
                <a:gridCol w="1134875"/>
                <a:gridCol w="1116116"/>
                <a:gridCol w="1062505"/>
                <a:gridCol w="1159230"/>
              </a:tblGrid>
              <a:tr h="405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000" b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Portugal – principais indicadores</a:t>
                      </a:r>
                      <a:endParaRPr kumimoji="0" lang="pt-PT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A2A2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A2A2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0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2011</a:t>
                      </a:r>
                      <a:endParaRPr kumimoji="0" lang="pt-PT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A2A2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0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2010</a:t>
                      </a:r>
                      <a:endParaRPr kumimoji="0" lang="pt-PT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A2A2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0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</a:t>
                      </a:r>
                      <a:endParaRPr kumimoji="0" lang="pt-PT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A2A2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PIB</a:t>
                      </a:r>
                      <a:endParaRPr kumimoji="0" lang="pt-PT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2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(mil milhões €)</a:t>
                      </a:r>
                      <a:endParaRPr kumimoji="0" lang="pt-PT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159.488</a:t>
                      </a:r>
                      <a:endParaRPr kumimoji="0" lang="pt-PT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162.097</a:t>
                      </a:r>
                      <a:endParaRPr kumimoji="0" lang="pt-PT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-1,6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r>
                        <a:rPr lang="pt-PT" sz="1600" smtClean="0">
                          <a:latin typeface="+mn-lt"/>
                        </a:rPr>
                        <a:t>Exportações</a:t>
                      </a:r>
                      <a:endParaRPr lang="pt-PT" sz="1600" dirty="0">
                        <a:latin typeface="+mn-lt"/>
                      </a:endParaRP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(mil milhoes €)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42.367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36.762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Importações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2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(mil milhões €)</a:t>
                      </a:r>
                      <a:endParaRPr kumimoji="0" lang="pt-PT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57.616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57.053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3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Taxa de desemprego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14,0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3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Inflação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157,1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2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5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0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Volkswagen Vendas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20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60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60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60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Vendas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20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(mil milhões €)</a:t>
                      </a:r>
                      <a:endParaRPr kumimoji="0" lang="pt-PT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159.337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126.875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2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0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Volkswagen Autoeuropa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3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Vendas em % PIB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38,6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3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Vendas em % exportações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3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compras de fornecedores locais</a:t>
                      </a:r>
                    </a:p>
                  </a:txBody>
                  <a:tcPr marL="99694" marR="3323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A2A2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A2A2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A2A2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58,0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A2A2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W Headline OT-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33232" marR="9969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A2A2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600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8829968"/>
              </p:ext>
            </p:extLst>
          </p:nvPr>
        </p:nvGraphicFramePr>
        <p:xfrm>
          <a:off x="678474" y="2811463"/>
          <a:ext cx="8253046" cy="1649412"/>
        </p:xfrm>
        <a:graphic>
          <a:graphicData uri="http://schemas.openxmlformats.org/presentationml/2006/ole">
            <p:oleObj spid="_x0000_s3116" r:id="rId3" imgW="8937511" imgH="1652159" progId="Excel.Sheet.8">
              <p:embed/>
            </p:oleObj>
          </a:graphicData>
        </a:graphic>
      </p:graphicFrame>
      <p:grpSp>
        <p:nvGrpSpPr>
          <p:cNvPr id="24578" name="Skupina 2047"/>
          <p:cNvGrpSpPr>
            <a:grpSpLocks/>
          </p:cNvGrpSpPr>
          <p:nvPr/>
        </p:nvGrpSpPr>
        <p:grpSpPr bwMode="auto">
          <a:xfrm>
            <a:off x="965690" y="1484313"/>
            <a:ext cx="3065586" cy="1073150"/>
            <a:chOff x="1110915" y="3580326"/>
            <a:chExt cx="2807595" cy="1072932"/>
          </a:xfrm>
        </p:grpSpPr>
        <p:sp>
          <p:nvSpPr>
            <p:cNvPr id="24599" name="BlokTextu 30"/>
            <p:cNvSpPr txBox="1">
              <a:spLocks noChangeArrowheads="1"/>
            </p:cNvSpPr>
            <p:nvPr/>
          </p:nvSpPr>
          <p:spPr bwMode="auto">
            <a:xfrm>
              <a:off x="1110915" y="3580326"/>
              <a:ext cx="2807594" cy="28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ctr" fontAlgn="base">
                <a:lnSpc>
                  <a:spcPct val="103000"/>
                </a:lnSpc>
                <a:spcBef>
                  <a:spcPts val="1263"/>
                </a:spcBef>
                <a:spcAft>
                  <a:spcPct val="0"/>
                </a:spcAft>
              </a:pPr>
              <a:r>
                <a:rPr lang="de-DE" dirty="0">
                  <a:solidFill>
                    <a:srgbClr val="0070C0"/>
                  </a:solidFill>
                  <a:latin typeface="VW Headline OT-Black" pitchFamily="34" charset="0"/>
                </a:rPr>
                <a:t>Volkswagen Autoeuropa</a:t>
              </a:r>
            </a:p>
          </p:txBody>
        </p:sp>
        <p:sp>
          <p:nvSpPr>
            <p:cNvPr id="24600" name="BlokTextu 44"/>
            <p:cNvSpPr txBox="1">
              <a:spLocks noChangeArrowheads="1"/>
            </p:cNvSpPr>
            <p:nvPr/>
          </p:nvSpPr>
          <p:spPr bwMode="auto">
            <a:xfrm>
              <a:off x="1110916" y="3878727"/>
              <a:ext cx="2807594" cy="63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ctr" fontAlgn="base">
                <a:lnSpc>
                  <a:spcPct val="103000"/>
                </a:lnSpc>
                <a:spcBef>
                  <a:spcPts val="1263"/>
                </a:spcBef>
                <a:spcAft>
                  <a:spcPct val="0"/>
                </a:spcAft>
              </a:pPr>
              <a:r>
                <a:rPr lang="de-DE" sz="4000">
                  <a:solidFill>
                    <a:srgbClr val="33434C"/>
                  </a:solidFill>
                  <a:latin typeface="VW Headline OT-Black" pitchFamily="34" charset="0"/>
                </a:rPr>
                <a:t>133.100</a:t>
              </a:r>
            </a:p>
          </p:txBody>
        </p:sp>
        <p:sp>
          <p:nvSpPr>
            <p:cNvPr id="24601" name="BlokTextu 45"/>
            <p:cNvSpPr txBox="1">
              <a:spLocks noChangeArrowheads="1"/>
            </p:cNvSpPr>
            <p:nvPr/>
          </p:nvSpPr>
          <p:spPr bwMode="auto">
            <a:xfrm>
              <a:off x="1362054" y="4399704"/>
              <a:ext cx="2305318" cy="253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ctr" fontAlgn="base">
                <a:lnSpc>
                  <a:spcPct val="103000"/>
                </a:lnSpc>
                <a:spcBef>
                  <a:spcPts val="1263"/>
                </a:spcBef>
                <a:spcAft>
                  <a:spcPct val="0"/>
                </a:spcAft>
              </a:pPr>
              <a:r>
                <a:rPr lang="de-DE" sz="1600">
                  <a:solidFill>
                    <a:srgbClr val="7593A3"/>
                  </a:solidFill>
                </a:rPr>
                <a:t>veículos</a:t>
              </a:r>
            </a:p>
          </p:txBody>
        </p:sp>
      </p:grpSp>
      <p:grpSp>
        <p:nvGrpSpPr>
          <p:cNvPr id="24579" name="Skupina 48"/>
          <p:cNvGrpSpPr>
            <a:grpSpLocks/>
          </p:cNvGrpSpPr>
          <p:nvPr/>
        </p:nvGrpSpPr>
        <p:grpSpPr bwMode="auto">
          <a:xfrm>
            <a:off x="5185999" y="1484315"/>
            <a:ext cx="2974731" cy="1073261"/>
            <a:chOff x="1110916" y="3580326"/>
            <a:chExt cx="3222696" cy="1072885"/>
          </a:xfrm>
        </p:grpSpPr>
        <p:sp>
          <p:nvSpPr>
            <p:cNvPr id="24596" name="BlokTextu 49"/>
            <p:cNvSpPr txBox="1">
              <a:spLocks noChangeArrowheads="1"/>
            </p:cNvSpPr>
            <p:nvPr/>
          </p:nvSpPr>
          <p:spPr bwMode="auto">
            <a:xfrm>
              <a:off x="1122028" y="3580326"/>
              <a:ext cx="3211584" cy="28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ctr" fontAlgn="base">
                <a:lnSpc>
                  <a:spcPct val="103000"/>
                </a:lnSpc>
                <a:spcBef>
                  <a:spcPts val="1263"/>
                </a:spcBef>
                <a:spcAft>
                  <a:spcPct val="0"/>
                </a:spcAft>
              </a:pPr>
              <a:r>
                <a:rPr lang="de-DE" dirty="0" err="1">
                  <a:solidFill>
                    <a:srgbClr val="7593A3"/>
                  </a:solidFill>
                  <a:latin typeface="VW Headline OT-Black" pitchFamily="34" charset="0"/>
                </a:rPr>
                <a:t>Produção</a:t>
              </a:r>
              <a:r>
                <a:rPr lang="de-DE" dirty="0">
                  <a:solidFill>
                    <a:srgbClr val="7593A3"/>
                  </a:solidFill>
                  <a:latin typeface="VW Headline OT-Black" pitchFamily="34" charset="0"/>
                </a:rPr>
                <a:t> total </a:t>
              </a:r>
              <a:r>
                <a:rPr lang="de-DE" dirty="0" err="1">
                  <a:solidFill>
                    <a:srgbClr val="7593A3"/>
                  </a:solidFill>
                  <a:latin typeface="VW Headline OT-Black" pitchFamily="34" charset="0"/>
                </a:rPr>
                <a:t>em</a:t>
              </a:r>
              <a:r>
                <a:rPr lang="de-DE" dirty="0">
                  <a:solidFill>
                    <a:srgbClr val="7593A3"/>
                  </a:solidFill>
                  <a:latin typeface="VW Headline OT-Black" pitchFamily="34" charset="0"/>
                </a:rPr>
                <a:t> Portugal</a:t>
              </a:r>
            </a:p>
          </p:txBody>
        </p:sp>
        <p:sp>
          <p:nvSpPr>
            <p:cNvPr id="24597" name="BlokTextu 50"/>
            <p:cNvSpPr txBox="1">
              <a:spLocks noChangeArrowheads="1"/>
            </p:cNvSpPr>
            <p:nvPr/>
          </p:nvSpPr>
          <p:spPr bwMode="auto">
            <a:xfrm>
              <a:off x="1110916" y="3878727"/>
              <a:ext cx="2984565" cy="63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ctr" fontAlgn="base">
                <a:lnSpc>
                  <a:spcPct val="103000"/>
                </a:lnSpc>
                <a:spcBef>
                  <a:spcPts val="1263"/>
                </a:spcBef>
                <a:spcAft>
                  <a:spcPct val="0"/>
                </a:spcAft>
              </a:pPr>
              <a:r>
                <a:rPr lang="de-DE" sz="4000">
                  <a:solidFill>
                    <a:srgbClr val="33434C"/>
                  </a:solidFill>
                  <a:latin typeface="VW Headline OT-Black" pitchFamily="34" charset="0"/>
                </a:rPr>
                <a:t>192.242</a:t>
              </a:r>
            </a:p>
          </p:txBody>
        </p:sp>
        <p:sp>
          <p:nvSpPr>
            <p:cNvPr id="24598" name="BlokTextu 51"/>
            <p:cNvSpPr txBox="1">
              <a:spLocks noChangeArrowheads="1"/>
            </p:cNvSpPr>
            <p:nvPr/>
          </p:nvSpPr>
          <p:spPr bwMode="auto">
            <a:xfrm>
              <a:off x="1450539" y="4399704"/>
              <a:ext cx="2305318" cy="25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W Headline OT-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W Headline OT-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W Headline OT-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W Headline OT-Book" pitchFamily="34" charset="0"/>
                </a:defRPr>
              </a:lvl9pPr>
            </a:lstStyle>
            <a:p>
              <a:pPr algn="ctr" fontAlgn="base">
                <a:lnSpc>
                  <a:spcPct val="103000"/>
                </a:lnSpc>
                <a:spcBef>
                  <a:spcPts val="1263"/>
                </a:spcBef>
                <a:spcAft>
                  <a:spcPct val="0"/>
                </a:spcAft>
              </a:pPr>
              <a:r>
                <a:rPr lang="de-DE" sz="1600">
                  <a:solidFill>
                    <a:srgbClr val="7593A3"/>
                  </a:solidFill>
                </a:rPr>
                <a:t>veículos</a:t>
              </a:r>
            </a:p>
          </p:txBody>
        </p:sp>
      </p:grpSp>
      <p:cxnSp>
        <p:nvCxnSpPr>
          <p:cNvPr id="2054" name="Rovná spojnica 2053"/>
          <p:cNvCxnSpPr/>
          <p:nvPr/>
        </p:nvCxnSpPr>
        <p:spPr>
          <a:xfrm>
            <a:off x="587253" y="2566988"/>
            <a:ext cx="8011338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>
                    <a:alpha val="0"/>
                  </a:schemeClr>
                </a:gs>
                <a:gs pos="15000">
                  <a:schemeClr val="bg2"/>
                </a:gs>
                <a:gs pos="85000">
                  <a:schemeClr val="bg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8" name="BlokTextu 64"/>
          <p:cNvSpPr txBox="1">
            <a:spLocks noChangeArrowheads="1"/>
          </p:cNvSpPr>
          <p:nvPr/>
        </p:nvSpPr>
        <p:spPr bwMode="auto">
          <a:xfrm rot="5400000" flipV="1">
            <a:off x="8022737" y="5048082"/>
            <a:ext cx="768350" cy="13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fontAlgn="base">
              <a:lnSpc>
                <a:spcPct val="103000"/>
              </a:lnSpc>
              <a:spcBef>
                <a:spcPts val="1263"/>
              </a:spcBef>
              <a:spcAft>
                <a:spcPct val="0"/>
              </a:spcAft>
              <a:defRPr/>
            </a:pPr>
            <a:r>
              <a:rPr lang="de-DE" sz="900" dirty="0" err="1" smtClean="0">
                <a:solidFill>
                  <a:srgbClr val="FFFFFF">
                    <a:lumMod val="50000"/>
                  </a:srgbClr>
                </a:solidFill>
              </a:rPr>
              <a:t>Fonte</a:t>
            </a:r>
            <a:r>
              <a:rPr lang="de-DE" sz="900" dirty="0" smtClean="0">
                <a:solidFill>
                  <a:srgbClr val="FFFFFF">
                    <a:lumMod val="50000"/>
                  </a:srgbClr>
                </a:solidFill>
              </a:rPr>
              <a:t>: ACAP</a:t>
            </a:r>
          </a:p>
        </p:txBody>
      </p:sp>
      <p:sp>
        <p:nvSpPr>
          <p:cNvPr id="24583" name="Title 3"/>
          <p:cNvSpPr>
            <a:spLocks noGrp="1"/>
          </p:cNvSpPr>
          <p:nvPr>
            <p:ph type="title"/>
          </p:nvPr>
        </p:nvSpPr>
        <p:spPr>
          <a:xfrm>
            <a:off x="789432" y="16475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A produção automóvel em Portugal</a:t>
            </a:r>
            <a:endParaRPr lang="pt-PT" sz="2000" dirty="0" smtClean="0">
              <a:latin typeface="VW Headline OT-Semibold" pitchFamily="34" charset="0"/>
            </a:endParaRPr>
          </a:p>
        </p:txBody>
      </p: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911469" y="3370266"/>
            <a:ext cx="372940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>
                <a:solidFill>
                  <a:srgbClr val="FFFFFF"/>
                </a:solidFill>
                <a:latin typeface="VW Headline OT-Semibold" pitchFamily="34" charset="0"/>
              </a:rPr>
              <a:t>Volkswagen Autoeuropa | 69,2%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850066" y="3778250"/>
            <a:ext cx="0" cy="522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8053754" y="3781429"/>
            <a:ext cx="0" cy="8175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588" name="TextBox 39"/>
          <p:cNvSpPr txBox="1">
            <a:spLocks noChangeArrowheads="1"/>
          </p:cNvSpPr>
          <p:nvPr/>
        </p:nvSpPr>
        <p:spPr bwMode="auto">
          <a:xfrm>
            <a:off x="5953861" y="4405316"/>
            <a:ext cx="2118946" cy="27699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200" dirty="0">
                <a:solidFill>
                  <a:srgbClr val="FFFFFF"/>
                </a:solidFill>
                <a:latin typeface="VW Headline OT-Semibold" pitchFamily="34" charset="0"/>
              </a:rPr>
              <a:t>Mitsubishi Fuso </a:t>
            </a:r>
            <a:r>
              <a:rPr lang="pt-PT" sz="1200" dirty="0" err="1">
                <a:solidFill>
                  <a:srgbClr val="FFFFFF"/>
                </a:solidFill>
                <a:latin typeface="VW Headline OT-Semibold" pitchFamily="34" charset="0"/>
              </a:rPr>
              <a:t>Truck</a:t>
            </a:r>
            <a:r>
              <a:rPr lang="pt-PT" sz="1200" dirty="0">
                <a:solidFill>
                  <a:srgbClr val="FFFFFF"/>
                </a:solidFill>
                <a:latin typeface="VW Headline OT-Semibold" pitchFamily="34" charset="0"/>
              </a:rPr>
              <a:t> | 2,9%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8143143" y="3797302"/>
            <a:ext cx="0" cy="1279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590" name="TextBox 42"/>
          <p:cNvSpPr txBox="1">
            <a:spLocks noChangeArrowheads="1"/>
          </p:cNvSpPr>
          <p:nvPr/>
        </p:nvSpPr>
        <p:spPr bwMode="auto">
          <a:xfrm>
            <a:off x="5953861" y="4789493"/>
            <a:ext cx="2206869" cy="27699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W Headline OT-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W Headline OT-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W Headline OT-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W Headline OT-Book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200">
                <a:solidFill>
                  <a:srgbClr val="333333"/>
                </a:solidFill>
                <a:latin typeface="VW Headline OT-Semibold" pitchFamily="34" charset="0"/>
              </a:rPr>
              <a:t>Toyota Caetano | 1,1%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8187104" y="3797305"/>
            <a:ext cx="0" cy="1565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 bwMode="auto">
          <a:xfrm>
            <a:off x="5953860" y="5205418"/>
            <a:ext cx="2250831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dirty="0">
                <a:solidFill>
                  <a:srgbClr val="333333"/>
                </a:solidFill>
                <a:latin typeface="VW Headline OT-Semibold" pitchFamily="34" charset="0"/>
              </a:rPr>
              <a:t>V. N. Automóveis | 0,7%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943601" y="4014791"/>
            <a:ext cx="1915258" cy="27699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dirty="0">
                <a:solidFill>
                  <a:srgbClr val="FFFFFF"/>
                </a:solidFill>
                <a:latin typeface="VW Headline OT-Semibold" pitchFamily="34" charset="0"/>
              </a:rPr>
              <a:t>Peugeot </a:t>
            </a:r>
            <a:r>
              <a:rPr lang="pt-PT" sz="1200" dirty="0" err="1">
                <a:solidFill>
                  <a:srgbClr val="FFFFFF"/>
                </a:solidFill>
                <a:latin typeface="VW Headline OT-Semibold" pitchFamily="34" charset="0"/>
              </a:rPr>
              <a:t>Citröen</a:t>
            </a:r>
            <a:r>
              <a:rPr lang="pt-PT" sz="1200" dirty="0">
                <a:solidFill>
                  <a:srgbClr val="FFFFFF"/>
                </a:solidFill>
                <a:latin typeface="VW Headline OT-Semibold" pitchFamily="34" charset="0"/>
              </a:rPr>
              <a:t> | 26,2%</a:t>
            </a:r>
          </a:p>
        </p:txBody>
      </p:sp>
      <p:pic>
        <p:nvPicPr>
          <p:cNvPr id="24595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043" y="3992563"/>
            <a:ext cx="48533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4975" y="908720"/>
            <a:ext cx="71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278433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fnHPuJUkE.mt0_8N.Oc3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heme/theme1.xml><?xml version="1.0" encoding="utf-8"?>
<a:theme xmlns:a="http://schemas.openxmlformats.org/drawingml/2006/main" name="Thatch">
  <a:themeElements>
    <a:clrScheme name="Custom 2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3D7188"/>
      </a:accent1>
      <a:accent2>
        <a:srgbClr val="394F60"/>
      </a:accent2>
      <a:accent3>
        <a:srgbClr val="99987F"/>
      </a:accent3>
      <a:accent4>
        <a:srgbClr val="B2C4D1"/>
      </a:accent4>
      <a:accent5>
        <a:srgbClr val="537580"/>
      </a:accent5>
      <a:accent6>
        <a:srgbClr val="537580"/>
      </a:accent6>
      <a:hlink>
        <a:srgbClr val="66AACD"/>
      </a:hlink>
      <a:folHlink>
        <a:srgbClr val="809DB3"/>
      </a:folHlink>
    </a:clrScheme>
    <a:fontScheme name="Custom 1">
      <a:majorFont>
        <a:latin typeface="VWHeadline-LtTab"/>
        <a:ea typeface=""/>
        <a:cs typeface=""/>
      </a:majorFont>
      <a:minorFont>
        <a:latin typeface="VWHeadline-Lt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W_Presentation_Basic_Template_en">
  <a:themeElements>
    <a:clrScheme name="2_VW_Presentation_Basic_Template_en 1">
      <a:dk1>
        <a:srgbClr val="333333"/>
      </a:dk1>
      <a:lt1>
        <a:srgbClr val="FFFFFF"/>
      </a:lt1>
      <a:dk2>
        <a:srgbClr val="333333"/>
      </a:dk2>
      <a:lt2>
        <a:srgbClr val="62C5E2"/>
      </a:lt2>
      <a:accent1>
        <a:srgbClr val="00235A"/>
      </a:accent1>
      <a:accent2>
        <a:srgbClr val="AED4F8"/>
      </a:accent2>
      <a:accent3>
        <a:srgbClr val="FFFFFF"/>
      </a:accent3>
      <a:accent4>
        <a:srgbClr val="2A2A2A"/>
      </a:accent4>
      <a:accent5>
        <a:srgbClr val="AAACB5"/>
      </a:accent5>
      <a:accent6>
        <a:srgbClr val="9DC0E1"/>
      </a:accent6>
      <a:hlink>
        <a:srgbClr val="8994A0"/>
      </a:hlink>
      <a:folHlink>
        <a:srgbClr val="BBC2C5"/>
      </a:folHlink>
    </a:clrScheme>
    <a:fontScheme name="2_VW_Presentation_Basic_Template_en">
      <a:majorFont>
        <a:latin typeface="VW Headline OT-Black"/>
        <a:ea typeface=""/>
        <a:cs typeface=""/>
      </a:majorFont>
      <a:minorFont>
        <a:latin typeface="VW Headline 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lnDef>
  </a:objectDefaults>
  <a:extraClrSchemeLst>
    <a:extraClrScheme>
      <a:clrScheme name="2_VW_Presentation_Basic_Template_en 1">
        <a:dk1>
          <a:srgbClr val="333333"/>
        </a:dk1>
        <a:lt1>
          <a:srgbClr val="FFFFFF"/>
        </a:lt1>
        <a:dk2>
          <a:srgbClr val="333333"/>
        </a:dk2>
        <a:lt2>
          <a:srgbClr val="62C5E2"/>
        </a:lt2>
        <a:accent1>
          <a:srgbClr val="00235A"/>
        </a:accent1>
        <a:accent2>
          <a:srgbClr val="AED4F8"/>
        </a:accent2>
        <a:accent3>
          <a:srgbClr val="FFFFFF"/>
        </a:accent3>
        <a:accent4>
          <a:srgbClr val="2A2A2A"/>
        </a:accent4>
        <a:accent5>
          <a:srgbClr val="AAACB5"/>
        </a:accent5>
        <a:accent6>
          <a:srgbClr val="9DC0E1"/>
        </a:accent6>
        <a:hlink>
          <a:srgbClr val="8994A0"/>
        </a:hlink>
        <a:folHlink>
          <a:srgbClr val="BBC2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W_Presentation_Basic_Template_en">
  <a:themeElements>
    <a:clrScheme name="2_VW_Presentation_Basic_Template_en 1">
      <a:dk1>
        <a:srgbClr val="333333"/>
      </a:dk1>
      <a:lt1>
        <a:srgbClr val="FFFFFF"/>
      </a:lt1>
      <a:dk2>
        <a:srgbClr val="333333"/>
      </a:dk2>
      <a:lt2>
        <a:srgbClr val="62C5E2"/>
      </a:lt2>
      <a:accent1>
        <a:srgbClr val="00235A"/>
      </a:accent1>
      <a:accent2>
        <a:srgbClr val="AED4F8"/>
      </a:accent2>
      <a:accent3>
        <a:srgbClr val="FFFFFF"/>
      </a:accent3>
      <a:accent4>
        <a:srgbClr val="2A2A2A"/>
      </a:accent4>
      <a:accent5>
        <a:srgbClr val="AAACB5"/>
      </a:accent5>
      <a:accent6>
        <a:srgbClr val="9DC0E1"/>
      </a:accent6>
      <a:hlink>
        <a:srgbClr val="8994A0"/>
      </a:hlink>
      <a:folHlink>
        <a:srgbClr val="BBC2C5"/>
      </a:folHlink>
    </a:clrScheme>
    <a:fontScheme name="2_VW_Presentation_Basic_Template_en">
      <a:majorFont>
        <a:latin typeface="VW Headline OT-Black"/>
        <a:ea typeface=""/>
        <a:cs typeface=""/>
      </a:majorFont>
      <a:minorFont>
        <a:latin typeface="VW Headline 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lnDef>
  </a:objectDefaults>
  <a:extraClrSchemeLst>
    <a:extraClrScheme>
      <a:clrScheme name="2_VW_Presentation_Basic_Template_en 1">
        <a:dk1>
          <a:srgbClr val="333333"/>
        </a:dk1>
        <a:lt1>
          <a:srgbClr val="FFFFFF"/>
        </a:lt1>
        <a:dk2>
          <a:srgbClr val="333333"/>
        </a:dk2>
        <a:lt2>
          <a:srgbClr val="62C5E2"/>
        </a:lt2>
        <a:accent1>
          <a:srgbClr val="00235A"/>
        </a:accent1>
        <a:accent2>
          <a:srgbClr val="AED4F8"/>
        </a:accent2>
        <a:accent3>
          <a:srgbClr val="FFFFFF"/>
        </a:accent3>
        <a:accent4>
          <a:srgbClr val="2A2A2A"/>
        </a:accent4>
        <a:accent5>
          <a:srgbClr val="AAACB5"/>
        </a:accent5>
        <a:accent6>
          <a:srgbClr val="9DC0E1"/>
        </a:accent6>
        <a:hlink>
          <a:srgbClr val="8994A0"/>
        </a:hlink>
        <a:folHlink>
          <a:srgbClr val="BBC2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W_Presentation_Basic_Template_en">
  <a:themeElements>
    <a:clrScheme name="2_VW_Presentation_Basic_Template_en 1">
      <a:dk1>
        <a:srgbClr val="333333"/>
      </a:dk1>
      <a:lt1>
        <a:srgbClr val="FFFFFF"/>
      </a:lt1>
      <a:dk2>
        <a:srgbClr val="333333"/>
      </a:dk2>
      <a:lt2>
        <a:srgbClr val="62C5E2"/>
      </a:lt2>
      <a:accent1>
        <a:srgbClr val="00235A"/>
      </a:accent1>
      <a:accent2>
        <a:srgbClr val="AED4F8"/>
      </a:accent2>
      <a:accent3>
        <a:srgbClr val="FFFFFF"/>
      </a:accent3>
      <a:accent4>
        <a:srgbClr val="2A2A2A"/>
      </a:accent4>
      <a:accent5>
        <a:srgbClr val="AAACB5"/>
      </a:accent5>
      <a:accent6>
        <a:srgbClr val="9DC0E1"/>
      </a:accent6>
      <a:hlink>
        <a:srgbClr val="8994A0"/>
      </a:hlink>
      <a:folHlink>
        <a:srgbClr val="BBC2C5"/>
      </a:folHlink>
    </a:clrScheme>
    <a:fontScheme name="2_VW_Presentation_Basic_Template_en">
      <a:majorFont>
        <a:latin typeface="VW Headline OT-Black"/>
        <a:ea typeface=""/>
        <a:cs typeface=""/>
      </a:majorFont>
      <a:minorFont>
        <a:latin typeface="VW Headline 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lnDef>
  </a:objectDefaults>
  <a:extraClrSchemeLst>
    <a:extraClrScheme>
      <a:clrScheme name="2_VW_Presentation_Basic_Template_en 1">
        <a:dk1>
          <a:srgbClr val="333333"/>
        </a:dk1>
        <a:lt1>
          <a:srgbClr val="FFFFFF"/>
        </a:lt1>
        <a:dk2>
          <a:srgbClr val="333333"/>
        </a:dk2>
        <a:lt2>
          <a:srgbClr val="62C5E2"/>
        </a:lt2>
        <a:accent1>
          <a:srgbClr val="00235A"/>
        </a:accent1>
        <a:accent2>
          <a:srgbClr val="AED4F8"/>
        </a:accent2>
        <a:accent3>
          <a:srgbClr val="FFFFFF"/>
        </a:accent3>
        <a:accent4>
          <a:srgbClr val="2A2A2A"/>
        </a:accent4>
        <a:accent5>
          <a:srgbClr val="AAACB5"/>
        </a:accent5>
        <a:accent6>
          <a:srgbClr val="9DC0E1"/>
        </a:accent6>
        <a:hlink>
          <a:srgbClr val="8994A0"/>
        </a:hlink>
        <a:folHlink>
          <a:srgbClr val="BBC2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W_Presentation_Basic_Template_en">
  <a:themeElements>
    <a:clrScheme name="2_VW_Presentation_Basic_Template_en 1">
      <a:dk1>
        <a:srgbClr val="333333"/>
      </a:dk1>
      <a:lt1>
        <a:srgbClr val="FFFFFF"/>
      </a:lt1>
      <a:dk2>
        <a:srgbClr val="333333"/>
      </a:dk2>
      <a:lt2>
        <a:srgbClr val="62C5E2"/>
      </a:lt2>
      <a:accent1>
        <a:srgbClr val="00235A"/>
      </a:accent1>
      <a:accent2>
        <a:srgbClr val="AED4F8"/>
      </a:accent2>
      <a:accent3>
        <a:srgbClr val="FFFFFF"/>
      </a:accent3>
      <a:accent4>
        <a:srgbClr val="2A2A2A"/>
      </a:accent4>
      <a:accent5>
        <a:srgbClr val="AAACB5"/>
      </a:accent5>
      <a:accent6>
        <a:srgbClr val="9DC0E1"/>
      </a:accent6>
      <a:hlink>
        <a:srgbClr val="8994A0"/>
      </a:hlink>
      <a:folHlink>
        <a:srgbClr val="BBC2C5"/>
      </a:folHlink>
    </a:clrScheme>
    <a:fontScheme name="2_VW_Presentation_Basic_Template_en">
      <a:majorFont>
        <a:latin typeface="VW Headline OT-Black"/>
        <a:ea typeface=""/>
        <a:cs typeface=""/>
      </a:majorFont>
      <a:minorFont>
        <a:latin typeface="VW Headline 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540000" tIns="270000" rIns="91440" bIns="90000" numCol="1" anchor="ctr" anchorCtr="0" compatLnSpc="1">
        <a:prstTxWarp prst="textNoShape">
          <a:avLst/>
        </a:prstTxWarp>
      </a:bodyPr>
      <a:lstStyle>
        <a:defPPr marL="530225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W Headline OT-Book" pitchFamily="34" charset="0"/>
          </a:defRPr>
        </a:defPPr>
      </a:lstStyle>
    </a:lnDef>
  </a:objectDefaults>
  <a:extraClrSchemeLst>
    <a:extraClrScheme>
      <a:clrScheme name="2_VW_Presentation_Basic_Template_en 1">
        <a:dk1>
          <a:srgbClr val="333333"/>
        </a:dk1>
        <a:lt1>
          <a:srgbClr val="FFFFFF"/>
        </a:lt1>
        <a:dk2>
          <a:srgbClr val="333333"/>
        </a:dk2>
        <a:lt2>
          <a:srgbClr val="62C5E2"/>
        </a:lt2>
        <a:accent1>
          <a:srgbClr val="00235A"/>
        </a:accent1>
        <a:accent2>
          <a:srgbClr val="AED4F8"/>
        </a:accent2>
        <a:accent3>
          <a:srgbClr val="FFFFFF"/>
        </a:accent3>
        <a:accent4>
          <a:srgbClr val="2A2A2A"/>
        </a:accent4>
        <a:accent5>
          <a:srgbClr val="AAACB5"/>
        </a:accent5>
        <a:accent6>
          <a:srgbClr val="9DC0E1"/>
        </a:accent6>
        <a:hlink>
          <a:srgbClr val="8994A0"/>
        </a:hlink>
        <a:folHlink>
          <a:srgbClr val="BBC2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3D7188"/>
    </a:accent1>
    <a:accent2>
      <a:srgbClr val="394F60"/>
    </a:accent2>
    <a:accent3>
      <a:srgbClr val="99987F"/>
    </a:accent3>
    <a:accent4>
      <a:srgbClr val="B2C4D1"/>
    </a:accent4>
    <a:accent5>
      <a:srgbClr val="537580"/>
    </a:accent5>
    <a:accent6>
      <a:srgbClr val="537580"/>
    </a:accent6>
    <a:hlink>
      <a:srgbClr val="66AACD"/>
    </a:hlink>
    <a:folHlink>
      <a:srgbClr val="809DB3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3D7188"/>
    </a:accent1>
    <a:accent2>
      <a:srgbClr val="394F60"/>
    </a:accent2>
    <a:accent3>
      <a:srgbClr val="99987F"/>
    </a:accent3>
    <a:accent4>
      <a:srgbClr val="B2C4D1"/>
    </a:accent4>
    <a:accent5>
      <a:srgbClr val="537580"/>
    </a:accent5>
    <a:accent6>
      <a:srgbClr val="537580"/>
    </a:accent6>
    <a:hlink>
      <a:srgbClr val="66AACD"/>
    </a:hlink>
    <a:folHlink>
      <a:srgbClr val="809DB3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3D7188"/>
    </a:accent1>
    <a:accent2>
      <a:srgbClr val="394F60"/>
    </a:accent2>
    <a:accent3>
      <a:srgbClr val="99987F"/>
    </a:accent3>
    <a:accent4>
      <a:srgbClr val="B2C4D1"/>
    </a:accent4>
    <a:accent5>
      <a:srgbClr val="537580"/>
    </a:accent5>
    <a:accent6>
      <a:srgbClr val="537580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</TotalTime>
  <Words>1035</Words>
  <Application>Microsoft Office PowerPoint</Application>
  <PresentationFormat>Apresentação no Ecrã (4:3)</PresentationFormat>
  <Paragraphs>351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24</vt:i4>
      </vt:variant>
    </vt:vector>
  </HeadingPairs>
  <TitlesOfParts>
    <vt:vector size="31" baseType="lpstr">
      <vt:lpstr>Thatch</vt:lpstr>
      <vt:lpstr>2_VW_Presentation_Basic_Template_en</vt:lpstr>
      <vt:lpstr>3_VW_Presentation_Basic_Template_en</vt:lpstr>
      <vt:lpstr>4_VW_Presentation_Basic_Template_en</vt:lpstr>
      <vt:lpstr>5_VW_Presentation_Basic_Template_en</vt:lpstr>
      <vt:lpstr>Folha de Cálculo do Microsoft Office Excel 97-2003</vt:lpstr>
      <vt:lpstr>Clip</vt:lpstr>
      <vt:lpstr>Diapositivo 1</vt:lpstr>
      <vt:lpstr>Diapositivo 2</vt:lpstr>
      <vt:lpstr>Diapositivo 3</vt:lpstr>
      <vt:lpstr>O Grupo Volkswagen</vt:lpstr>
      <vt:lpstr>O Grupo Volkswagen</vt:lpstr>
      <vt:lpstr>Unidades de produção</vt:lpstr>
      <vt:lpstr>Enquadramento económico</vt:lpstr>
      <vt:lpstr>O enquadramento económico nacional</vt:lpstr>
      <vt:lpstr>A produção automóvel em Portugal</vt:lpstr>
      <vt:lpstr>A Volkswagen Autoeuropa</vt:lpstr>
      <vt:lpstr>Uma fábrica multi-produto</vt:lpstr>
      <vt:lpstr>Parque Industrial </vt:lpstr>
      <vt:lpstr>Dados e factos 2011 </vt:lpstr>
      <vt:lpstr>Principais mercados</vt:lpstr>
      <vt:lpstr>A estratégia da Volkswagen Autoeuropa</vt:lpstr>
      <vt:lpstr>Diapositivo 16</vt:lpstr>
      <vt:lpstr>Estratégia de Transportes</vt:lpstr>
      <vt:lpstr>Estratégia de Transportes</vt:lpstr>
      <vt:lpstr>Estratégia de Transportes</vt:lpstr>
      <vt:lpstr>Estratégia de Transportes</vt:lpstr>
      <vt:lpstr>Estratégia de Transportes</vt:lpstr>
      <vt:lpstr>Diapositivo 22</vt:lpstr>
      <vt:lpstr>Diapositivo 23</vt:lpstr>
      <vt:lpstr> </vt:lpstr>
    </vt:vector>
  </TitlesOfParts>
  <Company>Volkswagen Autoeuropa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Caminho Marítimo rumo à Sustentabilidade</dc:title>
  <dc:creator>Oliveira, Patricia (AutoVision PT)</dc:creator>
  <cp:lastModifiedBy>Pormenor</cp:lastModifiedBy>
  <cp:revision>86</cp:revision>
  <dcterms:created xsi:type="dcterms:W3CDTF">2012-11-05T08:19:17Z</dcterms:created>
  <dcterms:modified xsi:type="dcterms:W3CDTF">2012-12-06T10:00:50Z</dcterms:modified>
</cp:coreProperties>
</file>